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41"/>
  </p:notesMasterIdLst>
  <p:sldIdLst>
    <p:sldId id="270" r:id="rId5"/>
    <p:sldId id="303" r:id="rId6"/>
    <p:sldId id="272" r:id="rId7"/>
    <p:sldId id="291" r:id="rId8"/>
    <p:sldId id="277" r:id="rId9"/>
    <p:sldId id="271" r:id="rId10"/>
    <p:sldId id="297" r:id="rId11"/>
    <p:sldId id="312" r:id="rId12"/>
    <p:sldId id="278" r:id="rId13"/>
    <p:sldId id="279" r:id="rId14"/>
    <p:sldId id="280" r:id="rId15"/>
    <p:sldId id="285" r:id="rId16"/>
    <p:sldId id="298" r:id="rId17"/>
    <p:sldId id="302" r:id="rId18"/>
    <p:sldId id="304" r:id="rId19"/>
    <p:sldId id="281" r:id="rId20"/>
    <p:sldId id="299" r:id="rId21"/>
    <p:sldId id="274" r:id="rId22"/>
    <p:sldId id="286" r:id="rId23"/>
    <p:sldId id="300" r:id="rId24"/>
    <p:sldId id="287" r:id="rId25"/>
    <p:sldId id="288" r:id="rId26"/>
    <p:sldId id="289" r:id="rId27"/>
    <p:sldId id="292" r:id="rId28"/>
    <p:sldId id="275" r:id="rId29"/>
    <p:sldId id="301" r:id="rId30"/>
    <p:sldId id="290" r:id="rId31"/>
    <p:sldId id="311" r:id="rId32"/>
    <p:sldId id="305" r:id="rId33"/>
    <p:sldId id="309" r:id="rId34"/>
    <p:sldId id="308" r:id="rId35"/>
    <p:sldId id="282" r:id="rId36"/>
    <p:sldId id="284" r:id="rId37"/>
    <p:sldId id="307" r:id="rId38"/>
    <p:sldId id="306" r:id="rId39"/>
    <p:sldId id="310" r:id="rId40"/>
  </p:sldIdLst>
  <p:sldSz cx="9144000" cy="6858000" type="screen4x3"/>
  <p:notesSz cx="6858000" cy="9144000"/>
  <p:embeddedFontLst>
    <p:embeddedFont>
      <p:font typeface="Century Gothic" panose="020B0502020202020204" pitchFamily="34" charset="0"/>
      <p:regular r:id="rId42"/>
      <p:bold r:id="rId43"/>
      <p:italic r:id="rId44"/>
      <p:boldItalic r:id="rId45"/>
    </p:embeddedFont>
    <p:embeddedFont>
      <p:font typeface="HGP創英角ｺﾞｼｯｸUB" panose="020B0900000000000000" pitchFamily="50" charset="-128"/>
      <p:regular r:id="rId46"/>
    </p:embeddedFont>
    <p:embeddedFont>
      <p:font typeface="HGP創英角ｺﾞｼｯｸUB" panose="020B0900000000000000" pitchFamily="50" charset="-128"/>
      <p:regular r:id="rId46"/>
    </p:embeddedFont>
    <p:embeddedFont>
      <p:font typeface="メイリオ" panose="020B0604030504040204" pitchFamily="50" charset="-128"/>
      <p:regular r:id="rId47"/>
      <p:bold r:id="rId48"/>
      <p:italic r:id="rId49"/>
      <p:boldItalic r:id="rId50"/>
    </p:embeddedFont>
    <p:embeddedFont>
      <p:font typeface="游ゴシック" panose="020B0400000000000000" pitchFamily="50" charset="-128"/>
      <p:regular r:id="rId51"/>
      <p:bold r:id="rId5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3864"/>
    <a:srgbClr val="FF7C80"/>
    <a:srgbClr val="E9EBF5"/>
    <a:srgbClr val="CFD5EA"/>
    <a:srgbClr val="CC99FF"/>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81E9AC-B54F-4574-AC98-5CA12C1F9586}" v="1896" dt="2020-03-13T10:19:12.008"/>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09"/>
    <p:restoredTop sz="94586"/>
  </p:normalViewPr>
  <p:slideViewPr>
    <p:cSldViewPr snapToGrid="0">
      <p:cViewPr varScale="1">
        <p:scale>
          <a:sx n="108" d="100"/>
          <a:sy n="108" d="100"/>
        </p:scale>
        <p:origin x="960" y="9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5.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notesMaster" Target="notesMasters/notesMaster1.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font" Target="fonts/font4.fntdata"/><Relationship Id="rId53"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8.fntdata"/><Relationship Id="rId57"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3.fntdata"/><Relationship Id="rId52" Type="http://schemas.openxmlformats.org/officeDocument/2006/relationships/font" Target="fonts/font1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font" Target="fonts/font10.fntdata"/><Relationship Id="rId3" Type="http://schemas.openxmlformats.org/officeDocument/2006/relationships/customXml" Target="../customXml/item3.xml"/></Relationships>
</file>

<file path=ppt/media/image1.png>
</file>

<file path=ppt/media/image10.png>
</file>

<file path=ppt/media/image11.jpeg>
</file>

<file path=ppt/media/image12.png>
</file>

<file path=ppt/media/image13.jpeg>
</file>

<file path=ppt/media/image14.png>
</file>

<file path=ppt/media/image15.jpeg>
</file>

<file path=ppt/media/image16.jpeg>
</file>

<file path=ppt/media/image17.jpeg>
</file>

<file path=ppt/media/image18.png>
</file>

<file path=ppt/media/image19.jpe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2020/3/13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D233A8A-C14E-4B21-B228-4D1831F8ED91}" type="slidenum">
              <a:rPr kumimoji="1" lang="ja-JP" altLang="en-US" smtClean="0"/>
              <a:t>29</a:t>
            </a:fld>
            <a:endParaRPr kumimoji="1" lang="ja-JP" altLang="en-US"/>
          </a:p>
        </p:txBody>
      </p:sp>
    </p:spTree>
    <p:extLst>
      <p:ext uri="{BB962C8B-B14F-4D97-AF65-F5344CB8AC3E}">
        <p14:creationId xmlns:p14="http://schemas.microsoft.com/office/powerpoint/2010/main" val="1807775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D233A8A-C14E-4B21-B228-4D1831F8ED91}" type="slidenum">
              <a:rPr kumimoji="1" lang="ja-JP" altLang="en-US" smtClean="0"/>
              <a:t>31</a:t>
            </a:fld>
            <a:endParaRPr kumimoji="1" lang="ja-JP" altLang="en-US"/>
          </a:p>
        </p:txBody>
      </p:sp>
    </p:spTree>
    <p:extLst>
      <p:ext uri="{BB962C8B-B14F-4D97-AF65-F5344CB8AC3E}">
        <p14:creationId xmlns:p14="http://schemas.microsoft.com/office/powerpoint/2010/main" val="31860640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2020/3/13</a:t>
            </a:fld>
            <a:endParaRPr kumimoji="1" lang="ja-JP" altLang="en-US"/>
          </a:p>
        </p:txBody>
      </p:sp>
      <p:sp>
        <p:nvSpPr>
          <p:cNvPr id="5" name="Footer Placeholder 4"/>
          <p:cNvSpPr>
            <a:spLocks noGrp="1"/>
          </p:cNvSpPr>
          <p:nvPr>
            <p:ph type="ftr" sz="quarter" idx="11"/>
          </p:nvPr>
        </p:nvSpPr>
        <p:spPr/>
        <p:txBody>
          <a:bodyPr/>
          <a:lstStyle>
            <a:lvl1pPr>
              <a:defRPr>
                <a:latin typeface="HGP創英角ｺﾞｼｯｸUB" panose="020B0900000000000000" pitchFamily="50" charset="-128"/>
                <a:ea typeface="HGP創英角ｺﾞｼｯｸUB" panose="020B0900000000000000" pitchFamily="50" charset="-128"/>
              </a:defRPr>
            </a:lvl1p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lvl1pPr>
              <a:defRPr>
                <a:latin typeface="HGP創英角ｺﾞｼｯｸUB" panose="020B0900000000000000" pitchFamily="50" charset="-128"/>
                <a:ea typeface="HGP創英角ｺﾞｼｯｸUB" panose="020B0900000000000000" pitchFamily="50" charset="-128"/>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2020/3/13</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2020/3/13</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2020/3/13</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2020/3/13</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2020/3/13</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2020/3/13</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2020/3/13</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2020/3/13</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2020/3/13</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2020/3/13</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2020/3/13</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HGPSoeiKakugothicUB" panose="020B0900000000000000" pitchFamily="34" charset="-128"/>
                <a:ea typeface="HGPSoeiKakugothicUB" panose="020B0900000000000000" pitchFamily="34" charset="-128"/>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HGPSoeiKakugothicUB" panose="020B0900000000000000" pitchFamily="34" charset="-128"/>
                <a:ea typeface="HGPSoeiKakugothicUB" panose="020B0900000000000000" pitchFamily="34" charset="-128"/>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1.xml"/><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jpeg"/><Relationship Id="rId7" Type="http://schemas.openxmlformats.org/officeDocument/2006/relationships/image" Target="../media/image17.jpeg"/><Relationship Id="rId2"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png"/><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1092558608"/>
              </p:ext>
            </p:extLst>
          </p:nvPr>
        </p:nvGraphicFramePr>
        <p:xfrm>
          <a:off x="599845" y="969361"/>
          <a:ext cx="6408885" cy="3505200"/>
        </p:xfrm>
        <a:graphic>
          <a:graphicData uri="http://schemas.openxmlformats.org/drawingml/2006/table">
            <a:tbl>
              <a:tblPr firstRow="1" bandRow="1">
                <a:tableStyleId>{5C22544A-7EE6-4342-B048-85BDC9FD1C3A}</a:tableStyleId>
              </a:tblPr>
              <a:tblGrid>
                <a:gridCol w="782955">
                  <a:extLst>
                    <a:ext uri="{9D8B030D-6E8A-4147-A177-3AD203B41FA5}">
                      <a16:colId xmlns:a16="http://schemas.microsoft.com/office/drawing/2014/main" val="2274898723"/>
                    </a:ext>
                  </a:extLst>
                </a:gridCol>
                <a:gridCol w="3570605">
                  <a:extLst>
                    <a:ext uri="{9D8B030D-6E8A-4147-A177-3AD203B41FA5}">
                      <a16:colId xmlns:a16="http://schemas.microsoft.com/office/drawing/2014/main" val="3224386025"/>
                    </a:ext>
                  </a:extLst>
                </a:gridCol>
                <a:gridCol w="2055325">
                  <a:extLst>
                    <a:ext uri="{9D8B030D-6E8A-4147-A177-3AD203B41FA5}">
                      <a16:colId xmlns:a16="http://schemas.microsoft.com/office/drawing/2014/main" val="2535242023"/>
                    </a:ext>
                  </a:extLst>
                </a:gridCol>
              </a:tblGrid>
              <a:tr h="0">
                <a:tc>
                  <a:txBody>
                    <a:bodyPr/>
                    <a:lstStyle/>
                    <a:p>
                      <a:r>
                        <a:rPr kumimoji="1" lang="ja-JP" altLang="en-US" sz="800"/>
                        <a:t>更新日</a:t>
                      </a:r>
                    </a:p>
                  </a:txBody>
                  <a:tcPr/>
                </a:tc>
                <a:tc>
                  <a:txBody>
                    <a:bodyPr/>
                    <a:lstStyle/>
                    <a:p>
                      <a:r>
                        <a:rPr kumimoji="1" lang="ja-JP" altLang="en-US" sz="800"/>
                        <a:t>主な内容</a:t>
                      </a:r>
                    </a:p>
                  </a:txBody>
                  <a:tcPr/>
                </a:tc>
                <a:tc>
                  <a:txBody>
                    <a:bodyPr/>
                    <a:lstStyle/>
                    <a:p>
                      <a:r>
                        <a:rPr kumimoji="1" lang="ja-JP" altLang="en-US" sz="800"/>
                        <a:t>備考</a:t>
                      </a:r>
                    </a:p>
                  </a:txBody>
                  <a:tcPr/>
                </a:tc>
                <a:extLst>
                  <a:ext uri="{0D108BD9-81ED-4DB2-BD59-A6C34878D82A}">
                    <a16:rowId xmlns:a16="http://schemas.microsoft.com/office/drawing/2014/main" val="4185926113"/>
                  </a:ext>
                </a:extLst>
              </a:tr>
              <a:tr h="0">
                <a:tc>
                  <a:txBody>
                    <a:bodyPr/>
                    <a:lstStyle/>
                    <a:p>
                      <a:pPr lvl="0">
                        <a:buNone/>
                      </a:pPr>
                      <a:r>
                        <a:rPr kumimoji="1" lang="en-US" altLang="ja-JP" sz="800" dirty="0"/>
                        <a:t>2020.2.6</a:t>
                      </a:r>
                    </a:p>
                  </a:txBody>
                  <a:tcPr/>
                </a:tc>
                <a:tc>
                  <a:txBody>
                    <a:bodyPr/>
                    <a:lstStyle/>
                    <a:p>
                      <a:pPr lvl="0">
                        <a:buNone/>
                      </a:pPr>
                      <a:r>
                        <a:rPr kumimoji="1" lang="ja-JP" altLang="en-US" sz="800" b="0" i="0" u="none" strike="noStrike" noProof="0">
                          <a:latin typeface="Century Gothic"/>
                        </a:rPr>
                        <a:t>・支援兵器を入手後に未設定の場合の挙動について追記。（</a:t>
                      </a:r>
                      <a:r>
                        <a:rPr kumimoji="1" lang="en-US" altLang="ja-JP" sz="800" b="0" i="0" u="none" strike="noStrike" noProof="0" dirty="0">
                          <a:latin typeface="Century Gothic"/>
                        </a:rPr>
                        <a:t>P.2)</a:t>
                      </a:r>
                      <a:r>
                        <a:rPr kumimoji="1" lang="ja-JP" altLang="en-US" sz="800" b="0" i="0" u="none" strike="noStrike" noProof="0">
                          <a:latin typeface="Century Gothic"/>
                        </a:rPr>
                        <a:t>宮田</a:t>
                      </a:r>
                      <a:endParaRPr kumimoji="1" lang="en-US" sz="800" b="0" i="0" u="none" strike="noStrike" noProof="0">
                        <a:latin typeface="Century Gothic"/>
                      </a:endParaRPr>
                    </a:p>
                  </a:txBody>
                  <a:tcPr/>
                </a:tc>
                <a:tc>
                  <a:txBody>
                    <a:bodyPr/>
                    <a:lstStyle/>
                    <a:p>
                      <a:pPr lvl="0">
                        <a:buNone/>
                      </a:pPr>
                      <a:endParaRPr kumimoji="1" lang="en-US" altLang="ja-JP" sz="800"/>
                    </a:p>
                  </a:txBody>
                  <a:tcPr/>
                </a:tc>
                <a:extLst>
                  <a:ext uri="{0D108BD9-81ED-4DB2-BD59-A6C34878D82A}">
                    <a16:rowId xmlns:a16="http://schemas.microsoft.com/office/drawing/2014/main" val="5584040"/>
                  </a:ext>
                </a:extLst>
              </a:tr>
              <a:tr h="0">
                <a:tc>
                  <a:txBody>
                    <a:bodyPr/>
                    <a:lstStyle/>
                    <a:p>
                      <a:pPr lvl="0">
                        <a:buNone/>
                      </a:pPr>
                      <a:r>
                        <a:rPr kumimoji="1" lang="en-US" altLang="ja-JP" sz="800" dirty="0"/>
                        <a:t>2020.2.12</a:t>
                      </a:r>
                    </a:p>
                  </a:txBody>
                  <a:tcPr/>
                </a:tc>
                <a:tc>
                  <a:txBody>
                    <a:bodyPr/>
                    <a:lstStyle/>
                    <a:p>
                      <a:pPr lvl="0">
                        <a:buNone/>
                      </a:pPr>
                      <a:r>
                        <a:rPr kumimoji="1" lang="ja-JP" altLang="en-US" sz="800" b="0" i="0" u="none" strike="noStrike" noProof="0">
                          <a:latin typeface="Century Gothic"/>
                        </a:rPr>
                        <a:t>・キャラの入れ替え系の仕様追加。（</a:t>
                      </a:r>
                      <a:r>
                        <a:rPr kumimoji="1" lang="en-US" altLang="ja-JP" sz="800" b="0" i="0" u="none" strike="noStrike" noProof="0" dirty="0">
                          <a:latin typeface="Century Gothic"/>
                        </a:rPr>
                        <a:t>P.2</a:t>
                      </a:r>
                      <a:r>
                        <a:rPr kumimoji="1" lang="ja-JP" altLang="en-US" sz="800" b="0" i="0" u="none" strike="noStrike" noProof="0">
                          <a:latin typeface="Century Gothic"/>
                        </a:rPr>
                        <a:t>）宮田</a:t>
                      </a:r>
                      <a:endParaRPr kumimoji="1" lang="en-US" altLang="ja-JP" sz="800" b="0" i="0" u="none" strike="noStrike" noProof="0">
                        <a:latin typeface="Century Gothic"/>
                      </a:endParaRPr>
                    </a:p>
                  </a:txBody>
                  <a:tcPr/>
                </a:tc>
                <a:tc>
                  <a:txBody>
                    <a:bodyPr/>
                    <a:lstStyle/>
                    <a:p>
                      <a:pPr lvl="0">
                        <a:buNone/>
                      </a:pPr>
                      <a:endParaRPr kumimoji="1" lang="en-US" altLang="ja-JP" sz="800"/>
                    </a:p>
                  </a:txBody>
                  <a:tcPr/>
                </a:tc>
                <a:extLst>
                  <a:ext uri="{0D108BD9-81ED-4DB2-BD59-A6C34878D82A}">
                    <a16:rowId xmlns:a16="http://schemas.microsoft.com/office/drawing/2014/main" val="3433399128"/>
                  </a:ext>
                </a:extLst>
              </a:tr>
              <a:tr h="0">
                <a:tc>
                  <a:txBody>
                    <a:bodyPr/>
                    <a:lstStyle/>
                    <a:p>
                      <a:pPr lvl="0">
                        <a:buNone/>
                      </a:pPr>
                      <a:r>
                        <a:rPr kumimoji="1" lang="en-US" altLang="ja-JP" sz="800" dirty="0"/>
                        <a:t>2020.2.12b</a:t>
                      </a:r>
                    </a:p>
                  </a:txBody>
                  <a:tcPr/>
                </a:tc>
                <a:tc>
                  <a:txBody>
                    <a:bodyPr/>
                    <a:lstStyle/>
                    <a:p>
                      <a:pPr lvl="0">
                        <a:buNone/>
                      </a:pPr>
                      <a:r>
                        <a:rPr kumimoji="1" lang="ja-JP" altLang="en-US" sz="800" b="0" i="0" u="none" strike="noStrike" noProof="0">
                          <a:latin typeface="Century Gothic"/>
                        </a:rPr>
                        <a:t>・支援兵器に</a:t>
                      </a:r>
                      <a:r>
                        <a:rPr kumimoji="1" lang="en-US" altLang="ja-JP" sz="800" b="0" i="0" u="none" strike="noStrike" noProof="0" dirty="0">
                          <a:latin typeface="Century Gothic"/>
                        </a:rPr>
                        <a:t>ATK</a:t>
                      </a:r>
                      <a:r>
                        <a:rPr kumimoji="1" lang="ja-JP" altLang="en-US" sz="800" b="0" i="0" u="none" strike="noStrike" noProof="0">
                          <a:latin typeface="Century Gothic"/>
                        </a:rPr>
                        <a:t>が含まれていたので</a:t>
                      </a:r>
                      <a:r>
                        <a:rPr kumimoji="1" lang="en-US" altLang="ja-JP" sz="800" b="0" i="0" u="none" strike="noStrike" noProof="0" dirty="0">
                          <a:latin typeface="Century Gothic"/>
                        </a:rPr>
                        <a:t>POWER</a:t>
                      </a:r>
                      <a:r>
                        <a:rPr kumimoji="1" lang="ja-JP" altLang="en-US" sz="800" b="0" i="0" u="none" strike="noStrike" noProof="0">
                          <a:latin typeface="Century Gothic"/>
                        </a:rPr>
                        <a:t>に修正。（</a:t>
                      </a:r>
                      <a:r>
                        <a:rPr kumimoji="1" lang="en-US" altLang="ja-JP" sz="800" b="0" i="0" u="none" strike="noStrike" noProof="0" dirty="0">
                          <a:latin typeface="Century Gothic"/>
                        </a:rPr>
                        <a:t>P.28</a:t>
                      </a:r>
                      <a:r>
                        <a:rPr kumimoji="1" lang="ja-JP" altLang="en-US" sz="800" b="0" i="0" u="none" strike="noStrike" noProof="0">
                          <a:latin typeface="Century Gothic"/>
                        </a:rPr>
                        <a:t>～</a:t>
                      </a:r>
                      <a:r>
                        <a:rPr kumimoji="1" lang="en-US" altLang="ja-JP" sz="800" b="0" i="0" u="none" strike="noStrike" noProof="0" dirty="0">
                          <a:latin typeface="Century Gothic"/>
                        </a:rPr>
                        <a:t>29</a:t>
                      </a:r>
                      <a:r>
                        <a:rPr kumimoji="1" lang="ja-JP" altLang="en-US" sz="800" b="0" i="0" u="none" strike="noStrike" noProof="0">
                          <a:latin typeface="Century Gothic"/>
                        </a:rPr>
                        <a:t>）宮田</a:t>
                      </a:r>
                      <a:endParaRPr kumimoji="1" lang="en-US" altLang="ja-JP" sz="800" b="0" i="0" u="none" strike="noStrike" noProof="0">
                        <a:latin typeface="Century Gothic"/>
                      </a:endParaRPr>
                    </a:p>
                    <a:p>
                      <a:pPr lvl="0">
                        <a:buNone/>
                      </a:pPr>
                      <a:r>
                        <a:rPr kumimoji="1" lang="ja-JP" altLang="en-US" sz="800" b="0" i="0" u="none" strike="noStrike" noProof="0">
                          <a:latin typeface="Century Gothic"/>
                        </a:rPr>
                        <a:t>・支援兵器に攻撃タイプ、回復タイプのアイコン追加。（</a:t>
                      </a:r>
                      <a:r>
                        <a:rPr kumimoji="1" lang="en-US" altLang="ja-JP" sz="800" b="0" i="0" u="none" strike="noStrike" noProof="0" dirty="0">
                          <a:latin typeface="Century Gothic"/>
                        </a:rPr>
                        <a:t>P.28</a:t>
                      </a:r>
                      <a:r>
                        <a:rPr kumimoji="1" lang="ja-JP" altLang="en-US" sz="800" b="0" i="0" u="none" strike="noStrike" noProof="0">
                          <a:latin typeface="Century Gothic"/>
                        </a:rPr>
                        <a:t>～</a:t>
                      </a:r>
                      <a:r>
                        <a:rPr kumimoji="1" lang="en-US" altLang="ja-JP" sz="800" b="0" i="0" u="none" strike="noStrike" noProof="0" dirty="0">
                          <a:latin typeface="Century Gothic"/>
                        </a:rPr>
                        <a:t>29</a:t>
                      </a:r>
                      <a:r>
                        <a:rPr kumimoji="1" lang="ja-JP" altLang="en-US" sz="800" b="0" i="0" u="none" strike="noStrike" noProof="0">
                          <a:latin typeface="Century Gothic"/>
                        </a:rPr>
                        <a:t>）宮田</a:t>
                      </a:r>
                      <a:endParaRPr kumimoji="1" lang="en-US" altLang="ja-JP" sz="800" b="0" i="0" u="none" strike="noStrike" noProof="0">
                        <a:latin typeface="Century Gothic"/>
                      </a:endParaRPr>
                    </a:p>
                  </a:txBody>
                  <a:tcPr/>
                </a:tc>
                <a:tc>
                  <a:txBody>
                    <a:bodyPr/>
                    <a:lstStyle/>
                    <a:p>
                      <a:pPr lvl="0">
                        <a:buNone/>
                      </a:pPr>
                      <a:endParaRPr kumimoji="1" lang="en-US" altLang="ja-JP" sz="800" dirty="0"/>
                    </a:p>
                  </a:txBody>
                  <a:tcPr/>
                </a:tc>
                <a:extLst>
                  <a:ext uri="{0D108BD9-81ED-4DB2-BD59-A6C34878D82A}">
                    <a16:rowId xmlns:a16="http://schemas.microsoft.com/office/drawing/2014/main" val="604011073"/>
                  </a:ext>
                </a:extLst>
              </a:tr>
              <a:tr h="0">
                <a:tc>
                  <a:txBody>
                    <a:bodyPr/>
                    <a:lstStyle/>
                    <a:p>
                      <a:pPr lvl="0">
                        <a:buNone/>
                      </a:pPr>
                      <a:r>
                        <a:rPr kumimoji="1" lang="en-US" altLang="ja-JP" sz="800" dirty="0"/>
                        <a:t>2020.2.12c</a:t>
                      </a:r>
                    </a:p>
                  </a:txBody>
                  <a:tcPr/>
                </a:tc>
                <a:tc>
                  <a:txBody>
                    <a:bodyPr/>
                    <a:lstStyle/>
                    <a:p>
                      <a:pPr lvl="0">
                        <a:buNone/>
                      </a:pPr>
                      <a:r>
                        <a:rPr kumimoji="1" lang="ja-JP" altLang="en-US" sz="800" b="0" i="0" u="none" strike="noStrike" noProof="0">
                          <a:latin typeface="Century Gothic"/>
                        </a:rPr>
                        <a:t>・おまかせ機能を簡略化</a:t>
                      </a:r>
                      <a:endParaRPr kumimoji="1" lang="en-US" altLang="ja-JP" sz="800" b="0" i="0" u="none" strike="noStrike" noProof="0">
                        <a:latin typeface="Century Gothic"/>
                      </a:endParaRPr>
                    </a:p>
                  </a:txBody>
                  <a:tcPr/>
                </a:tc>
                <a:tc>
                  <a:txBody>
                    <a:bodyPr/>
                    <a:lstStyle/>
                    <a:p>
                      <a:pPr lvl="0">
                        <a:buNone/>
                      </a:pPr>
                      <a:endParaRPr kumimoji="1" lang="en-US" altLang="ja-JP" sz="800" dirty="0"/>
                    </a:p>
                  </a:txBody>
                  <a:tcPr/>
                </a:tc>
                <a:extLst>
                  <a:ext uri="{0D108BD9-81ED-4DB2-BD59-A6C34878D82A}">
                    <a16:rowId xmlns:a16="http://schemas.microsoft.com/office/drawing/2014/main" val="2692268534"/>
                  </a:ext>
                </a:extLst>
              </a:tr>
              <a:tr h="0">
                <a:tc>
                  <a:txBody>
                    <a:bodyPr/>
                    <a:lstStyle/>
                    <a:p>
                      <a:pPr lvl="0">
                        <a:buNone/>
                      </a:pPr>
                      <a:r>
                        <a:rPr kumimoji="1" lang="en-US" altLang="ja-JP" sz="800" dirty="0"/>
                        <a:t>2020.2.17</a:t>
                      </a:r>
                    </a:p>
                  </a:txBody>
                  <a:tcPr/>
                </a:tc>
                <a:tc>
                  <a:txBody>
                    <a:bodyPr/>
                    <a:lstStyle/>
                    <a:p>
                      <a:pPr lvl="0">
                        <a:buNone/>
                      </a:pPr>
                      <a:r>
                        <a:rPr kumimoji="1" lang="ja-JP" altLang="en-US" sz="800" b="0" i="0" u="none" strike="noStrike" noProof="0">
                          <a:latin typeface="Century Gothic"/>
                        </a:rPr>
                        <a:t>・武器、パーツ、結晶の装備画面を調整。（</a:t>
                      </a:r>
                      <a:r>
                        <a:rPr kumimoji="1" lang="en-US" altLang="ja-JP" sz="800" b="0" i="0" u="none" strike="noStrike" noProof="0" dirty="0">
                          <a:latin typeface="Century Gothic"/>
                        </a:rPr>
                        <a:t>P.26</a:t>
                      </a:r>
                      <a:r>
                        <a:rPr kumimoji="1" lang="ja-JP" altLang="en-US" sz="800" b="0" i="0" u="none" strike="noStrike" noProof="0">
                          <a:latin typeface="Century Gothic"/>
                        </a:rPr>
                        <a:t>～</a:t>
                      </a:r>
                      <a:r>
                        <a:rPr kumimoji="1" lang="en-US" altLang="ja-JP" sz="800" b="0" i="0" u="none" strike="noStrike" noProof="0" dirty="0">
                          <a:latin typeface="Century Gothic"/>
                        </a:rPr>
                        <a:t>28</a:t>
                      </a:r>
                      <a:r>
                        <a:rPr kumimoji="1" lang="ja-JP" altLang="en-US" sz="800" b="0" i="0" u="none" strike="noStrike" noProof="0">
                          <a:latin typeface="Century Gothic"/>
                        </a:rPr>
                        <a:t>）</a:t>
                      </a:r>
                      <a:endParaRPr kumimoji="1" lang="en-US" altLang="ja-JP" sz="800" b="0" i="0" u="none" strike="noStrike" noProof="0" dirty="0">
                        <a:latin typeface="Century Gothic"/>
                      </a:endParaRPr>
                    </a:p>
                  </a:txBody>
                  <a:tcPr/>
                </a:tc>
                <a:tc>
                  <a:txBody>
                    <a:bodyPr/>
                    <a:lstStyle/>
                    <a:p>
                      <a:pPr lvl="0">
                        <a:buNone/>
                      </a:pPr>
                      <a:endParaRPr kumimoji="1" lang="en-US" altLang="ja-JP" sz="800" dirty="0"/>
                    </a:p>
                  </a:txBody>
                  <a:tcPr/>
                </a:tc>
                <a:extLst>
                  <a:ext uri="{0D108BD9-81ED-4DB2-BD59-A6C34878D82A}">
                    <a16:rowId xmlns:a16="http://schemas.microsoft.com/office/drawing/2014/main" val="2274122923"/>
                  </a:ext>
                </a:extLst>
              </a:tr>
              <a:tr h="0">
                <a:tc>
                  <a:txBody>
                    <a:bodyPr/>
                    <a:lstStyle/>
                    <a:p>
                      <a:pPr lvl="0">
                        <a:buNone/>
                      </a:pPr>
                      <a:r>
                        <a:rPr kumimoji="1" lang="en-US" altLang="ja-JP" sz="800" dirty="0"/>
                        <a:t>2020.2.25</a:t>
                      </a:r>
                    </a:p>
                  </a:txBody>
                  <a:tcPr/>
                </a:tc>
                <a:tc>
                  <a:txBody>
                    <a:bodyPr/>
                    <a:lstStyle/>
                    <a:p>
                      <a:pPr lvl="0">
                        <a:buNone/>
                      </a:pPr>
                      <a:r>
                        <a:rPr kumimoji="1" lang="ja-JP" altLang="en-US" sz="800" b="0" i="0" u="none" strike="noStrike" noProof="0">
                          <a:latin typeface="Century Gothic"/>
                        </a:rPr>
                        <a:t>・装備を切り替えたときの挙動を追加。（</a:t>
                      </a:r>
                      <a:r>
                        <a:rPr kumimoji="1" lang="en-US" altLang="ja-JP" sz="800" b="0" i="0" u="none" strike="noStrike" noProof="0" dirty="0">
                          <a:latin typeface="Century Gothic"/>
                        </a:rPr>
                        <a:t>P.26</a:t>
                      </a:r>
                      <a:r>
                        <a:rPr kumimoji="1" lang="ja-JP" altLang="en-US" sz="800" b="0" i="0" u="none" strike="noStrike" noProof="0">
                          <a:latin typeface="Century Gothic"/>
                        </a:rPr>
                        <a:t>、</a:t>
                      </a:r>
                      <a:r>
                        <a:rPr kumimoji="1" lang="en-US" altLang="ja-JP" sz="800" b="0" i="0" u="none" strike="noStrike" noProof="0" dirty="0">
                          <a:latin typeface="Century Gothic"/>
                        </a:rPr>
                        <a:t>28</a:t>
                      </a:r>
                      <a:r>
                        <a:rPr kumimoji="1" lang="ja-JP" altLang="en-US" sz="800" b="0" i="0" u="none" strike="noStrike" noProof="0">
                          <a:latin typeface="Century Gothic"/>
                        </a:rPr>
                        <a:t>）</a:t>
                      </a:r>
                      <a:endParaRPr kumimoji="1" lang="en-US" altLang="ja-JP" sz="800" b="0" i="0" u="none" strike="noStrike" noProof="0" dirty="0">
                        <a:latin typeface="Century Gothic"/>
                      </a:endParaRPr>
                    </a:p>
                  </a:txBody>
                  <a:tcPr/>
                </a:tc>
                <a:tc>
                  <a:txBody>
                    <a:bodyPr/>
                    <a:lstStyle/>
                    <a:p>
                      <a:pPr lvl="0">
                        <a:buNone/>
                      </a:pPr>
                      <a:endParaRPr kumimoji="1" lang="en-US" altLang="ja-JP" sz="800" dirty="0"/>
                    </a:p>
                  </a:txBody>
                  <a:tcPr/>
                </a:tc>
                <a:extLst>
                  <a:ext uri="{0D108BD9-81ED-4DB2-BD59-A6C34878D82A}">
                    <a16:rowId xmlns:a16="http://schemas.microsoft.com/office/drawing/2014/main" val="1358745295"/>
                  </a:ext>
                </a:extLst>
              </a:tr>
              <a:tr h="0">
                <a:tc>
                  <a:txBody>
                    <a:bodyPr/>
                    <a:lstStyle/>
                    <a:p>
                      <a:pPr lvl="0">
                        <a:buNone/>
                      </a:pPr>
                      <a:r>
                        <a:rPr lang="en-US" altLang="ja-JP" sz="800" dirty="0"/>
                        <a:t>2020.02.26</a:t>
                      </a:r>
                      <a:endParaRPr kumimoji="1" lang="en-US" altLang="ja-JP" sz="800" dirty="0"/>
                    </a:p>
                  </a:txBody>
                  <a:tcPr/>
                </a:tc>
                <a:tc>
                  <a:txBody>
                    <a:bodyPr/>
                    <a:lstStyle/>
                    <a:p>
                      <a:pPr lvl="0">
                        <a:buNone/>
                      </a:pPr>
                      <a:r>
                        <a:rPr lang="ja-JP" altLang="en-US" sz="800" b="0" i="0" u="none" strike="noStrike" noProof="0">
                          <a:latin typeface="Century Gothic"/>
                        </a:rPr>
                        <a:t>・おまかせ編成の画面IDを追記 増本</a:t>
                      </a:r>
                      <a:endParaRPr kumimoji="1" lang="ja-JP" altLang="en-US" sz="800" b="0" i="0" u="none" strike="noStrike" noProof="0" dirty="0">
                        <a:latin typeface="Century Gothic"/>
                      </a:endParaRPr>
                    </a:p>
                  </a:txBody>
                  <a:tcPr/>
                </a:tc>
                <a:tc>
                  <a:txBody>
                    <a:bodyPr/>
                    <a:lstStyle/>
                    <a:p>
                      <a:pPr lvl="0">
                        <a:buNone/>
                      </a:pPr>
                      <a:endParaRPr kumimoji="1" lang="en-US" altLang="ja-JP" sz="800" dirty="0"/>
                    </a:p>
                  </a:txBody>
                  <a:tcPr/>
                </a:tc>
                <a:extLst>
                  <a:ext uri="{0D108BD9-81ED-4DB2-BD59-A6C34878D82A}">
                    <a16:rowId xmlns:a16="http://schemas.microsoft.com/office/drawing/2014/main" val="782550612"/>
                  </a:ext>
                </a:extLst>
              </a:tr>
              <a:tr h="0">
                <a:tc>
                  <a:txBody>
                    <a:bodyPr/>
                    <a:lstStyle/>
                    <a:p>
                      <a:pPr lvl="0">
                        <a:buNone/>
                      </a:pPr>
                      <a:r>
                        <a:rPr kumimoji="1" lang="en-US" altLang="ja-JP" sz="800"/>
                        <a:t>2020.02.26b</a:t>
                      </a:r>
                      <a:endParaRPr kumimoji="1" lang="en-US" altLang="ja-JP" sz="800" dirty="0"/>
                    </a:p>
                  </a:txBody>
                  <a:tcPr/>
                </a:tc>
                <a:tc>
                  <a:txBody>
                    <a:bodyPr/>
                    <a:lstStyle/>
                    <a:p>
                      <a:pPr lvl="0">
                        <a:buNone/>
                      </a:pPr>
                      <a:r>
                        <a:rPr kumimoji="1" lang="ja-JP" altLang="en-US" sz="800" b="0" i="0" u="none" strike="noStrike" noProof="0">
                          <a:latin typeface="Century Gothic"/>
                        </a:rPr>
                        <a:t>・</a:t>
                      </a:r>
                      <a:r>
                        <a:rPr kumimoji="1" lang="en-US" altLang="ja-JP" sz="800" b="0" i="0" u="none" strike="noStrike" noProof="0">
                          <a:latin typeface="Century Gothic"/>
                        </a:rPr>
                        <a:t>P.11</a:t>
                      </a:r>
                      <a:r>
                        <a:rPr kumimoji="1" lang="ja-JP" altLang="en-US" sz="800" b="0" i="0" u="none" strike="noStrike" noProof="0">
                          <a:latin typeface="Century Gothic"/>
                        </a:rPr>
                        <a:t>の画面イメージが古いもの基準で作成されていたので修正。</a:t>
                      </a:r>
                      <a:endParaRPr kumimoji="1" lang="en-US" altLang="ja-JP" sz="800" b="0" i="0" u="none" strike="noStrike" noProof="0">
                        <a:latin typeface="Century Gothic"/>
                      </a:endParaRPr>
                    </a:p>
                    <a:p>
                      <a:pPr lvl="0">
                        <a:buNone/>
                      </a:pPr>
                      <a:r>
                        <a:rPr kumimoji="1" lang="ja-JP" altLang="en-US" sz="800" b="0" i="0" u="none" strike="noStrike" noProof="0">
                          <a:latin typeface="Century Gothic"/>
                        </a:rPr>
                        <a:t>（</a:t>
                      </a:r>
                      <a:r>
                        <a:rPr kumimoji="1" lang="en-US" altLang="ja-JP" sz="800" b="0" i="0" u="none" strike="noStrike" noProof="0">
                          <a:latin typeface="Century Gothic"/>
                        </a:rPr>
                        <a:t>P.11</a:t>
                      </a:r>
                      <a:r>
                        <a:rPr kumimoji="1" lang="ja-JP" altLang="en-US" sz="800" b="0" i="0" u="none" strike="noStrike" noProof="0">
                          <a:latin typeface="Century Gothic"/>
                        </a:rPr>
                        <a:t>）</a:t>
                      </a:r>
                      <a:endParaRPr kumimoji="1" lang="en-US" altLang="ja-JP" sz="800" b="0" i="0" u="none" strike="noStrike" noProof="0">
                        <a:latin typeface="Century Gothic"/>
                      </a:endParaRPr>
                    </a:p>
                    <a:p>
                      <a:pPr lvl="0">
                        <a:buNone/>
                      </a:pPr>
                      <a:r>
                        <a:rPr kumimoji="1" lang="ja-JP" altLang="en-US" sz="800" b="0" i="0" u="none" strike="noStrike" noProof="0">
                          <a:latin typeface="Century Gothic"/>
                        </a:rPr>
                        <a:t>・</a:t>
                      </a:r>
                      <a:r>
                        <a:rPr kumimoji="1" lang="en-US" altLang="ja-JP" sz="800" b="0" i="0" u="none" strike="noStrike" noProof="0">
                          <a:latin typeface="Century Gothic"/>
                        </a:rPr>
                        <a:t>Redmine#364</a:t>
                      </a:r>
                      <a:r>
                        <a:rPr kumimoji="1" lang="ja-JP" altLang="en-US" sz="800" b="0" i="0" u="none" strike="noStrike" noProof="0">
                          <a:latin typeface="Century Gothic"/>
                        </a:rPr>
                        <a:t>対応（</a:t>
                      </a:r>
                      <a:r>
                        <a:rPr kumimoji="1" lang="en-US" altLang="ja-JP" sz="800" b="0" i="0" u="none" strike="noStrike" noProof="0">
                          <a:latin typeface="Century Gothic"/>
                        </a:rPr>
                        <a:t>P.26</a:t>
                      </a:r>
                      <a:r>
                        <a:rPr kumimoji="1" lang="ja-JP" altLang="en-US" sz="800" b="0" i="0" u="none" strike="noStrike" noProof="0">
                          <a:latin typeface="Century Gothic"/>
                        </a:rPr>
                        <a:t>～</a:t>
                      </a:r>
                      <a:r>
                        <a:rPr kumimoji="1" lang="en-US" altLang="ja-JP" sz="800" b="0" i="0" u="none" strike="noStrike" noProof="0">
                          <a:latin typeface="Century Gothic"/>
                        </a:rPr>
                        <a:t>27</a:t>
                      </a:r>
                      <a:r>
                        <a:rPr kumimoji="1" lang="ja-JP" altLang="en-US" sz="800" b="0" i="0" u="none" strike="noStrike" noProof="0">
                          <a:latin typeface="Century Gothic"/>
                        </a:rPr>
                        <a:t>、</a:t>
                      </a:r>
                      <a:r>
                        <a:rPr kumimoji="1" lang="en-US" altLang="ja-JP" sz="800" b="0" i="0" u="none" strike="noStrike" noProof="0">
                          <a:latin typeface="Century Gothic"/>
                        </a:rPr>
                        <a:t>29</a:t>
                      </a:r>
                      <a:r>
                        <a:rPr kumimoji="1" lang="ja-JP" altLang="en-US" sz="800" b="0" i="0" u="none" strike="noStrike" noProof="0">
                          <a:latin typeface="Century Gothic"/>
                        </a:rPr>
                        <a:t>）</a:t>
                      </a:r>
                      <a:endParaRPr kumimoji="1" lang="en-US" altLang="ja-JP" sz="800" b="0" i="0" u="none" strike="noStrike" noProof="0">
                        <a:latin typeface="Century Gothic"/>
                      </a:endParaRPr>
                    </a:p>
                  </a:txBody>
                  <a:tcPr/>
                </a:tc>
                <a:tc>
                  <a:txBody>
                    <a:bodyPr/>
                    <a:lstStyle/>
                    <a:p>
                      <a:pPr lvl="0">
                        <a:buNone/>
                      </a:pPr>
                      <a:endParaRPr kumimoji="1" lang="en-US" altLang="ja-JP" sz="800" dirty="0"/>
                    </a:p>
                  </a:txBody>
                  <a:tcPr/>
                </a:tc>
                <a:extLst>
                  <a:ext uri="{0D108BD9-81ED-4DB2-BD59-A6C34878D82A}">
                    <a16:rowId xmlns:a16="http://schemas.microsoft.com/office/drawing/2014/main" val="397001182"/>
                  </a:ext>
                </a:extLst>
              </a:tr>
              <a:tr h="0">
                <a:tc>
                  <a:txBody>
                    <a:bodyPr/>
                    <a:lstStyle/>
                    <a:p>
                      <a:pPr lvl="0">
                        <a:buNone/>
                      </a:pPr>
                      <a:r>
                        <a:rPr kumimoji="1" lang="en-US" altLang="ja-JP" sz="800"/>
                        <a:t>2020.02.28</a:t>
                      </a:r>
                      <a:endParaRPr kumimoji="1" lang="en-US" altLang="ja-JP" sz="800" dirty="0"/>
                    </a:p>
                  </a:txBody>
                  <a:tcPr/>
                </a:tc>
                <a:tc>
                  <a:txBody>
                    <a:bodyPr/>
                    <a:lstStyle/>
                    <a:p>
                      <a:pPr lvl="0">
                        <a:buNone/>
                      </a:pPr>
                      <a:r>
                        <a:rPr kumimoji="1" lang="ja-JP" altLang="en-US" sz="800" b="0" i="0" u="none" strike="noStrike" noProof="0">
                          <a:latin typeface="Century Gothic"/>
                        </a:rPr>
                        <a:t>・デザイナとの打ち合わせにて</a:t>
                      </a:r>
                      <a:r>
                        <a:rPr kumimoji="1" lang="en-US" altLang="ja-JP" sz="800" b="0" i="0" u="none" strike="noStrike" noProof="0">
                          <a:latin typeface="Century Gothic"/>
                        </a:rPr>
                        <a:t>co140</a:t>
                      </a:r>
                      <a:r>
                        <a:rPr kumimoji="1" lang="ja-JP" altLang="en-US" sz="800" b="0" i="0" u="none" strike="noStrike" noProof="0">
                          <a:latin typeface="Century Gothic"/>
                        </a:rPr>
                        <a:t>を調整。（</a:t>
                      </a:r>
                      <a:r>
                        <a:rPr kumimoji="1" lang="en-US" altLang="ja-JP" sz="800" b="0" i="0" u="none" strike="noStrike" noProof="0">
                          <a:latin typeface="Century Gothic"/>
                        </a:rPr>
                        <a:t>P.17</a:t>
                      </a:r>
                      <a:r>
                        <a:rPr kumimoji="1" lang="ja-JP" altLang="en-US" sz="800" b="0" i="0" u="none" strike="noStrike" noProof="0">
                          <a:latin typeface="Century Gothic"/>
                        </a:rPr>
                        <a:t>～</a:t>
                      </a:r>
                      <a:r>
                        <a:rPr kumimoji="1" lang="en-US" altLang="ja-JP" sz="800" b="0" i="0" u="none" strike="noStrike" noProof="0">
                          <a:latin typeface="Century Gothic"/>
                        </a:rPr>
                        <a:t>18</a:t>
                      </a:r>
                      <a:r>
                        <a:rPr kumimoji="1" lang="ja-JP" altLang="en-US" sz="800" b="0" i="0" u="none" strike="noStrike" noProof="0">
                          <a:latin typeface="Century Gothic"/>
                        </a:rPr>
                        <a:t>）</a:t>
                      </a:r>
                      <a:endParaRPr kumimoji="1" lang="en-US" altLang="ja-JP" sz="800" b="0" i="0" u="none" strike="noStrike" noProof="0">
                        <a:latin typeface="Century Gothic"/>
                      </a:endParaRPr>
                    </a:p>
                  </a:txBody>
                  <a:tcPr/>
                </a:tc>
                <a:tc>
                  <a:txBody>
                    <a:bodyPr/>
                    <a:lstStyle/>
                    <a:p>
                      <a:pPr lvl="0">
                        <a:buNone/>
                      </a:pPr>
                      <a:endParaRPr kumimoji="1" lang="en-US" altLang="ja-JP" sz="800" dirty="0"/>
                    </a:p>
                  </a:txBody>
                  <a:tcPr/>
                </a:tc>
                <a:extLst>
                  <a:ext uri="{0D108BD9-81ED-4DB2-BD59-A6C34878D82A}">
                    <a16:rowId xmlns:a16="http://schemas.microsoft.com/office/drawing/2014/main" val="953443274"/>
                  </a:ext>
                </a:extLst>
              </a:tr>
              <a:tr h="0">
                <a:tc>
                  <a:txBody>
                    <a:bodyPr/>
                    <a:lstStyle/>
                    <a:p>
                      <a:pPr lvl="0">
                        <a:buNone/>
                      </a:pPr>
                      <a:r>
                        <a:rPr kumimoji="1" lang="en-US" altLang="ja-JP" sz="800"/>
                        <a:t>2020.03.10</a:t>
                      </a:r>
                      <a:endParaRPr kumimoji="1" lang="en-US" altLang="ja-JP" sz="800" dirty="0"/>
                    </a:p>
                  </a:txBody>
                  <a:tcPr/>
                </a:tc>
                <a:tc>
                  <a:txBody>
                    <a:bodyPr/>
                    <a:lstStyle/>
                    <a:p>
                      <a:pPr lvl="0">
                        <a:buNone/>
                      </a:pPr>
                      <a:r>
                        <a:rPr kumimoji="1" lang="ja-JP" altLang="en-US" sz="800" b="0" i="0" u="none" strike="noStrike" noProof="0">
                          <a:latin typeface="Century Gothic"/>
                        </a:rPr>
                        <a:t>・デザイナ作成の画面を当て込み全体的に調整。</a:t>
                      </a:r>
                      <a:endParaRPr kumimoji="1" lang="en-US" altLang="ja-JP" sz="800" b="0" i="0" u="none" strike="noStrike" noProof="0">
                        <a:latin typeface="Century Gothic"/>
                      </a:endParaRPr>
                    </a:p>
                    <a:p>
                      <a:pPr lvl="0">
                        <a:buNone/>
                      </a:pPr>
                      <a:r>
                        <a:rPr kumimoji="1" lang="ja-JP" altLang="en-US" sz="800" b="0" i="0" u="none" strike="noStrike" noProof="0">
                          <a:latin typeface="Century Gothic"/>
                        </a:rPr>
                        <a:t>・上記作業の際、</a:t>
                      </a:r>
                      <a:r>
                        <a:rPr kumimoji="1" lang="en-US" altLang="ja-JP" sz="800" b="0" i="0" u="none" strike="noStrike" noProof="0">
                          <a:latin typeface="Century Gothic"/>
                        </a:rPr>
                        <a:t>co170</a:t>
                      </a:r>
                      <a:r>
                        <a:rPr kumimoji="1" lang="ja-JP" altLang="en-US" sz="800" b="0" i="0" u="none" strike="noStrike" noProof="0">
                          <a:latin typeface="Century Gothic"/>
                        </a:rPr>
                        <a:t>に搭乗員と</a:t>
                      </a:r>
                      <a:r>
                        <a:rPr kumimoji="1" lang="en-US" altLang="ja-JP" sz="800" b="0" i="0" u="none" strike="noStrike" noProof="0">
                          <a:latin typeface="Century Gothic"/>
                        </a:rPr>
                        <a:t>TR</a:t>
                      </a:r>
                      <a:r>
                        <a:rPr kumimoji="1" lang="ja-JP" altLang="en-US" sz="800" b="0" i="0" u="none" strike="noStrike" noProof="0">
                          <a:latin typeface="Century Gothic"/>
                        </a:rPr>
                        <a:t>カードのセットが不要と気づき</a:t>
                      </a:r>
                      <a:endParaRPr kumimoji="1" lang="en-US" altLang="ja-JP" sz="800" b="0" i="0" u="none" strike="noStrike" noProof="0">
                        <a:latin typeface="Century Gothic"/>
                      </a:endParaRPr>
                    </a:p>
                    <a:p>
                      <a:pPr lvl="0">
                        <a:buNone/>
                      </a:pPr>
                      <a:r>
                        <a:rPr kumimoji="1" lang="ja-JP" altLang="en-US" sz="800" b="0" i="0" u="none" strike="noStrike" noProof="0">
                          <a:latin typeface="Century Gothic"/>
                        </a:rPr>
                        <a:t>　削除。（</a:t>
                      </a:r>
                      <a:r>
                        <a:rPr kumimoji="1" lang="en-US" altLang="ja-JP" sz="800" b="0" i="0" u="none" strike="noStrike" noProof="0">
                          <a:latin typeface="Century Gothic"/>
                        </a:rPr>
                        <a:t>P.33</a:t>
                      </a:r>
                      <a:r>
                        <a:rPr kumimoji="1" lang="ja-JP" altLang="en-US" sz="800" b="0" i="0" u="none" strike="noStrike" noProof="0">
                          <a:latin typeface="Century Gothic"/>
                        </a:rPr>
                        <a:t>）</a:t>
                      </a:r>
                      <a:endParaRPr kumimoji="1" lang="en-US" altLang="ja-JP" sz="800" b="0" i="0" u="none" strike="noStrike" noProof="0">
                        <a:latin typeface="Century Gothic"/>
                      </a:endParaRPr>
                    </a:p>
                  </a:txBody>
                  <a:tcPr/>
                </a:tc>
                <a:tc>
                  <a:txBody>
                    <a:bodyPr/>
                    <a:lstStyle/>
                    <a:p>
                      <a:pPr lvl="0">
                        <a:buNone/>
                      </a:pPr>
                      <a:endParaRPr kumimoji="1" lang="en-US" altLang="ja-JP" sz="800" dirty="0"/>
                    </a:p>
                  </a:txBody>
                  <a:tcPr/>
                </a:tc>
                <a:extLst>
                  <a:ext uri="{0D108BD9-81ED-4DB2-BD59-A6C34878D82A}">
                    <a16:rowId xmlns:a16="http://schemas.microsoft.com/office/drawing/2014/main" val="1763698054"/>
                  </a:ext>
                </a:extLst>
              </a:tr>
              <a:tr h="0">
                <a:tc>
                  <a:txBody>
                    <a:bodyPr/>
                    <a:lstStyle/>
                    <a:p>
                      <a:pPr lvl="0">
                        <a:buNone/>
                      </a:pPr>
                      <a:r>
                        <a:rPr kumimoji="1" lang="en-US" altLang="ja-JP" sz="800"/>
                        <a:t>2020.03.13</a:t>
                      </a:r>
                      <a:endParaRPr kumimoji="1" lang="en-US" altLang="ja-JP" sz="800" dirty="0"/>
                    </a:p>
                  </a:txBody>
                  <a:tcPr/>
                </a:tc>
                <a:tc>
                  <a:txBody>
                    <a:bodyPr/>
                    <a:lstStyle/>
                    <a:p>
                      <a:pPr lvl="0">
                        <a:buNone/>
                      </a:pPr>
                      <a:r>
                        <a:rPr kumimoji="1" lang="ja-JP" altLang="en-US" sz="800" b="0" i="0" u="none" strike="noStrike" noProof="0">
                          <a:latin typeface="Century Gothic"/>
                        </a:rPr>
                        <a:t>・各種対応。</a:t>
                      </a:r>
                      <a:endParaRPr kumimoji="1" lang="en-US" altLang="ja-JP" sz="800" b="0" i="0" u="none" strike="noStrike" noProof="0">
                        <a:latin typeface="Century Gothic"/>
                      </a:endParaRPr>
                    </a:p>
                    <a:p>
                      <a:pPr lvl="0">
                        <a:buNone/>
                      </a:pPr>
                      <a:r>
                        <a:rPr kumimoji="1" lang="ja-JP" altLang="en-US" sz="800" b="0" i="0" u="none" strike="noStrike" noProof="0">
                          <a:latin typeface="Century Gothic"/>
                        </a:rPr>
                        <a:t>・アイコンについて記載。</a:t>
                      </a:r>
                      <a:r>
                        <a:rPr kumimoji="1" lang="en-US" altLang="ja-JP" sz="800" b="0" i="0" u="none" strike="noStrike" noProof="0">
                          <a:latin typeface="Century Gothic"/>
                        </a:rPr>
                        <a:t>P.9</a:t>
                      </a:r>
                      <a:r>
                        <a:rPr kumimoji="1" lang="ja-JP" altLang="en-US" sz="800" b="0" i="0" u="none" strike="noStrike" noProof="0">
                          <a:latin typeface="Century Gothic"/>
                        </a:rPr>
                        <a:t>、</a:t>
                      </a:r>
                      <a:r>
                        <a:rPr kumimoji="1" lang="en-US" altLang="ja-JP" sz="800" b="0" i="0" u="none" strike="noStrike" noProof="0">
                          <a:latin typeface="Century Gothic"/>
                        </a:rPr>
                        <a:t>10</a:t>
                      </a:r>
                      <a:r>
                        <a:rPr kumimoji="1" lang="ja-JP" altLang="en-US" sz="800" b="0" i="0" u="none" strike="noStrike" noProof="0">
                          <a:latin typeface="Century Gothic"/>
                        </a:rPr>
                        <a:t>、</a:t>
                      </a:r>
                      <a:r>
                        <a:rPr kumimoji="1" lang="en-US" altLang="ja-JP" sz="800" b="0" i="0" u="none" strike="noStrike" noProof="0">
                          <a:latin typeface="Century Gothic"/>
                        </a:rPr>
                        <a:t>22</a:t>
                      </a:r>
                    </a:p>
                  </a:txBody>
                  <a:tcPr/>
                </a:tc>
                <a:tc>
                  <a:txBody>
                    <a:bodyPr/>
                    <a:lstStyle/>
                    <a:p>
                      <a:pPr lvl="0">
                        <a:buNone/>
                      </a:pPr>
                      <a:endParaRPr kumimoji="1" lang="en-US" altLang="ja-JP" sz="800" dirty="0"/>
                    </a:p>
                  </a:txBody>
                  <a:tcPr/>
                </a:tc>
                <a:extLst>
                  <a:ext uri="{0D108BD9-81ED-4DB2-BD59-A6C34878D82A}">
                    <a16:rowId xmlns:a16="http://schemas.microsoft.com/office/drawing/2014/main" val="732049763"/>
                  </a:ext>
                </a:extLst>
              </a:tr>
              <a:tr h="0">
                <a:tc>
                  <a:txBody>
                    <a:bodyPr/>
                    <a:lstStyle/>
                    <a:p>
                      <a:pPr lvl="0">
                        <a:buNone/>
                      </a:pPr>
                      <a:r>
                        <a:rPr kumimoji="1" lang="en-US" altLang="ja-JP" sz="800"/>
                        <a:t>2020.03.13b</a:t>
                      </a:r>
                      <a:endParaRPr kumimoji="1" lang="en-US" altLang="ja-JP" sz="800" dirty="0"/>
                    </a:p>
                  </a:txBody>
                  <a:tcPr/>
                </a:tc>
                <a:tc>
                  <a:txBody>
                    <a:bodyPr/>
                    <a:lstStyle/>
                    <a:p>
                      <a:pPr lvl="0">
                        <a:buNone/>
                      </a:pPr>
                      <a:r>
                        <a:rPr kumimoji="1" lang="ja-JP" altLang="en-US" sz="800" b="0" i="0" u="none" strike="noStrike" noProof="0">
                          <a:latin typeface="Century Gothic"/>
                        </a:rPr>
                        <a:t>・パーツ、結晶の場合は「はずす」を可能とする。（</a:t>
                      </a:r>
                      <a:r>
                        <a:rPr kumimoji="1" lang="en-US" altLang="ja-JP" sz="800" b="0" i="0" u="none" strike="noStrike" noProof="0">
                          <a:latin typeface="Century Gothic"/>
                        </a:rPr>
                        <a:t>P.29</a:t>
                      </a:r>
                      <a:r>
                        <a:rPr kumimoji="1" lang="ja-JP" altLang="en-US" sz="800" b="0" i="0" u="none" strike="noStrike" noProof="0">
                          <a:latin typeface="Century Gothic"/>
                        </a:rPr>
                        <a:t> </a:t>
                      </a:r>
                      <a:r>
                        <a:rPr kumimoji="1" lang="en-US" altLang="ja-JP" sz="800" b="0" i="0" u="none" strike="noStrike" noProof="0">
                          <a:latin typeface="Century Gothic"/>
                        </a:rPr>
                        <a:t>)</a:t>
                      </a:r>
                    </a:p>
                  </a:txBody>
                  <a:tcPr/>
                </a:tc>
                <a:tc>
                  <a:txBody>
                    <a:bodyPr/>
                    <a:lstStyle/>
                    <a:p>
                      <a:pPr lvl="0">
                        <a:buNone/>
                      </a:pPr>
                      <a:endParaRPr kumimoji="1" lang="en-US" altLang="ja-JP" sz="800" dirty="0"/>
                    </a:p>
                  </a:txBody>
                  <a:tcPr/>
                </a:tc>
                <a:extLst>
                  <a:ext uri="{0D108BD9-81ED-4DB2-BD59-A6C34878D82A}">
                    <a16:rowId xmlns:a16="http://schemas.microsoft.com/office/drawing/2014/main" val="2904892557"/>
                  </a:ext>
                </a:extLst>
              </a:tr>
            </a:tbl>
          </a:graphicData>
        </a:graphic>
      </p:graphicFrame>
      <p:sp>
        <p:nvSpPr>
          <p:cNvPr id="2" name="テキスト ボックス 1">
            <a:extLst>
              <a:ext uri="{FF2B5EF4-FFF2-40B4-BE49-F238E27FC236}">
                <a16:creationId xmlns:a16="http://schemas.microsoft.com/office/drawing/2014/main" id="{266A7CDF-7B19-4C0A-B34C-040D7B07B723}"/>
              </a:ext>
            </a:extLst>
          </p:cNvPr>
          <p:cNvSpPr txBox="1"/>
          <p:nvPr/>
        </p:nvSpPr>
        <p:spPr>
          <a:xfrm>
            <a:off x="539400" y="6246652"/>
            <a:ext cx="2364750" cy="246221"/>
          </a:xfrm>
          <a:prstGeom prst="rect">
            <a:avLst/>
          </a:prstGeom>
          <a:noFill/>
        </p:spPr>
        <p:txBody>
          <a:bodyPr wrap="none" rtlCol="0">
            <a:spAutoFit/>
          </a:bodyPr>
          <a:lstStyle/>
          <a:p>
            <a:r>
              <a:rPr kumimoji="1" lang="en-US" altLang="ja-JP" sz="1000"/>
              <a:t>※</a:t>
            </a:r>
            <a:r>
              <a:rPr kumimoji="1" lang="ja-JP" altLang="en-US" sz="1000"/>
              <a:t>古い更新履歴は最後のページに移動</a:t>
            </a:r>
          </a:p>
        </p:txBody>
      </p:sp>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3445174" cy="276999"/>
          </a:xfrm>
          <a:prstGeom prst="rect">
            <a:avLst/>
          </a:prstGeom>
          <a:noFill/>
        </p:spPr>
        <p:txBody>
          <a:bodyPr wrap="none" rtlCol="0">
            <a:spAutoFit/>
          </a:bodyPr>
          <a:lstStyle/>
          <a:p>
            <a:r>
              <a:rPr kumimoji="1" lang="ja-JP" altLang="en-US" sz="1200" b="1"/>
              <a:t>○</a:t>
            </a:r>
            <a:r>
              <a:rPr kumimoji="1" lang="en-US" altLang="ja-JP" sz="1200" b="1"/>
              <a:t> co110.</a:t>
            </a:r>
            <a:r>
              <a:rPr kumimoji="1" lang="ja-JP" altLang="en-US" sz="1200" b="1"/>
              <a:t>部隊編成画面（</a:t>
            </a:r>
            <a:r>
              <a:rPr kumimoji="1" lang="en-US" altLang="ja-JP" sz="1200" b="1"/>
              <a:t>2/4</a:t>
            </a:r>
            <a:r>
              <a:rPr kumimoji="1" lang="ja-JP" altLang="en-US" sz="1200" b="1"/>
              <a:t>）</a:t>
            </a:r>
            <a:r>
              <a:rPr kumimoji="1" lang="ja-JP" altLang="en-US" sz="1000" b="1">
                <a:solidFill>
                  <a:schemeClr val="bg1">
                    <a:lumMod val="85000"/>
                  </a:schemeClr>
                </a:solidFill>
              </a:rPr>
              <a:t>（</a:t>
            </a:r>
            <a:r>
              <a:rPr kumimoji="1" lang="en-US" altLang="ja-JP" sz="1000" b="1">
                <a:solidFill>
                  <a:schemeClr val="bg1">
                    <a:lumMod val="85000"/>
                  </a:schemeClr>
                </a:solidFill>
              </a:rPr>
              <a:t>20191226</a:t>
            </a:r>
            <a:r>
              <a:rPr kumimoji="1" lang="ja-JP" altLang="en-US" sz="1000" b="1">
                <a:solidFill>
                  <a:schemeClr val="bg1">
                    <a:lumMod val="85000"/>
                  </a:schemeClr>
                </a:solidFill>
              </a:rPr>
              <a:t>修正）</a:t>
            </a:r>
          </a:p>
        </p:txBody>
      </p:sp>
      <p:sp>
        <p:nvSpPr>
          <p:cNvPr id="63" name="テキスト ボックス 62">
            <a:extLst>
              <a:ext uri="{FF2B5EF4-FFF2-40B4-BE49-F238E27FC236}">
                <a16:creationId xmlns:a16="http://schemas.microsoft.com/office/drawing/2014/main" id="{8B2FA87E-B123-4D77-AF10-F5A0FAB15502}"/>
              </a:ext>
            </a:extLst>
          </p:cNvPr>
          <p:cNvSpPr txBox="1"/>
          <p:nvPr/>
        </p:nvSpPr>
        <p:spPr>
          <a:xfrm>
            <a:off x="4300678" y="4918170"/>
            <a:ext cx="1172116" cy="246221"/>
          </a:xfrm>
          <a:prstGeom prst="rect">
            <a:avLst/>
          </a:prstGeom>
          <a:noFill/>
        </p:spPr>
        <p:txBody>
          <a:bodyPr wrap="none" rtlCol="0">
            <a:spAutoFit/>
          </a:bodyPr>
          <a:lstStyle/>
          <a:p>
            <a:r>
              <a:rPr kumimoji="1" lang="en-US" altLang="ja-JP" sz="1000" b="1">
                <a:latin typeface="+mn-ea"/>
              </a:rPr>
              <a:t>13.</a:t>
            </a:r>
            <a:r>
              <a:rPr kumimoji="1" lang="ja-JP" altLang="en-US" sz="1000" b="1">
                <a:latin typeface="+mn-ea"/>
              </a:rPr>
              <a:t>コピーボタン</a:t>
            </a:r>
          </a:p>
        </p:txBody>
      </p:sp>
      <p:sp>
        <p:nvSpPr>
          <p:cNvPr id="64" name="テキスト ボックス 63">
            <a:extLst>
              <a:ext uri="{FF2B5EF4-FFF2-40B4-BE49-F238E27FC236}">
                <a16:creationId xmlns:a16="http://schemas.microsoft.com/office/drawing/2014/main" id="{94C2FE46-16D1-4EB6-9E0F-79F248E9DF81}"/>
              </a:ext>
            </a:extLst>
          </p:cNvPr>
          <p:cNvSpPr txBox="1"/>
          <p:nvPr/>
        </p:nvSpPr>
        <p:spPr>
          <a:xfrm>
            <a:off x="4493121" y="5163001"/>
            <a:ext cx="3390672" cy="246221"/>
          </a:xfrm>
          <a:prstGeom prst="rect">
            <a:avLst/>
          </a:prstGeom>
          <a:noFill/>
        </p:spPr>
        <p:txBody>
          <a:bodyPr wrap="none" rtlCol="0">
            <a:spAutoFit/>
          </a:bodyPr>
          <a:lstStyle/>
          <a:p>
            <a:r>
              <a:rPr kumimoji="1" lang="ja-JP" altLang="en-US" sz="1000"/>
              <a:t>ここに表示されている部隊をコピーするためのボタン。</a:t>
            </a:r>
            <a:endParaRPr kumimoji="1" lang="en-US" altLang="ja-JP" sz="1000"/>
          </a:p>
        </p:txBody>
      </p:sp>
      <p:sp>
        <p:nvSpPr>
          <p:cNvPr id="65" name="テキスト ボックス 64">
            <a:extLst>
              <a:ext uri="{FF2B5EF4-FFF2-40B4-BE49-F238E27FC236}">
                <a16:creationId xmlns:a16="http://schemas.microsoft.com/office/drawing/2014/main" id="{5363C766-8053-40F7-9F41-696232CE6E81}"/>
              </a:ext>
            </a:extLst>
          </p:cNvPr>
          <p:cNvSpPr txBox="1"/>
          <p:nvPr/>
        </p:nvSpPr>
        <p:spPr>
          <a:xfrm>
            <a:off x="4271395" y="4184035"/>
            <a:ext cx="1199627" cy="246221"/>
          </a:xfrm>
          <a:prstGeom prst="rect">
            <a:avLst/>
          </a:prstGeom>
          <a:noFill/>
        </p:spPr>
        <p:txBody>
          <a:bodyPr wrap="none" rtlCol="0">
            <a:noAutofit/>
          </a:bodyPr>
          <a:lstStyle/>
          <a:p>
            <a:r>
              <a:rPr kumimoji="1" lang="en-US" altLang="ja-JP" sz="1000" b="1">
                <a:latin typeface="+mn-ea"/>
              </a:rPr>
              <a:t>12.</a:t>
            </a:r>
            <a:r>
              <a:rPr kumimoji="1" lang="ja-JP" altLang="en-US" sz="1000" b="1">
                <a:latin typeface="+mn-ea"/>
              </a:rPr>
              <a:t>支援兵器アイコン</a:t>
            </a:r>
          </a:p>
        </p:txBody>
      </p:sp>
      <p:sp>
        <p:nvSpPr>
          <p:cNvPr id="66" name="テキスト ボックス 65">
            <a:extLst>
              <a:ext uri="{FF2B5EF4-FFF2-40B4-BE49-F238E27FC236}">
                <a16:creationId xmlns:a16="http://schemas.microsoft.com/office/drawing/2014/main" id="{353EF03D-250A-4D0A-85AE-1A76694892B9}"/>
              </a:ext>
            </a:extLst>
          </p:cNvPr>
          <p:cNvSpPr txBox="1"/>
          <p:nvPr/>
        </p:nvSpPr>
        <p:spPr>
          <a:xfrm>
            <a:off x="4463838" y="4428866"/>
            <a:ext cx="4160113" cy="400110"/>
          </a:xfrm>
          <a:prstGeom prst="rect">
            <a:avLst/>
          </a:prstGeom>
          <a:noFill/>
        </p:spPr>
        <p:txBody>
          <a:bodyPr wrap="none" rtlCol="0">
            <a:spAutoFit/>
          </a:bodyPr>
          <a:lstStyle/>
          <a:p>
            <a:r>
              <a:rPr kumimoji="1" lang="ja-JP" altLang="en-US" sz="1000"/>
              <a:t>セットしてある支援兵器のアイコンを表示する。</a:t>
            </a:r>
            <a:endParaRPr kumimoji="1" lang="en-US" altLang="ja-JP" sz="1000"/>
          </a:p>
          <a:p>
            <a:r>
              <a:rPr kumimoji="1" lang="ja-JP" altLang="en-US" sz="1000"/>
              <a:t>支援兵器がオープンしていなかったりセットしていない場合は後述。</a:t>
            </a:r>
            <a:endParaRPr kumimoji="1" lang="en-US" altLang="ja-JP" sz="1000"/>
          </a:p>
        </p:txBody>
      </p:sp>
      <p:sp>
        <p:nvSpPr>
          <p:cNvPr id="67" name="テキスト ボックス 66">
            <a:extLst>
              <a:ext uri="{FF2B5EF4-FFF2-40B4-BE49-F238E27FC236}">
                <a16:creationId xmlns:a16="http://schemas.microsoft.com/office/drawing/2014/main" id="{111018DD-EE99-4E5D-8B0B-DF5B03911363}"/>
              </a:ext>
            </a:extLst>
          </p:cNvPr>
          <p:cNvSpPr txBox="1"/>
          <p:nvPr/>
        </p:nvSpPr>
        <p:spPr>
          <a:xfrm>
            <a:off x="4289573" y="1621172"/>
            <a:ext cx="1300356" cy="246221"/>
          </a:xfrm>
          <a:prstGeom prst="rect">
            <a:avLst/>
          </a:prstGeom>
          <a:noFill/>
        </p:spPr>
        <p:txBody>
          <a:bodyPr wrap="none" rtlCol="0">
            <a:spAutoFit/>
          </a:bodyPr>
          <a:lstStyle/>
          <a:p>
            <a:r>
              <a:rPr kumimoji="1" lang="en-US" altLang="ja-JP" sz="1000" b="1">
                <a:latin typeface="+mn-ea"/>
              </a:rPr>
              <a:t>09.</a:t>
            </a:r>
            <a:r>
              <a:rPr kumimoji="1" lang="ja-JP" altLang="en-US" sz="1000" b="1">
                <a:latin typeface="+mn-ea"/>
              </a:rPr>
              <a:t>搭乗員アイコン</a:t>
            </a:r>
          </a:p>
        </p:txBody>
      </p:sp>
      <p:sp>
        <p:nvSpPr>
          <p:cNvPr id="68" name="テキスト ボックス 67">
            <a:extLst>
              <a:ext uri="{FF2B5EF4-FFF2-40B4-BE49-F238E27FC236}">
                <a16:creationId xmlns:a16="http://schemas.microsoft.com/office/drawing/2014/main" id="{41D22FDF-7928-4428-8246-422A31A7C08C}"/>
              </a:ext>
            </a:extLst>
          </p:cNvPr>
          <p:cNvSpPr txBox="1"/>
          <p:nvPr/>
        </p:nvSpPr>
        <p:spPr>
          <a:xfrm>
            <a:off x="4482017" y="1866003"/>
            <a:ext cx="4460647" cy="246221"/>
          </a:xfrm>
          <a:prstGeom prst="rect">
            <a:avLst/>
          </a:prstGeom>
          <a:noFill/>
        </p:spPr>
        <p:txBody>
          <a:bodyPr wrap="square" rtlCol="0">
            <a:spAutoFit/>
          </a:bodyPr>
          <a:lstStyle/>
          <a:p>
            <a:r>
              <a:rPr kumimoji="1" lang="ja-JP" altLang="en-US" sz="1000"/>
              <a:t>支援兵器に登場しているキャラのアイコンを表示。</a:t>
            </a:r>
            <a:endParaRPr kumimoji="1" lang="en-US" altLang="ja-JP" sz="1000"/>
          </a:p>
        </p:txBody>
      </p:sp>
      <p:sp>
        <p:nvSpPr>
          <p:cNvPr id="76" name="テキスト ボックス 75">
            <a:extLst>
              <a:ext uri="{FF2B5EF4-FFF2-40B4-BE49-F238E27FC236}">
                <a16:creationId xmlns:a16="http://schemas.microsoft.com/office/drawing/2014/main" id="{736E26DC-41F4-4A85-A5F5-ABEA1BCBF435}"/>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sp>
        <p:nvSpPr>
          <p:cNvPr id="99" name="テキスト ボックス 98">
            <a:extLst>
              <a:ext uri="{FF2B5EF4-FFF2-40B4-BE49-F238E27FC236}">
                <a16:creationId xmlns:a16="http://schemas.microsoft.com/office/drawing/2014/main" id="{0BFC5C34-89EF-4814-B2C4-D6FACEF0E135}"/>
              </a:ext>
            </a:extLst>
          </p:cNvPr>
          <p:cNvSpPr txBox="1"/>
          <p:nvPr/>
        </p:nvSpPr>
        <p:spPr>
          <a:xfrm>
            <a:off x="4284027" y="6205641"/>
            <a:ext cx="1109484" cy="211274"/>
          </a:xfrm>
          <a:prstGeom prst="rect">
            <a:avLst/>
          </a:prstGeom>
          <a:noFill/>
        </p:spPr>
        <p:txBody>
          <a:bodyPr wrap="none" rtlCol="0">
            <a:noAutofit/>
          </a:bodyPr>
          <a:lstStyle/>
          <a:p>
            <a:r>
              <a:rPr kumimoji="1" lang="en-US" altLang="ja-JP" sz="1000" b="1">
                <a:latin typeface="+mn-ea"/>
              </a:rPr>
              <a:t>15.</a:t>
            </a:r>
            <a:r>
              <a:rPr kumimoji="1" lang="ja-JP" altLang="en-US" sz="1000" b="1">
                <a:latin typeface="+mn-ea"/>
              </a:rPr>
              <a:t>ページ表示</a:t>
            </a:r>
          </a:p>
        </p:txBody>
      </p:sp>
      <p:sp>
        <p:nvSpPr>
          <p:cNvPr id="100" name="テキスト ボックス 99">
            <a:extLst>
              <a:ext uri="{FF2B5EF4-FFF2-40B4-BE49-F238E27FC236}">
                <a16:creationId xmlns:a16="http://schemas.microsoft.com/office/drawing/2014/main" id="{D2DB84EC-528F-44BD-BC46-7AA43322301C}"/>
              </a:ext>
            </a:extLst>
          </p:cNvPr>
          <p:cNvSpPr txBox="1"/>
          <p:nvPr/>
        </p:nvSpPr>
        <p:spPr>
          <a:xfrm>
            <a:off x="4476470" y="6450472"/>
            <a:ext cx="2799401" cy="246221"/>
          </a:xfrm>
          <a:prstGeom prst="rect">
            <a:avLst/>
          </a:prstGeom>
          <a:noFill/>
        </p:spPr>
        <p:txBody>
          <a:bodyPr wrap="square" rtlCol="0">
            <a:spAutoFit/>
          </a:bodyPr>
          <a:lstStyle/>
          <a:p>
            <a:r>
              <a:rPr kumimoji="1" lang="en-US" altLang="ja-JP" sz="1000"/>
              <a:t>5</a:t>
            </a:r>
            <a:r>
              <a:rPr kumimoji="1" lang="ja-JP" altLang="en-US" sz="1000"/>
              <a:t>部隊のどこを表示しているかのガイド。</a:t>
            </a:r>
            <a:endParaRPr kumimoji="1" lang="en-US" altLang="ja-JP" sz="1000"/>
          </a:p>
        </p:txBody>
      </p:sp>
      <p:sp>
        <p:nvSpPr>
          <p:cNvPr id="96" name="テキスト ボックス 95">
            <a:extLst>
              <a:ext uri="{FF2B5EF4-FFF2-40B4-BE49-F238E27FC236}">
                <a16:creationId xmlns:a16="http://schemas.microsoft.com/office/drawing/2014/main" id="{8EE02576-3A21-4DD4-AF1A-FCDF12C86EBD}"/>
              </a:ext>
            </a:extLst>
          </p:cNvPr>
          <p:cNvSpPr txBox="1"/>
          <p:nvPr/>
        </p:nvSpPr>
        <p:spPr>
          <a:xfrm>
            <a:off x="4304638" y="2193134"/>
            <a:ext cx="1813317" cy="246221"/>
          </a:xfrm>
          <a:prstGeom prst="rect">
            <a:avLst/>
          </a:prstGeom>
          <a:noFill/>
        </p:spPr>
        <p:txBody>
          <a:bodyPr wrap="none" rtlCol="0">
            <a:spAutoFit/>
          </a:bodyPr>
          <a:lstStyle/>
          <a:p>
            <a:r>
              <a:rPr kumimoji="1" lang="en-US" altLang="ja-JP" sz="1000" b="1">
                <a:latin typeface="+mn-ea"/>
              </a:rPr>
              <a:t>10.</a:t>
            </a:r>
            <a:r>
              <a:rPr kumimoji="1" lang="ja-JP" altLang="en-US" sz="1000" b="1">
                <a:latin typeface="+mn-ea"/>
              </a:rPr>
              <a:t>支援兵器カードアイコン</a:t>
            </a:r>
          </a:p>
        </p:txBody>
      </p:sp>
      <p:sp>
        <p:nvSpPr>
          <p:cNvPr id="97" name="テキスト ボックス 96">
            <a:extLst>
              <a:ext uri="{FF2B5EF4-FFF2-40B4-BE49-F238E27FC236}">
                <a16:creationId xmlns:a16="http://schemas.microsoft.com/office/drawing/2014/main" id="{D835D8EA-DC4C-4417-BA53-979B1934308F}"/>
              </a:ext>
            </a:extLst>
          </p:cNvPr>
          <p:cNvSpPr txBox="1"/>
          <p:nvPr/>
        </p:nvSpPr>
        <p:spPr>
          <a:xfrm>
            <a:off x="4497082" y="2437965"/>
            <a:ext cx="4460647" cy="400110"/>
          </a:xfrm>
          <a:prstGeom prst="rect">
            <a:avLst/>
          </a:prstGeom>
          <a:noFill/>
        </p:spPr>
        <p:txBody>
          <a:bodyPr wrap="square" rtlCol="0">
            <a:spAutoFit/>
          </a:bodyPr>
          <a:lstStyle/>
          <a:p>
            <a:r>
              <a:rPr kumimoji="1" lang="ja-JP" altLang="en-US" sz="1000"/>
              <a:t>支援兵器にセットしてあるカードのアイコンを表示する。</a:t>
            </a:r>
            <a:endParaRPr kumimoji="1" lang="en-US" altLang="ja-JP" sz="1000"/>
          </a:p>
          <a:p>
            <a:r>
              <a:rPr kumimoji="1" lang="ja-JP" altLang="en-US" sz="1000"/>
              <a:t>属性、</a:t>
            </a:r>
            <a:r>
              <a:rPr kumimoji="1" lang="en-US" altLang="ja-JP" sz="1000" err="1"/>
              <a:t>Lv</a:t>
            </a:r>
            <a:r>
              <a:rPr kumimoji="1" lang="ja-JP" altLang="en-US" sz="1000"/>
              <a:t>の表示が必要。</a:t>
            </a:r>
            <a:endParaRPr kumimoji="1" lang="en-US" altLang="ja-JP" sz="1000"/>
          </a:p>
        </p:txBody>
      </p:sp>
      <p:sp>
        <p:nvSpPr>
          <p:cNvPr id="98" name="テキスト ボックス 97">
            <a:extLst>
              <a:ext uri="{FF2B5EF4-FFF2-40B4-BE49-F238E27FC236}">
                <a16:creationId xmlns:a16="http://schemas.microsoft.com/office/drawing/2014/main" id="{3ED9760C-1883-4126-8797-BD9C3877AC1A}"/>
              </a:ext>
            </a:extLst>
          </p:cNvPr>
          <p:cNvSpPr txBox="1"/>
          <p:nvPr/>
        </p:nvSpPr>
        <p:spPr>
          <a:xfrm>
            <a:off x="4271395" y="2909421"/>
            <a:ext cx="1213794" cy="246221"/>
          </a:xfrm>
          <a:prstGeom prst="rect">
            <a:avLst/>
          </a:prstGeom>
          <a:noFill/>
        </p:spPr>
        <p:txBody>
          <a:bodyPr wrap="none" rtlCol="0">
            <a:spAutoFit/>
          </a:bodyPr>
          <a:lstStyle/>
          <a:p>
            <a:r>
              <a:rPr kumimoji="1" lang="en-US" altLang="ja-JP" sz="1000" b="1">
                <a:latin typeface="+mn-ea"/>
              </a:rPr>
              <a:t>11.</a:t>
            </a:r>
            <a:r>
              <a:rPr kumimoji="1" lang="ja-JP" altLang="en-US" sz="1000" b="1">
                <a:latin typeface="+mn-ea"/>
              </a:rPr>
              <a:t>支援兵器情報</a:t>
            </a:r>
          </a:p>
        </p:txBody>
      </p:sp>
      <p:sp>
        <p:nvSpPr>
          <p:cNvPr id="113" name="テキスト ボックス 112">
            <a:extLst>
              <a:ext uri="{FF2B5EF4-FFF2-40B4-BE49-F238E27FC236}">
                <a16:creationId xmlns:a16="http://schemas.microsoft.com/office/drawing/2014/main" id="{B6321E00-91DD-4A54-8BE7-4A00B2FF4A34}"/>
              </a:ext>
            </a:extLst>
          </p:cNvPr>
          <p:cNvSpPr txBox="1"/>
          <p:nvPr/>
        </p:nvSpPr>
        <p:spPr>
          <a:xfrm>
            <a:off x="4488078" y="3081437"/>
            <a:ext cx="4164923" cy="1015663"/>
          </a:xfrm>
          <a:prstGeom prst="rect">
            <a:avLst/>
          </a:prstGeom>
          <a:noFill/>
        </p:spPr>
        <p:txBody>
          <a:bodyPr wrap="none" rtlCol="0">
            <a:spAutoFit/>
          </a:bodyPr>
          <a:lstStyle/>
          <a:p>
            <a:r>
              <a:rPr kumimoji="1" lang="ja-JP" altLang="en-US" sz="1000"/>
              <a:t>支援兵器の情報を表示する。表示するものは以下となる。</a:t>
            </a:r>
            <a:endParaRPr kumimoji="1" lang="en-US" altLang="ja-JP" sz="1000"/>
          </a:p>
          <a:p>
            <a:r>
              <a:rPr kumimoji="1" lang="en-US" altLang="ja-JP" sz="1000"/>
              <a:t>1</a:t>
            </a:r>
            <a:r>
              <a:rPr kumimoji="1" lang="ja-JP" altLang="en-US" sz="1000"/>
              <a:t>．攻撃力（</a:t>
            </a:r>
            <a:r>
              <a:rPr kumimoji="1" lang="en-US" altLang="ja-JP" sz="1000"/>
              <a:t>POWER</a:t>
            </a:r>
            <a:r>
              <a:rPr kumimoji="1" lang="ja-JP" altLang="en-US" sz="1000"/>
              <a:t>）</a:t>
            </a:r>
            <a:endParaRPr kumimoji="1" lang="en-US" altLang="ja-JP" sz="1000"/>
          </a:p>
          <a:p>
            <a:r>
              <a:rPr kumimoji="1" lang="en-US" altLang="ja-JP" sz="1000"/>
              <a:t>2</a:t>
            </a:r>
            <a:r>
              <a:rPr kumimoji="1" lang="ja-JP" altLang="en-US" sz="1000"/>
              <a:t>．攻撃頻度</a:t>
            </a:r>
            <a:endParaRPr kumimoji="1" lang="en-US" altLang="ja-JP" sz="1000"/>
          </a:p>
          <a:p>
            <a:r>
              <a:rPr kumimoji="1" lang="en-US" altLang="ja-JP" sz="1000"/>
              <a:t>3</a:t>
            </a:r>
            <a:r>
              <a:rPr kumimoji="1" lang="ja-JP" altLang="en-US" sz="1000"/>
              <a:t>．支援兵器効果</a:t>
            </a:r>
            <a:endParaRPr kumimoji="1" lang="en-US" altLang="ja-JP" sz="1000"/>
          </a:p>
          <a:p>
            <a:endParaRPr kumimoji="1" lang="en-US" altLang="ja-JP" sz="1000"/>
          </a:p>
          <a:p>
            <a:r>
              <a:rPr kumimoji="1" lang="en-US" altLang="ja-JP" sz="1000"/>
              <a:t>※</a:t>
            </a:r>
            <a:r>
              <a:rPr kumimoji="1" lang="ja-JP" altLang="en-US" sz="1000"/>
              <a:t>攻撃力は</a:t>
            </a:r>
            <a:r>
              <a:rPr kumimoji="1" lang="en-US" altLang="ja-JP" sz="1000"/>
              <a:t>TR</a:t>
            </a:r>
            <a:r>
              <a:rPr kumimoji="1" lang="ja-JP" altLang="en-US" sz="1000"/>
              <a:t>カードレベルの影響を受けた数字を足したものとする。</a:t>
            </a:r>
            <a:endParaRPr kumimoji="1" lang="en-US" altLang="ja-JP" sz="1000"/>
          </a:p>
        </p:txBody>
      </p:sp>
      <p:sp>
        <p:nvSpPr>
          <p:cNvPr id="50" name="テキスト ボックス 49">
            <a:extLst>
              <a:ext uri="{FF2B5EF4-FFF2-40B4-BE49-F238E27FC236}">
                <a16:creationId xmlns:a16="http://schemas.microsoft.com/office/drawing/2014/main" id="{6F694EFB-9879-481B-BDF1-52D7467B78EC}"/>
              </a:ext>
            </a:extLst>
          </p:cNvPr>
          <p:cNvSpPr txBox="1"/>
          <p:nvPr/>
        </p:nvSpPr>
        <p:spPr>
          <a:xfrm>
            <a:off x="4267800" y="902933"/>
            <a:ext cx="1261884" cy="246221"/>
          </a:xfrm>
          <a:prstGeom prst="rect">
            <a:avLst/>
          </a:prstGeom>
          <a:noFill/>
        </p:spPr>
        <p:txBody>
          <a:bodyPr wrap="none" rtlCol="0">
            <a:noAutofit/>
          </a:bodyPr>
          <a:lstStyle/>
          <a:p>
            <a:r>
              <a:rPr kumimoji="1" lang="en-US" altLang="ja-JP" sz="1000" b="1">
                <a:latin typeface="+mn-ea"/>
              </a:rPr>
              <a:t>08.</a:t>
            </a:r>
            <a:r>
              <a:rPr kumimoji="1" lang="ja-JP" altLang="en-US" sz="1000" b="1">
                <a:latin typeface="+mn-ea"/>
              </a:rPr>
              <a:t>武器アイコン</a:t>
            </a:r>
            <a:r>
              <a:rPr kumimoji="1" lang="ja-JP" altLang="en-US" sz="1000" b="1">
                <a:solidFill>
                  <a:srgbClr val="FF0000"/>
                </a:solidFill>
                <a:latin typeface="+mn-ea"/>
              </a:rPr>
              <a:t>（</a:t>
            </a:r>
            <a:r>
              <a:rPr kumimoji="1" lang="en-US" altLang="ja-JP" sz="1000" b="1">
                <a:solidFill>
                  <a:srgbClr val="FF0000"/>
                </a:solidFill>
                <a:latin typeface="+mn-ea"/>
              </a:rPr>
              <a:t>20200313</a:t>
            </a:r>
            <a:r>
              <a:rPr kumimoji="1" lang="ja-JP" altLang="en-US" sz="1000" b="1">
                <a:solidFill>
                  <a:srgbClr val="FF0000"/>
                </a:solidFill>
                <a:latin typeface="+mn-ea"/>
              </a:rPr>
              <a:t>修正）</a:t>
            </a:r>
          </a:p>
        </p:txBody>
      </p:sp>
      <p:sp>
        <p:nvSpPr>
          <p:cNvPr id="51" name="テキスト ボックス 50">
            <a:extLst>
              <a:ext uri="{FF2B5EF4-FFF2-40B4-BE49-F238E27FC236}">
                <a16:creationId xmlns:a16="http://schemas.microsoft.com/office/drawing/2014/main" id="{FD50C493-FBA2-4E38-AA04-A14133738772}"/>
              </a:ext>
            </a:extLst>
          </p:cNvPr>
          <p:cNvSpPr txBox="1"/>
          <p:nvPr/>
        </p:nvSpPr>
        <p:spPr>
          <a:xfrm>
            <a:off x="4460243" y="1147764"/>
            <a:ext cx="3005951" cy="400110"/>
          </a:xfrm>
          <a:prstGeom prst="rect">
            <a:avLst/>
          </a:prstGeom>
          <a:noFill/>
        </p:spPr>
        <p:txBody>
          <a:bodyPr wrap="none" rtlCol="0">
            <a:spAutoFit/>
          </a:bodyPr>
          <a:lstStyle/>
          <a:p>
            <a:r>
              <a:rPr kumimoji="1" lang="ja-JP" altLang="en-US" sz="1000"/>
              <a:t>キャラが持っている武器のアイコンを表示する。</a:t>
            </a:r>
            <a:endParaRPr kumimoji="1" lang="en-US" altLang="ja-JP" sz="1000"/>
          </a:p>
          <a:p>
            <a:r>
              <a:rPr kumimoji="1" lang="ja-JP" altLang="en-US" sz="1000"/>
              <a:t>左下の通り。</a:t>
            </a:r>
            <a:endParaRPr kumimoji="1" lang="en-US" altLang="ja-JP" sz="1000"/>
          </a:p>
        </p:txBody>
      </p:sp>
      <p:grpSp>
        <p:nvGrpSpPr>
          <p:cNvPr id="52" name="グループ化 51">
            <a:extLst>
              <a:ext uri="{FF2B5EF4-FFF2-40B4-BE49-F238E27FC236}">
                <a16:creationId xmlns:a16="http://schemas.microsoft.com/office/drawing/2014/main" id="{5D6970DA-FA2E-4891-8A15-F06CEDE07B87}"/>
              </a:ext>
            </a:extLst>
          </p:cNvPr>
          <p:cNvGrpSpPr/>
          <p:nvPr/>
        </p:nvGrpSpPr>
        <p:grpSpPr>
          <a:xfrm>
            <a:off x="736355" y="1208264"/>
            <a:ext cx="3520501" cy="3895714"/>
            <a:chOff x="736355" y="1208264"/>
            <a:chExt cx="3520501" cy="3895714"/>
          </a:xfrm>
        </p:grpSpPr>
        <p:pic>
          <p:nvPicPr>
            <p:cNvPr id="53" name="図 52" descr="写真, ストリート, 覆い, 多い が含まれている画像&#10;&#10;自動的に生成された説明">
              <a:extLst>
                <a:ext uri="{FF2B5EF4-FFF2-40B4-BE49-F238E27FC236}">
                  <a16:creationId xmlns:a16="http://schemas.microsoft.com/office/drawing/2014/main" id="{7ADCBF0B-0D61-4541-98CD-38EAF1047EF6}"/>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36355" y="1208264"/>
              <a:ext cx="2008800" cy="3571200"/>
            </a:xfrm>
            <a:prstGeom prst="rect">
              <a:avLst/>
            </a:prstGeom>
          </p:spPr>
        </p:pic>
        <p:sp>
          <p:nvSpPr>
            <p:cNvPr id="54" name="テキスト ボックス 53">
              <a:extLst>
                <a:ext uri="{FF2B5EF4-FFF2-40B4-BE49-F238E27FC236}">
                  <a16:creationId xmlns:a16="http://schemas.microsoft.com/office/drawing/2014/main" id="{78602B7B-CC06-4187-B646-1D325118BBE7}"/>
                </a:ext>
              </a:extLst>
            </p:cNvPr>
            <p:cNvSpPr txBox="1"/>
            <p:nvPr/>
          </p:nvSpPr>
          <p:spPr>
            <a:xfrm>
              <a:off x="2959706" y="4903923"/>
              <a:ext cx="758541" cy="200055"/>
            </a:xfrm>
            <a:prstGeom prst="rect">
              <a:avLst/>
            </a:prstGeom>
            <a:noFill/>
          </p:spPr>
          <p:txBody>
            <a:bodyPr wrap="none" rtlCol="0">
              <a:spAutoFit/>
            </a:bodyPr>
            <a:lstStyle/>
            <a:p>
              <a:r>
                <a:rPr kumimoji="1" lang="en-US" altLang="ja-JP" sz="700"/>
                <a:t>15.</a:t>
              </a:r>
              <a:r>
                <a:rPr kumimoji="1" lang="ja-JP" altLang="en-US" sz="700"/>
                <a:t>ページ表示</a:t>
              </a:r>
              <a:endParaRPr kumimoji="1" lang="en-US" altLang="ja-JP" sz="700"/>
            </a:p>
          </p:txBody>
        </p:sp>
        <p:cxnSp>
          <p:nvCxnSpPr>
            <p:cNvPr id="55" name="直線コネクタ 54">
              <a:extLst>
                <a:ext uri="{FF2B5EF4-FFF2-40B4-BE49-F238E27FC236}">
                  <a16:creationId xmlns:a16="http://schemas.microsoft.com/office/drawing/2014/main" id="{4494AF1D-FB32-475C-ACA4-40DBD00828EA}"/>
                </a:ext>
              </a:extLst>
            </p:cNvPr>
            <p:cNvCxnSpPr>
              <a:cxnSpLocks/>
              <a:endCxn id="56" idx="1"/>
            </p:cNvCxnSpPr>
            <p:nvPr/>
          </p:nvCxnSpPr>
          <p:spPr>
            <a:xfrm flipV="1">
              <a:off x="994299" y="1345273"/>
              <a:ext cx="1965407" cy="68596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6" name="テキスト ボックス 55">
              <a:extLst>
                <a:ext uri="{FF2B5EF4-FFF2-40B4-BE49-F238E27FC236}">
                  <a16:creationId xmlns:a16="http://schemas.microsoft.com/office/drawing/2014/main" id="{2A6E427C-B172-42D2-9319-3BB50C298DD5}"/>
                </a:ext>
              </a:extLst>
            </p:cNvPr>
            <p:cNvSpPr txBox="1"/>
            <p:nvPr/>
          </p:nvSpPr>
          <p:spPr>
            <a:xfrm>
              <a:off x="2959706" y="1245245"/>
              <a:ext cx="668773" cy="200055"/>
            </a:xfrm>
            <a:prstGeom prst="rect">
              <a:avLst/>
            </a:prstGeom>
            <a:noFill/>
          </p:spPr>
          <p:txBody>
            <a:bodyPr wrap="none" rtlCol="0">
              <a:spAutoFit/>
            </a:bodyPr>
            <a:lstStyle/>
            <a:p>
              <a:r>
                <a:rPr kumimoji="1" lang="en-US" altLang="ja-JP" sz="700"/>
                <a:t>01.</a:t>
              </a:r>
              <a:r>
                <a:rPr kumimoji="1" lang="ja-JP" altLang="en-US" sz="700"/>
                <a:t>部隊番号</a:t>
              </a:r>
            </a:p>
          </p:txBody>
        </p:sp>
        <p:cxnSp>
          <p:nvCxnSpPr>
            <p:cNvPr id="57" name="直線コネクタ 56">
              <a:extLst>
                <a:ext uri="{FF2B5EF4-FFF2-40B4-BE49-F238E27FC236}">
                  <a16:creationId xmlns:a16="http://schemas.microsoft.com/office/drawing/2014/main" id="{780269D6-8671-4D44-AC7D-43F4853A1E88}"/>
                </a:ext>
              </a:extLst>
            </p:cNvPr>
            <p:cNvCxnSpPr>
              <a:cxnSpLocks/>
              <a:endCxn id="79" idx="1"/>
            </p:cNvCxnSpPr>
            <p:nvPr/>
          </p:nvCxnSpPr>
          <p:spPr>
            <a:xfrm flipV="1">
              <a:off x="1318230" y="3180468"/>
              <a:ext cx="1641476" cy="30581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C792D47C-419C-4526-9FCF-FEEA134486D0}"/>
                </a:ext>
              </a:extLst>
            </p:cNvPr>
            <p:cNvCxnSpPr>
              <a:cxnSpLocks/>
              <a:endCxn id="72" idx="1"/>
            </p:cNvCxnSpPr>
            <p:nvPr/>
          </p:nvCxnSpPr>
          <p:spPr>
            <a:xfrm flipV="1">
              <a:off x="1459094" y="1603270"/>
              <a:ext cx="1500612" cy="41438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7F44D438-C45B-4710-96F1-4B9D37A1B70B}"/>
                </a:ext>
              </a:extLst>
            </p:cNvPr>
            <p:cNvCxnSpPr>
              <a:cxnSpLocks/>
              <a:endCxn id="71" idx="1"/>
            </p:cNvCxnSpPr>
            <p:nvPr/>
          </p:nvCxnSpPr>
          <p:spPr>
            <a:xfrm flipV="1">
              <a:off x="2610530" y="1867615"/>
              <a:ext cx="349176" cy="15640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0ECCF322-F9CE-48DF-963B-1C17D06B8918}"/>
                </a:ext>
              </a:extLst>
            </p:cNvPr>
            <p:cNvCxnSpPr>
              <a:cxnSpLocks/>
              <a:endCxn id="74" idx="1"/>
            </p:cNvCxnSpPr>
            <p:nvPr/>
          </p:nvCxnSpPr>
          <p:spPr>
            <a:xfrm flipV="1">
              <a:off x="1228462" y="2403371"/>
              <a:ext cx="1731244" cy="34223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FC9C4DFD-54DF-4EE1-B5C8-A0CACE337029}"/>
                </a:ext>
              </a:extLst>
            </p:cNvPr>
            <p:cNvCxnSpPr>
              <a:cxnSpLocks/>
              <a:endCxn id="75" idx="1"/>
            </p:cNvCxnSpPr>
            <p:nvPr/>
          </p:nvCxnSpPr>
          <p:spPr>
            <a:xfrm flipV="1">
              <a:off x="1318230" y="2701375"/>
              <a:ext cx="1641476" cy="2966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9262CE00-5E13-493D-BA06-C6DE63D94956}"/>
                </a:ext>
              </a:extLst>
            </p:cNvPr>
            <p:cNvCxnSpPr>
              <a:cxnSpLocks/>
              <a:endCxn id="77" idx="1"/>
            </p:cNvCxnSpPr>
            <p:nvPr/>
          </p:nvCxnSpPr>
          <p:spPr>
            <a:xfrm>
              <a:off x="2530136" y="4613925"/>
              <a:ext cx="429570" cy="10097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A3FAF33E-C360-4C3B-BB00-D3B8C1AA1192}"/>
                </a:ext>
              </a:extLst>
            </p:cNvPr>
            <p:cNvSpPr txBox="1"/>
            <p:nvPr/>
          </p:nvSpPr>
          <p:spPr>
            <a:xfrm>
              <a:off x="2959706" y="1767587"/>
              <a:ext cx="603050" cy="200055"/>
            </a:xfrm>
            <a:prstGeom prst="rect">
              <a:avLst/>
            </a:prstGeom>
            <a:noFill/>
          </p:spPr>
          <p:txBody>
            <a:bodyPr wrap="none" rtlCol="0">
              <a:spAutoFit/>
            </a:bodyPr>
            <a:lstStyle/>
            <a:p>
              <a:r>
                <a:rPr kumimoji="1" lang="en-US" altLang="ja-JP" sz="700"/>
                <a:t>03.</a:t>
              </a:r>
              <a:r>
                <a:rPr kumimoji="1" lang="ja-JP" altLang="en-US" sz="700"/>
                <a:t>部隊</a:t>
              </a:r>
              <a:r>
                <a:rPr kumimoji="1" lang="en-US" altLang="ja-JP" sz="700"/>
                <a:t>HP</a:t>
              </a:r>
            </a:p>
          </p:txBody>
        </p:sp>
        <p:sp>
          <p:nvSpPr>
            <p:cNvPr id="72" name="テキスト ボックス 71">
              <a:extLst>
                <a:ext uri="{FF2B5EF4-FFF2-40B4-BE49-F238E27FC236}">
                  <a16:creationId xmlns:a16="http://schemas.microsoft.com/office/drawing/2014/main" id="{E97D2AE0-7E4C-49DB-8117-6F62173DEA79}"/>
                </a:ext>
              </a:extLst>
            </p:cNvPr>
            <p:cNvSpPr txBox="1"/>
            <p:nvPr/>
          </p:nvSpPr>
          <p:spPr>
            <a:xfrm>
              <a:off x="2959706" y="1503242"/>
              <a:ext cx="668773" cy="200055"/>
            </a:xfrm>
            <a:prstGeom prst="rect">
              <a:avLst/>
            </a:prstGeom>
            <a:noFill/>
          </p:spPr>
          <p:txBody>
            <a:bodyPr wrap="none" rtlCol="0">
              <a:spAutoFit/>
            </a:bodyPr>
            <a:lstStyle/>
            <a:p>
              <a:r>
                <a:rPr kumimoji="1" lang="en-US" altLang="ja-JP" sz="700"/>
                <a:t>02.</a:t>
              </a:r>
              <a:r>
                <a:rPr kumimoji="1" lang="ja-JP" altLang="en-US" sz="700"/>
                <a:t>バフ情報</a:t>
              </a:r>
              <a:endParaRPr kumimoji="1" lang="en-US" altLang="ja-JP" sz="700"/>
            </a:p>
          </p:txBody>
        </p:sp>
        <p:sp>
          <p:nvSpPr>
            <p:cNvPr id="73" name="テキスト ボックス 72">
              <a:extLst>
                <a:ext uri="{FF2B5EF4-FFF2-40B4-BE49-F238E27FC236}">
                  <a16:creationId xmlns:a16="http://schemas.microsoft.com/office/drawing/2014/main" id="{67848428-B2C9-4EDF-80A5-8048B0C92382}"/>
                </a:ext>
              </a:extLst>
            </p:cNvPr>
            <p:cNvSpPr txBox="1"/>
            <p:nvPr/>
          </p:nvSpPr>
          <p:spPr>
            <a:xfrm>
              <a:off x="2959706" y="2070070"/>
              <a:ext cx="1027845" cy="200055"/>
            </a:xfrm>
            <a:prstGeom prst="rect">
              <a:avLst/>
            </a:prstGeom>
            <a:noFill/>
          </p:spPr>
          <p:txBody>
            <a:bodyPr wrap="none" rtlCol="0">
              <a:noAutofit/>
            </a:bodyPr>
            <a:lstStyle/>
            <a:p>
              <a:r>
                <a:rPr kumimoji="1" lang="en-US" altLang="ja-JP" sz="700"/>
                <a:t>04.</a:t>
              </a:r>
              <a:r>
                <a:rPr kumimoji="1" lang="ja-JP" altLang="en-US" sz="700"/>
                <a:t>リーダーアイコン</a:t>
              </a:r>
              <a:endParaRPr kumimoji="1" lang="en-US" altLang="ja-JP" sz="700"/>
            </a:p>
          </p:txBody>
        </p:sp>
        <p:sp>
          <p:nvSpPr>
            <p:cNvPr id="74" name="テキスト ボックス 73">
              <a:extLst>
                <a:ext uri="{FF2B5EF4-FFF2-40B4-BE49-F238E27FC236}">
                  <a16:creationId xmlns:a16="http://schemas.microsoft.com/office/drawing/2014/main" id="{4DB354F9-BDF6-49A1-AC27-76ED4AF277AF}"/>
                </a:ext>
              </a:extLst>
            </p:cNvPr>
            <p:cNvSpPr txBox="1"/>
            <p:nvPr/>
          </p:nvSpPr>
          <p:spPr>
            <a:xfrm>
              <a:off x="2959706" y="2303343"/>
              <a:ext cx="938077" cy="200055"/>
            </a:xfrm>
            <a:prstGeom prst="rect">
              <a:avLst/>
            </a:prstGeom>
            <a:noFill/>
          </p:spPr>
          <p:txBody>
            <a:bodyPr wrap="none" rtlCol="0">
              <a:spAutoFit/>
            </a:bodyPr>
            <a:lstStyle/>
            <a:p>
              <a:r>
                <a:rPr kumimoji="1" lang="en-US" altLang="ja-JP" sz="700"/>
                <a:t>05.</a:t>
              </a:r>
              <a:r>
                <a:rPr kumimoji="1" lang="ja-JP" altLang="en-US" sz="700"/>
                <a:t>キャラアイコン</a:t>
              </a:r>
              <a:endParaRPr kumimoji="1" lang="en-US" altLang="ja-JP" sz="700"/>
            </a:p>
          </p:txBody>
        </p:sp>
        <p:sp>
          <p:nvSpPr>
            <p:cNvPr id="75" name="テキスト ボックス 74">
              <a:extLst>
                <a:ext uri="{FF2B5EF4-FFF2-40B4-BE49-F238E27FC236}">
                  <a16:creationId xmlns:a16="http://schemas.microsoft.com/office/drawing/2014/main" id="{8BFEE292-D682-416D-B0CA-62ECAEE093A8}"/>
                </a:ext>
              </a:extLst>
            </p:cNvPr>
            <p:cNvSpPr txBox="1"/>
            <p:nvPr/>
          </p:nvSpPr>
          <p:spPr>
            <a:xfrm>
              <a:off x="2959706" y="2601347"/>
              <a:ext cx="1067921" cy="200055"/>
            </a:xfrm>
            <a:prstGeom prst="rect">
              <a:avLst/>
            </a:prstGeom>
            <a:noFill/>
          </p:spPr>
          <p:txBody>
            <a:bodyPr wrap="none" rtlCol="0">
              <a:spAutoFit/>
            </a:bodyPr>
            <a:lstStyle/>
            <a:p>
              <a:r>
                <a:rPr kumimoji="1" lang="en-US" altLang="ja-JP" sz="700"/>
                <a:t>06.</a:t>
              </a:r>
              <a:r>
                <a:rPr kumimoji="1" lang="ja-JP" altLang="en-US" sz="700"/>
                <a:t>キャラパラメータ</a:t>
              </a:r>
              <a:endParaRPr kumimoji="1" lang="en-US" altLang="ja-JP" sz="700"/>
            </a:p>
          </p:txBody>
        </p:sp>
        <p:sp>
          <p:nvSpPr>
            <p:cNvPr id="77" name="テキスト ボックス 76">
              <a:extLst>
                <a:ext uri="{FF2B5EF4-FFF2-40B4-BE49-F238E27FC236}">
                  <a16:creationId xmlns:a16="http://schemas.microsoft.com/office/drawing/2014/main" id="{50B741A3-8E76-4B49-8495-B6B5C34C93E0}"/>
                </a:ext>
              </a:extLst>
            </p:cNvPr>
            <p:cNvSpPr txBox="1"/>
            <p:nvPr/>
          </p:nvSpPr>
          <p:spPr>
            <a:xfrm>
              <a:off x="2959706" y="4614869"/>
              <a:ext cx="938077" cy="200055"/>
            </a:xfrm>
            <a:prstGeom prst="rect">
              <a:avLst/>
            </a:prstGeom>
            <a:noFill/>
          </p:spPr>
          <p:txBody>
            <a:bodyPr wrap="none" rtlCol="0">
              <a:spAutoFit/>
            </a:bodyPr>
            <a:lstStyle/>
            <a:p>
              <a:r>
                <a:rPr kumimoji="1" lang="en-US" altLang="ja-JP" sz="700"/>
                <a:t>14.</a:t>
              </a:r>
              <a:r>
                <a:rPr kumimoji="1" lang="ja-JP" altLang="en-US" sz="700"/>
                <a:t>おまかせボタン</a:t>
              </a:r>
              <a:endParaRPr kumimoji="1" lang="en-US" altLang="ja-JP" sz="700"/>
            </a:p>
          </p:txBody>
        </p:sp>
        <p:cxnSp>
          <p:nvCxnSpPr>
            <p:cNvPr id="78" name="直線コネクタ 77">
              <a:extLst>
                <a:ext uri="{FF2B5EF4-FFF2-40B4-BE49-F238E27FC236}">
                  <a16:creationId xmlns:a16="http://schemas.microsoft.com/office/drawing/2014/main" id="{5DEC4118-0C71-4D5A-B6E5-97EE21F9351A}"/>
                </a:ext>
              </a:extLst>
            </p:cNvPr>
            <p:cNvCxnSpPr>
              <a:cxnSpLocks/>
              <a:endCxn id="73" idx="1"/>
            </p:cNvCxnSpPr>
            <p:nvPr/>
          </p:nvCxnSpPr>
          <p:spPr>
            <a:xfrm flipV="1">
              <a:off x="1109709" y="2170098"/>
              <a:ext cx="1849997" cy="10002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79" name="テキスト ボックス 78">
              <a:extLst>
                <a:ext uri="{FF2B5EF4-FFF2-40B4-BE49-F238E27FC236}">
                  <a16:creationId xmlns:a16="http://schemas.microsoft.com/office/drawing/2014/main" id="{8583A382-7E5D-4BEA-B5F1-DD93127DF58A}"/>
                </a:ext>
              </a:extLst>
            </p:cNvPr>
            <p:cNvSpPr txBox="1"/>
            <p:nvPr/>
          </p:nvSpPr>
          <p:spPr>
            <a:xfrm>
              <a:off x="2959706" y="3080440"/>
              <a:ext cx="848309" cy="200055"/>
            </a:xfrm>
            <a:prstGeom prst="rect">
              <a:avLst/>
            </a:prstGeom>
            <a:noFill/>
          </p:spPr>
          <p:txBody>
            <a:bodyPr wrap="none" rtlCol="0">
              <a:spAutoFit/>
            </a:bodyPr>
            <a:lstStyle/>
            <a:p>
              <a:r>
                <a:rPr kumimoji="1" lang="en-US" altLang="ja-JP" sz="700"/>
                <a:t>08.</a:t>
              </a:r>
              <a:r>
                <a:rPr kumimoji="1" lang="ja-JP" altLang="en-US" sz="700"/>
                <a:t>武器アイコン</a:t>
              </a:r>
              <a:endParaRPr kumimoji="1" lang="en-US" altLang="ja-JP" sz="700"/>
            </a:p>
          </p:txBody>
        </p:sp>
        <p:cxnSp>
          <p:nvCxnSpPr>
            <p:cNvPr id="80" name="直線コネクタ 79">
              <a:extLst>
                <a:ext uri="{FF2B5EF4-FFF2-40B4-BE49-F238E27FC236}">
                  <a16:creationId xmlns:a16="http://schemas.microsoft.com/office/drawing/2014/main" id="{0F04B2A3-F3F4-4AC0-BEA4-441B805E325C}"/>
                </a:ext>
              </a:extLst>
            </p:cNvPr>
            <p:cNvCxnSpPr>
              <a:cxnSpLocks/>
              <a:endCxn id="86" idx="1"/>
            </p:cNvCxnSpPr>
            <p:nvPr/>
          </p:nvCxnSpPr>
          <p:spPr>
            <a:xfrm flipV="1">
              <a:off x="994299" y="2919102"/>
              <a:ext cx="1965407" cy="39966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067EB876-EE71-41C6-BB3C-F4DAA9BADD43}"/>
                </a:ext>
              </a:extLst>
            </p:cNvPr>
            <p:cNvCxnSpPr>
              <a:cxnSpLocks/>
              <a:endCxn id="82" idx="1"/>
            </p:cNvCxnSpPr>
            <p:nvPr/>
          </p:nvCxnSpPr>
          <p:spPr>
            <a:xfrm flipV="1">
              <a:off x="2092987" y="4170328"/>
              <a:ext cx="866719" cy="1142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2" name="テキスト ボックス 81">
              <a:extLst>
                <a:ext uri="{FF2B5EF4-FFF2-40B4-BE49-F238E27FC236}">
                  <a16:creationId xmlns:a16="http://schemas.microsoft.com/office/drawing/2014/main" id="{EC7CB838-88B0-4470-92BC-2D262116BD84}"/>
                </a:ext>
              </a:extLst>
            </p:cNvPr>
            <p:cNvSpPr txBox="1"/>
            <p:nvPr/>
          </p:nvSpPr>
          <p:spPr>
            <a:xfrm>
              <a:off x="2959706" y="4070300"/>
              <a:ext cx="1067921" cy="200055"/>
            </a:xfrm>
            <a:prstGeom prst="rect">
              <a:avLst/>
            </a:prstGeom>
            <a:noFill/>
          </p:spPr>
          <p:txBody>
            <a:bodyPr wrap="none" rtlCol="0">
              <a:spAutoFit/>
            </a:bodyPr>
            <a:lstStyle/>
            <a:p>
              <a:r>
                <a:rPr kumimoji="1" lang="en-US" altLang="ja-JP" sz="700"/>
                <a:t>12.</a:t>
              </a:r>
              <a:r>
                <a:rPr kumimoji="1" lang="ja-JP" altLang="en-US" sz="700"/>
                <a:t>支援兵器アイコン</a:t>
              </a:r>
              <a:endParaRPr kumimoji="1" lang="en-US" altLang="ja-JP" sz="700"/>
            </a:p>
          </p:txBody>
        </p:sp>
        <p:cxnSp>
          <p:nvCxnSpPr>
            <p:cNvPr id="83" name="直線コネクタ 82">
              <a:extLst>
                <a:ext uri="{FF2B5EF4-FFF2-40B4-BE49-F238E27FC236}">
                  <a16:creationId xmlns:a16="http://schemas.microsoft.com/office/drawing/2014/main" id="{7268DE18-DAE1-4420-9891-C3BC3B35A211}"/>
                </a:ext>
              </a:extLst>
            </p:cNvPr>
            <p:cNvCxnSpPr>
              <a:cxnSpLocks/>
              <a:endCxn id="84" idx="1"/>
            </p:cNvCxnSpPr>
            <p:nvPr/>
          </p:nvCxnSpPr>
          <p:spPr>
            <a:xfrm flipV="1">
              <a:off x="1228462" y="3468327"/>
              <a:ext cx="1731244" cy="36436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4" name="テキスト ボックス 83">
              <a:extLst>
                <a:ext uri="{FF2B5EF4-FFF2-40B4-BE49-F238E27FC236}">
                  <a16:creationId xmlns:a16="http://schemas.microsoft.com/office/drawing/2014/main" id="{7D29F609-3191-4504-A79C-2D82762FCF6C}"/>
                </a:ext>
              </a:extLst>
            </p:cNvPr>
            <p:cNvSpPr txBox="1"/>
            <p:nvPr/>
          </p:nvSpPr>
          <p:spPr>
            <a:xfrm>
              <a:off x="2959706" y="3368299"/>
              <a:ext cx="938077" cy="200055"/>
            </a:xfrm>
            <a:prstGeom prst="rect">
              <a:avLst/>
            </a:prstGeom>
            <a:noFill/>
          </p:spPr>
          <p:txBody>
            <a:bodyPr wrap="none" rtlCol="0">
              <a:spAutoFit/>
            </a:bodyPr>
            <a:lstStyle/>
            <a:p>
              <a:r>
                <a:rPr kumimoji="1" lang="en-US" altLang="ja-JP" sz="700"/>
                <a:t>09.</a:t>
              </a:r>
              <a:r>
                <a:rPr kumimoji="1" lang="ja-JP" altLang="en-US" sz="700"/>
                <a:t>搭乗員アイコン</a:t>
              </a:r>
              <a:endParaRPr kumimoji="1" lang="en-US" altLang="ja-JP" sz="700"/>
            </a:p>
          </p:txBody>
        </p:sp>
        <p:cxnSp>
          <p:nvCxnSpPr>
            <p:cNvPr id="85" name="直線コネクタ 84">
              <a:extLst>
                <a:ext uri="{FF2B5EF4-FFF2-40B4-BE49-F238E27FC236}">
                  <a16:creationId xmlns:a16="http://schemas.microsoft.com/office/drawing/2014/main" id="{3EB76031-856E-494F-B0A1-C663C956ED91}"/>
                </a:ext>
              </a:extLst>
            </p:cNvPr>
            <p:cNvCxnSpPr>
              <a:cxnSpLocks/>
              <a:endCxn id="54" idx="1"/>
            </p:cNvCxnSpPr>
            <p:nvPr/>
          </p:nvCxnSpPr>
          <p:spPr>
            <a:xfrm>
              <a:off x="1926454" y="4732539"/>
              <a:ext cx="1033252" cy="27141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6" name="テキスト ボックス 85">
              <a:extLst>
                <a:ext uri="{FF2B5EF4-FFF2-40B4-BE49-F238E27FC236}">
                  <a16:creationId xmlns:a16="http://schemas.microsoft.com/office/drawing/2014/main" id="{C4B1E705-19DD-4C7F-A47D-497EBA46D379}"/>
                </a:ext>
              </a:extLst>
            </p:cNvPr>
            <p:cNvSpPr txBox="1"/>
            <p:nvPr/>
          </p:nvSpPr>
          <p:spPr>
            <a:xfrm>
              <a:off x="2959706" y="2819074"/>
              <a:ext cx="938077" cy="200055"/>
            </a:xfrm>
            <a:prstGeom prst="rect">
              <a:avLst/>
            </a:prstGeom>
            <a:noFill/>
          </p:spPr>
          <p:txBody>
            <a:bodyPr wrap="none" rtlCol="0">
              <a:spAutoFit/>
            </a:bodyPr>
            <a:lstStyle/>
            <a:p>
              <a:r>
                <a:rPr kumimoji="1" lang="en-US" altLang="ja-JP" sz="700"/>
                <a:t>07.</a:t>
              </a:r>
              <a:r>
                <a:rPr kumimoji="1" lang="ja-JP" altLang="en-US" sz="700"/>
                <a:t>カードアイコン</a:t>
              </a:r>
              <a:endParaRPr kumimoji="1" lang="en-US" altLang="ja-JP" sz="700"/>
            </a:p>
          </p:txBody>
        </p:sp>
        <p:sp>
          <p:nvSpPr>
            <p:cNvPr id="87" name="テキスト ボックス 86">
              <a:extLst>
                <a:ext uri="{FF2B5EF4-FFF2-40B4-BE49-F238E27FC236}">
                  <a16:creationId xmlns:a16="http://schemas.microsoft.com/office/drawing/2014/main" id="{F5B90BA5-3EA2-4A4A-9BFC-2441A30CD089}"/>
                </a:ext>
              </a:extLst>
            </p:cNvPr>
            <p:cNvSpPr txBox="1"/>
            <p:nvPr/>
          </p:nvSpPr>
          <p:spPr>
            <a:xfrm>
              <a:off x="2959706" y="3592786"/>
              <a:ext cx="1297150" cy="200055"/>
            </a:xfrm>
            <a:prstGeom prst="rect">
              <a:avLst/>
            </a:prstGeom>
            <a:noFill/>
          </p:spPr>
          <p:txBody>
            <a:bodyPr wrap="none" rtlCol="0">
              <a:spAutoFit/>
            </a:bodyPr>
            <a:lstStyle/>
            <a:p>
              <a:r>
                <a:rPr kumimoji="1" lang="en-US" altLang="ja-JP" sz="700"/>
                <a:t>10.</a:t>
              </a:r>
              <a:r>
                <a:rPr kumimoji="1" lang="ja-JP" altLang="en-US" sz="700"/>
                <a:t>支援兵器カードアイコン</a:t>
              </a:r>
              <a:endParaRPr kumimoji="1" lang="en-US" altLang="ja-JP" sz="700"/>
            </a:p>
          </p:txBody>
        </p:sp>
        <p:sp>
          <p:nvSpPr>
            <p:cNvPr id="88" name="テキスト ボックス 87">
              <a:extLst>
                <a:ext uri="{FF2B5EF4-FFF2-40B4-BE49-F238E27FC236}">
                  <a16:creationId xmlns:a16="http://schemas.microsoft.com/office/drawing/2014/main" id="{38C82937-B9D8-4AC8-AA4F-B9EAB7666FD6}"/>
                </a:ext>
              </a:extLst>
            </p:cNvPr>
            <p:cNvSpPr txBox="1"/>
            <p:nvPr/>
          </p:nvSpPr>
          <p:spPr>
            <a:xfrm>
              <a:off x="2959706" y="3817273"/>
              <a:ext cx="848309" cy="200055"/>
            </a:xfrm>
            <a:prstGeom prst="rect">
              <a:avLst/>
            </a:prstGeom>
            <a:noFill/>
          </p:spPr>
          <p:txBody>
            <a:bodyPr wrap="none" rtlCol="0">
              <a:spAutoFit/>
            </a:bodyPr>
            <a:lstStyle/>
            <a:p>
              <a:r>
                <a:rPr kumimoji="1" lang="en-US" altLang="ja-JP" sz="700"/>
                <a:t>11.</a:t>
              </a:r>
              <a:r>
                <a:rPr kumimoji="1" lang="ja-JP" altLang="en-US" sz="700"/>
                <a:t>支援兵器情報</a:t>
              </a:r>
              <a:endParaRPr kumimoji="1" lang="en-US" altLang="ja-JP" sz="700"/>
            </a:p>
          </p:txBody>
        </p:sp>
        <p:cxnSp>
          <p:nvCxnSpPr>
            <p:cNvPr id="89" name="直線コネクタ 88">
              <a:extLst>
                <a:ext uri="{FF2B5EF4-FFF2-40B4-BE49-F238E27FC236}">
                  <a16:creationId xmlns:a16="http://schemas.microsoft.com/office/drawing/2014/main" id="{A37C7BCE-EC10-40A8-BE1F-596E99A47D46}"/>
                </a:ext>
              </a:extLst>
            </p:cNvPr>
            <p:cNvCxnSpPr>
              <a:cxnSpLocks/>
              <a:endCxn id="87" idx="1"/>
            </p:cNvCxnSpPr>
            <p:nvPr/>
          </p:nvCxnSpPr>
          <p:spPr>
            <a:xfrm flipV="1">
              <a:off x="994299" y="3692814"/>
              <a:ext cx="1965407" cy="52911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B1DFD70A-CB98-466E-B7E7-EC44475D2ABB}"/>
                </a:ext>
              </a:extLst>
            </p:cNvPr>
            <p:cNvCxnSpPr>
              <a:cxnSpLocks/>
              <a:endCxn id="88" idx="1"/>
            </p:cNvCxnSpPr>
            <p:nvPr/>
          </p:nvCxnSpPr>
          <p:spPr>
            <a:xfrm flipV="1">
              <a:off x="2530136" y="3917301"/>
              <a:ext cx="429570" cy="439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91" name="テキスト ボックス 90">
              <a:extLst>
                <a:ext uri="{FF2B5EF4-FFF2-40B4-BE49-F238E27FC236}">
                  <a16:creationId xmlns:a16="http://schemas.microsoft.com/office/drawing/2014/main" id="{4760E44F-0B85-435A-8868-E756781E99FF}"/>
                </a:ext>
              </a:extLst>
            </p:cNvPr>
            <p:cNvSpPr txBox="1"/>
            <p:nvPr/>
          </p:nvSpPr>
          <p:spPr>
            <a:xfrm>
              <a:off x="2959706" y="4349280"/>
              <a:ext cx="848309" cy="200055"/>
            </a:xfrm>
            <a:prstGeom prst="rect">
              <a:avLst/>
            </a:prstGeom>
            <a:noFill/>
          </p:spPr>
          <p:txBody>
            <a:bodyPr wrap="none" rtlCol="0">
              <a:spAutoFit/>
            </a:bodyPr>
            <a:lstStyle/>
            <a:p>
              <a:r>
                <a:rPr kumimoji="1" lang="en-US" altLang="ja-JP" sz="700"/>
                <a:t>13.</a:t>
              </a:r>
              <a:r>
                <a:rPr kumimoji="1" lang="ja-JP" altLang="en-US" sz="700"/>
                <a:t>コピーボタン</a:t>
              </a:r>
              <a:endParaRPr kumimoji="1" lang="en-US" altLang="ja-JP" sz="700"/>
            </a:p>
          </p:txBody>
        </p:sp>
        <p:cxnSp>
          <p:nvCxnSpPr>
            <p:cNvPr id="92" name="直線コネクタ 91">
              <a:extLst>
                <a:ext uri="{FF2B5EF4-FFF2-40B4-BE49-F238E27FC236}">
                  <a16:creationId xmlns:a16="http://schemas.microsoft.com/office/drawing/2014/main" id="{EBDB9F61-95C8-47BD-BD54-8FE6028B3B44}"/>
                </a:ext>
              </a:extLst>
            </p:cNvPr>
            <p:cNvCxnSpPr>
              <a:cxnSpLocks/>
              <a:endCxn id="91" idx="1"/>
            </p:cNvCxnSpPr>
            <p:nvPr/>
          </p:nvCxnSpPr>
          <p:spPr>
            <a:xfrm flipV="1">
              <a:off x="2092987" y="4449308"/>
              <a:ext cx="866719" cy="10973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
        <p:nvSpPr>
          <p:cNvPr id="93" name="テキスト ボックス 92">
            <a:extLst>
              <a:ext uri="{FF2B5EF4-FFF2-40B4-BE49-F238E27FC236}">
                <a16:creationId xmlns:a16="http://schemas.microsoft.com/office/drawing/2014/main" id="{44586563-5584-4CEC-945F-D899515F6B98}"/>
              </a:ext>
            </a:extLst>
          </p:cNvPr>
          <p:cNvSpPr txBox="1"/>
          <p:nvPr/>
        </p:nvSpPr>
        <p:spPr>
          <a:xfrm>
            <a:off x="4271395" y="5486201"/>
            <a:ext cx="1342034" cy="246221"/>
          </a:xfrm>
          <a:prstGeom prst="rect">
            <a:avLst/>
          </a:prstGeom>
          <a:noFill/>
        </p:spPr>
        <p:txBody>
          <a:bodyPr wrap="none" rtlCol="0">
            <a:spAutoFit/>
          </a:bodyPr>
          <a:lstStyle/>
          <a:p>
            <a:r>
              <a:rPr kumimoji="1" lang="en-US" altLang="ja-JP" sz="1000" b="1">
                <a:latin typeface="+mn-ea"/>
              </a:rPr>
              <a:t>14.</a:t>
            </a:r>
            <a:r>
              <a:rPr kumimoji="1" lang="ja-JP" altLang="en-US" sz="1000" b="1">
                <a:latin typeface="+mn-ea"/>
              </a:rPr>
              <a:t>おまかせボタン</a:t>
            </a:r>
          </a:p>
        </p:txBody>
      </p:sp>
      <p:sp>
        <p:nvSpPr>
          <p:cNvPr id="94" name="テキスト ボックス 93">
            <a:extLst>
              <a:ext uri="{FF2B5EF4-FFF2-40B4-BE49-F238E27FC236}">
                <a16:creationId xmlns:a16="http://schemas.microsoft.com/office/drawing/2014/main" id="{F854556E-588F-4E19-9740-9F03C268D231}"/>
              </a:ext>
            </a:extLst>
          </p:cNvPr>
          <p:cNvSpPr txBox="1"/>
          <p:nvPr/>
        </p:nvSpPr>
        <p:spPr>
          <a:xfrm>
            <a:off x="4463838" y="5731032"/>
            <a:ext cx="3647152" cy="400110"/>
          </a:xfrm>
          <a:prstGeom prst="rect">
            <a:avLst/>
          </a:prstGeom>
          <a:noFill/>
        </p:spPr>
        <p:txBody>
          <a:bodyPr wrap="none" rtlCol="0">
            <a:spAutoFit/>
          </a:bodyPr>
          <a:lstStyle/>
          <a:p>
            <a:r>
              <a:rPr kumimoji="1" lang="ja-JP" altLang="en-US" sz="1000"/>
              <a:t>キャラ、武器、ＴＲカードを自動で設定してくれるボタン。</a:t>
            </a:r>
            <a:endParaRPr kumimoji="1" lang="en-US" altLang="ja-JP" sz="1000"/>
          </a:p>
          <a:p>
            <a:r>
              <a:rPr kumimoji="1" lang="ja-JP" altLang="en-US" sz="1000"/>
              <a:t>→おまかせ参照。</a:t>
            </a:r>
            <a:endParaRPr kumimoji="1" lang="en-US" altLang="ja-JP" sz="1000"/>
          </a:p>
        </p:txBody>
      </p:sp>
      <p:grpSp>
        <p:nvGrpSpPr>
          <p:cNvPr id="44" name="グループ化 43">
            <a:extLst>
              <a:ext uri="{FF2B5EF4-FFF2-40B4-BE49-F238E27FC236}">
                <a16:creationId xmlns:a16="http://schemas.microsoft.com/office/drawing/2014/main" id="{88BE043F-A3E3-4081-8DBD-D35EE6654A53}"/>
              </a:ext>
            </a:extLst>
          </p:cNvPr>
          <p:cNvGrpSpPr/>
          <p:nvPr/>
        </p:nvGrpSpPr>
        <p:grpSpPr>
          <a:xfrm>
            <a:off x="1861947" y="5165828"/>
            <a:ext cx="1575993" cy="1193286"/>
            <a:chOff x="1782693" y="5172332"/>
            <a:chExt cx="1575993" cy="1193286"/>
          </a:xfrm>
        </p:grpSpPr>
        <p:grpSp>
          <p:nvGrpSpPr>
            <p:cNvPr id="17" name="グループ化 16">
              <a:extLst>
                <a:ext uri="{FF2B5EF4-FFF2-40B4-BE49-F238E27FC236}">
                  <a16:creationId xmlns:a16="http://schemas.microsoft.com/office/drawing/2014/main" id="{44575D5C-FE14-4D91-AE0A-E9F3DB033BE0}"/>
                </a:ext>
              </a:extLst>
            </p:cNvPr>
            <p:cNvGrpSpPr/>
            <p:nvPr/>
          </p:nvGrpSpPr>
          <p:grpSpPr>
            <a:xfrm>
              <a:off x="2145194" y="5498824"/>
              <a:ext cx="672364" cy="609426"/>
              <a:chOff x="1938166" y="5524138"/>
              <a:chExt cx="672364" cy="609426"/>
            </a:xfrm>
          </p:grpSpPr>
          <p:sp>
            <p:nvSpPr>
              <p:cNvPr id="108" name="正方形/長方形 107">
                <a:extLst>
                  <a:ext uri="{FF2B5EF4-FFF2-40B4-BE49-F238E27FC236}">
                    <a16:creationId xmlns:a16="http://schemas.microsoft.com/office/drawing/2014/main" id="{F673391A-C40D-469A-A890-C9722DCED335}"/>
                  </a:ext>
                </a:extLst>
              </p:cNvPr>
              <p:cNvSpPr/>
              <p:nvPr/>
            </p:nvSpPr>
            <p:spPr>
              <a:xfrm>
                <a:off x="1997124" y="5553788"/>
                <a:ext cx="489969" cy="489078"/>
              </a:xfrm>
              <a:prstGeom prst="rect">
                <a:avLst/>
              </a:prstGeom>
              <a:ln w="31750">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9" name="テキスト ボックス 108">
                <a:extLst>
                  <a:ext uri="{FF2B5EF4-FFF2-40B4-BE49-F238E27FC236}">
                    <a16:creationId xmlns:a16="http://schemas.microsoft.com/office/drawing/2014/main" id="{770F7FAE-124B-4D83-9CC2-1065B61B9A4F}"/>
                  </a:ext>
                </a:extLst>
              </p:cNvPr>
              <p:cNvSpPr txBox="1"/>
              <p:nvPr/>
            </p:nvSpPr>
            <p:spPr>
              <a:xfrm>
                <a:off x="2143736" y="5871954"/>
                <a:ext cx="466794" cy="261610"/>
              </a:xfrm>
              <a:prstGeom prst="rect">
                <a:avLst/>
              </a:prstGeom>
              <a:noFill/>
            </p:spPr>
            <p:txBody>
              <a:bodyPr wrap="none" rtlCol="0">
                <a:spAutoFit/>
              </a:bodyPr>
              <a:lstStyle/>
              <a:p>
                <a:r>
                  <a:rPr kumimoji="1" lang="ja-JP" altLang="en-US" sz="1050">
                    <a:solidFill>
                      <a:srgbClr val="FFFF00"/>
                    </a:solidFill>
                    <a:effectLst>
                      <a:glow rad="25400">
                        <a:schemeClr val="tx1"/>
                      </a:glow>
                    </a:effectLst>
                  </a:rPr>
                  <a:t>★５</a:t>
                </a:r>
              </a:p>
            </p:txBody>
          </p:sp>
          <p:sp>
            <p:nvSpPr>
              <p:cNvPr id="110" name="楕円 109">
                <a:extLst>
                  <a:ext uri="{FF2B5EF4-FFF2-40B4-BE49-F238E27FC236}">
                    <a16:creationId xmlns:a16="http://schemas.microsoft.com/office/drawing/2014/main" id="{FFB97BEC-D27D-4CFD-8DC4-BE39140AEB07}"/>
                  </a:ext>
                </a:extLst>
              </p:cNvPr>
              <p:cNvSpPr/>
              <p:nvPr/>
            </p:nvSpPr>
            <p:spPr>
              <a:xfrm>
                <a:off x="1938166" y="5524138"/>
                <a:ext cx="230819" cy="2308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a:t>軽</a:t>
                </a:r>
              </a:p>
            </p:txBody>
          </p:sp>
        </p:grpSp>
        <p:sp>
          <p:nvSpPr>
            <p:cNvPr id="111" name="テキスト ボックス 110">
              <a:extLst>
                <a:ext uri="{FF2B5EF4-FFF2-40B4-BE49-F238E27FC236}">
                  <a16:creationId xmlns:a16="http://schemas.microsoft.com/office/drawing/2014/main" id="{78E928DB-C168-4651-BB11-2DF3517F3E50}"/>
                </a:ext>
              </a:extLst>
            </p:cNvPr>
            <p:cNvSpPr txBox="1"/>
            <p:nvPr/>
          </p:nvSpPr>
          <p:spPr>
            <a:xfrm>
              <a:off x="1782693" y="5172332"/>
              <a:ext cx="813043" cy="200055"/>
            </a:xfrm>
            <a:prstGeom prst="rect">
              <a:avLst/>
            </a:prstGeom>
            <a:noFill/>
          </p:spPr>
          <p:txBody>
            <a:bodyPr wrap="none" rtlCol="0">
              <a:spAutoFit/>
            </a:bodyPr>
            <a:lstStyle/>
            <a:p>
              <a:r>
                <a:rPr kumimoji="1" lang="ja-JP" altLang="en-US" sz="700"/>
                <a:t>武器種アイコン</a:t>
              </a:r>
              <a:endParaRPr kumimoji="1" lang="en-US" altLang="ja-JP" sz="700"/>
            </a:p>
          </p:txBody>
        </p:sp>
        <p:sp>
          <p:nvSpPr>
            <p:cNvPr id="112" name="テキスト ボックス 111">
              <a:extLst>
                <a:ext uri="{FF2B5EF4-FFF2-40B4-BE49-F238E27FC236}">
                  <a16:creationId xmlns:a16="http://schemas.microsoft.com/office/drawing/2014/main" id="{48D5F5B4-71EB-44E1-A0B1-38EDA12B451F}"/>
                </a:ext>
              </a:extLst>
            </p:cNvPr>
            <p:cNvSpPr txBox="1"/>
            <p:nvPr/>
          </p:nvSpPr>
          <p:spPr>
            <a:xfrm>
              <a:off x="2722852" y="6082467"/>
              <a:ext cx="453970" cy="200055"/>
            </a:xfrm>
            <a:prstGeom prst="rect">
              <a:avLst/>
            </a:prstGeom>
            <a:noFill/>
          </p:spPr>
          <p:txBody>
            <a:bodyPr wrap="none" rtlCol="0">
              <a:spAutoFit/>
            </a:bodyPr>
            <a:lstStyle/>
            <a:p>
              <a:r>
                <a:rPr kumimoji="1" lang="ja-JP" altLang="en-US" sz="700"/>
                <a:t>レア度</a:t>
              </a:r>
              <a:endParaRPr kumimoji="1" lang="en-US" altLang="ja-JP" sz="700"/>
            </a:p>
          </p:txBody>
        </p:sp>
        <p:sp>
          <p:nvSpPr>
            <p:cNvPr id="114" name="テキスト ボックス 113">
              <a:extLst>
                <a:ext uri="{FF2B5EF4-FFF2-40B4-BE49-F238E27FC236}">
                  <a16:creationId xmlns:a16="http://schemas.microsoft.com/office/drawing/2014/main" id="{1BC9A7D5-8441-4461-BF55-9B678C903F2F}"/>
                </a:ext>
              </a:extLst>
            </p:cNvPr>
            <p:cNvSpPr txBox="1"/>
            <p:nvPr/>
          </p:nvSpPr>
          <p:spPr>
            <a:xfrm>
              <a:off x="2814947" y="5711338"/>
              <a:ext cx="543739" cy="200055"/>
            </a:xfrm>
            <a:prstGeom prst="rect">
              <a:avLst/>
            </a:prstGeom>
            <a:noFill/>
          </p:spPr>
          <p:txBody>
            <a:bodyPr wrap="none" rtlCol="0">
              <a:spAutoFit/>
            </a:bodyPr>
            <a:lstStyle/>
            <a:p>
              <a:r>
                <a:rPr kumimoji="1" lang="ja-JP" altLang="en-US" sz="700"/>
                <a:t>レア度枠</a:t>
              </a:r>
              <a:endParaRPr kumimoji="1" lang="en-US" altLang="ja-JP" sz="700"/>
            </a:p>
          </p:txBody>
        </p:sp>
        <p:sp>
          <p:nvSpPr>
            <p:cNvPr id="115" name="テキスト ボックス 114">
              <a:extLst>
                <a:ext uri="{FF2B5EF4-FFF2-40B4-BE49-F238E27FC236}">
                  <a16:creationId xmlns:a16="http://schemas.microsoft.com/office/drawing/2014/main" id="{65521705-015D-49B3-BC52-64C090C4D06F}"/>
                </a:ext>
              </a:extLst>
            </p:cNvPr>
            <p:cNvSpPr txBox="1"/>
            <p:nvPr/>
          </p:nvSpPr>
          <p:spPr>
            <a:xfrm>
              <a:off x="1963967" y="6165563"/>
              <a:ext cx="723275" cy="200055"/>
            </a:xfrm>
            <a:prstGeom prst="rect">
              <a:avLst/>
            </a:prstGeom>
            <a:noFill/>
          </p:spPr>
          <p:txBody>
            <a:bodyPr wrap="none" rtlCol="0">
              <a:spAutoFit/>
            </a:bodyPr>
            <a:lstStyle/>
            <a:p>
              <a:r>
                <a:rPr kumimoji="1" lang="ja-JP" altLang="en-US" sz="700"/>
                <a:t>武器アイコン</a:t>
              </a:r>
              <a:endParaRPr kumimoji="1" lang="en-US" altLang="ja-JP" sz="700"/>
            </a:p>
          </p:txBody>
        </p:sp>
        <p:cxnSp>
          <p:nvCxnSpPr>
            <p:cNvPr id="116" name="直線コネクタ 115">
              <a:extLst>
                <a:ext uri="{FF2B5EF4-FFF2-40B4-BE49-F238E27FC236}">
                  <a16:creationId xmlns:a16="http://schemas.microsoft.com/office/drawing/2014/main" id="{B63405D1-E083-4A9B-9E3E-611CCE6A8B45}"/>
                </a:ext>
              </a:extLst>
            </p:cNvPr>
            <p:cNvCxnSpPr>
              <a:cxnSpLocks/>
              <a:stCxn id="110" idx="0"/>
              <a:endCxn id="111" idx="2"/>
            </p:cNvCxnSpPr>
            <p:nvPr/>
          </p:nvCxnSpPr>
          <p:spPr>
            <a:xfrm flipH="1" flipV="1">
              <a:off x="2189215" y="5372387"/>
              <a:ext cx="71389" cy="12643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117" name="直線コネクタ 116">
              <a:extLst>
                <a:ext uri="{FF2B5EF4-FFF2-40B4-BE49-F238E27FC236}">
                  <a16:creationId xmlns:a16="http://schemas.microsoft.com/office/drawing/2014/main" id="{3D567092-425A-449E-8203-D73E3D81787A}"/>
                </a:ext>
              </a:extLst>
            </p:cNvPr>
            <p:cNvCxnSpPr>
              <a:cxnSpLocks/>
              <a:stCxn id="108" idx="3"/>
              <a:endCxn id="114" idx="1"/>
            </p:cNvCxnSpPr>
            <p:nvPr/>
          </p:nvCxnSpPr>
          <p:spPr>
            <a:xfrm>
              <a:off x="2694121" y="5773013"/>
              <a:ext cx="120826" cy="3835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118" name="直線コネクタ 117">
              <a:extLst>
                <a:ext uri="{FF2B5EF4-FFF2-40B4-BE49-F238E27FC236}">
                  <a16:creationId xmlns:a16="http://schemas.microsoft.com/office/drawing/2014/main" id="{0E17A139-D98C-403D-BC6B-4E2C317AB0D2}"/>
                </a:ext>
              </a:extLst>
            </p:cNvPr>
            <p:cNvCxnSpPr>
              <a:cxnSpLocks/>
              <a:stCxn id="109" idx="3"/>
              <a:endCxn id="112" idx="0"/>
            </p:cNvCxnSpPr>
            <p:nvPr/>
          </p:nvCxnSpPr>
          <p:spPr>
            <a:xfrm>
              <a:off x="2817558" y="5977445"/>
              <a:ext cx="132279" cy="10502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119" name="直線コネクタ 118">
              <a:extLst>
                <a:ext uri="{FF2B5EF4-FFF2-40B4-BE49-F238E27FC236}">
                  <a16:creationId xmlns:a16="http://schemas.microsoft.com/office/drawing/2014/main" id="{5E4AAD9E-634B-4521-ADD6-802300DD4444}"/>
                </a:ext>
              </a:extLst>
            </p:cNvPr>
            <p:cNvCxnSpPr>
              <a:cxnSpLocks/>
              <a:endCxn id="115" idx="0"/>
            </p:cNvCxnSpPr>
            <p:nvPr/>
          </p:nvCxnSpPr>
          <p:spPr>
            <a:xfrm flipH="1">
              <a:off x="2325605" y="5821505"/>
              <a:ext cx="99566" cy="34405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20" name="テキスト ボックス 119">
              <a:extLst>
                <a:ext uri="{FF2B5EF4-FFF2-40B4-BE49-F238E27FC236}">
                  <a16:creationId xmlns:a16="http://schemas.microsoft.com/office/drawing/2014/main" id="{51B22A7C-C8CB-4503-99B0-4ADBD72AB3D4}"/>
                </a:ext>
              </a:extLst>
            </p:cNvPr>
            <p:cNvSpPr txBox="1"/>
            <p:nvPr/>
          </p:nvSpPr>
          <p:spPr>
            <a:xfrm>
              <a:off x="2495159" y="5267940"/>
              <a:ext cx="800219" cy="215444"/>
            </a:xfrm>
            <a:prstGeom prst="rect">
              <a:avLst/>
            </a:prstGeom>
            <a:noFill/>
          </p:spPr>
          <p:txBody>
            <a:bodyPr wrap="none" rtlCol="0">
              <a:spAutoFit/>
            </a:bodyPr>
            <a:lstStyle/>
            <a:p>
              <a:pPr algn="r"/>
              <a:r>
                <a:rPr kumimoji="1" lang="ja-JP" altLang="en-US" sz="800" b="1"/>
                <a:t>武器アイコン</a:t>
              </a:r>
            </a:p>
          </p:txBody>
        </p:sp>
        <p:pic>
          <p:nvPicPr>
            <p:cNvPr id="36" name="図 35" descr="銃, 武器 が含まれている画像&#10;&#10;自動的に生成された説明">
              <a:extLst>
                <a:ext uri="{FF2B5EF4-FFF2-40B4-BE49-F238E27FC236}">
                  <a16:creationId xmlns:a16="http://schemas.microsoft.com/office/drawing/2014/main" id="{03606CDF-5BC1-4FBA-927A-F172C29377F8}"/>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800000">
              <a:off x="2266899" y="5602841"/>
              <a:ext cx="363321" cy="363321"/>
            </a:xfrm>
            <a:prstGeom prst="rect">
              <a:avLst/>
            </a:prstGeom>
          </p:spPr>
        </p:pic>
        <p:sp>
          <p:nvSpPr>
            <p:cNvPr id="121" name="テキスト ボックス 120">
              <a:extLst>
                <a:ext uri="{FF2B5EF4-FFF2-40B4-BE49-F238E27FC236}">
                  <a16:creationId xmlns:a16="http://schemas.microsoft.com/office/drawing/2014/main" id="{7C553D48-758F-4A3A-80FC-D6DF9D84280F}"/>
                </a:ext>
              </a:extLst>
            </p:cNvPr>
            <p:cNvSpPr txBox="1"/>
            <p:nvPr/>
          </p:nvSpPr>
          <p:spPr>
            <a:xfrm>
              <a:off x="1792029" y="5674729"/>
              <a:ext cx="364202" cy="200055"/>
            </a:xfrm>
            <a:prstGeom prst="rect">
              <a:avLst/>
            </a:prstGeom>
            <a:noFill/>
          </p:spPr>
          <p:txBody>
            <a:bodyPr wrap="none" rtlCol="0">
              <a:spAutoFit/>
            </a:bodyPr>
            <a:lstStyle/>
            <a:p>
              <a:r>
                <a:rPr kumimoji="1" lang="ja-JP" altLang="en-US" sz="700"/>
                <a:t>背景</a:t>
              </a:r>
              <a:endParaRPr kumimoji="1" lang="en-US" altLang="ja-JP" sz="700"/>
            </a:p>
          </p:txBody>
        </p:sp>
        <p:cxnSp>
          <p:nvCxnSpPr>
            <p:cNvPr id="122" name="直線コネクタ 121">
              <a:extLst>
                <a:ext uri="{FF2B5EF4-FFF2-40B4-BE49-F238E27FC236}">
                  <a16:creationId xmlns:a16="http://schemas.microsoft.com/office/drawing/2014/main" id="{C2B796B0-97D8-45B0-B7A7-4643436CA82D}"/>
                </a:ext>
              </a:extLst>
            </p:cNvPr>
            <p:cNvCxnSpPr>
              <a:cxnSpLocks/>
              <a:endCxn id="121" idx="3"/>
            </p:cNvCxnSpPr>
            <p:nvPr/>
          </p:nvCxnSpPr>
          <p:spPr>
            <a:xfrm flipH="1" flipV="1">
              <a:off x="2156231" y="5774757"/>
              <a:ext cx="117588" cy="3355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
        <p:nvSpPr>
          <p:cNvPr id="123" name="テキスト ボックス 122">
            <a:extLst>
              <a:ext uri="{FF2B5EF4-FFF2-40B4-BE49-F238E27FC236}">
                <a16:creationId xmlns:a16="http://schemas.microsoft.com/office/drawing/2014/main" id="{4FA003DB-88F2-44DC-932F-A9CB2CF1005D}"/>
              </a:ext>
            </a:extLst>
          </p:cNvPr>
          <p:cNvSpPr txBox="1"/>
          <p:nvPr/>
        </p:nvSpPr>
        <p:spPr>
          <a:xfrm>
            <a:off x="1856375" y="6349810"/>
            <a:ext cx="2496196" cy="307777"/>
          </a:xfrm>
          <a:prstGeom prst="rect">
            <a:avLst/>
          </a:prstGeom>
          <a:noFill/>
        </p:spPr>
        <p:txBody>
          <a:bodyPr wrap="none" rtlCol="0">
            <a:spAutoFit/>
          </a:bodyPr>
          <a:lstStyle/>
          <a:p>
            <a:r>
              <a:rPr kumimoji="1" lang="en-US" altLang="ja-JP" sz="700"/>
              <a:t>※</a:t>
            </a:r>
            <a:r>
              <a:rPr kumimoji="1" lang="ja-JP" altLang="en-US" sz="700"/>
              <a:t>↑</a:t>
            </a:r>
            <a:r>
              <a:rPr kumimoji="1" lang="en-US" altLang="ja-JP" sz="700">
                <a:solidFill>
                  <a:srgbClr val="00B050"/>
                </a:solidFill>
              </a:rPr>
              <a:t>【GP01】</a:t>
            </a:r>
            <a:r>
              <a:rPr kumimoji="1" lang="ja-JP" altLang="en-US" sz="700">
                <a:solidFill>
                  <a:srgbClr val="00B050"/>
                </a:solidFill>
              </a:rPr>
              <a:t>アイテムアイコンについて</a:t>
            </a:r>
            <a:r>
              <a:rPr kumimoji="1" lang="en-US" altLang="ja-JP" sz="700">
                <a:solidFill>
                  <a:srgbClr val="00B050"/>
                </a:solidFill>
              </a:rPr>
              <a:t>_[</a:t>
            </a:r>
            <a:r>
              <a:rPr kumimoji="1" lang="ja-JP" altLang="en-US" sz="700">
                <a:solidFill>
                  <a:srgbClr val="00B050"/>
                </a:solidFill>
              </a:rPr>
              <a:t>日付</a:t>
            </a:r>
            <a:r>
              <a:rPr kumimoji="1" lang="en-US" altLang="ja-JP" sz="700">
                <a:solidFill>
                  <a:srgbClr val="00B050"/>
                </a:solidFill>
              </a:rPr>
              <a:t>].pptx</a:t>
            </a:r>
            <a:r>
              <a:rPr kumimoji="1" lang="ja-JP" altLang="en-US" sz="700"/>
              <a:t>参照</a:t>
            </a:r>
            <a:endParaRPr kumimoji="1" lang="en-US" altLang="ja-JP" sz="700"/>
          </a:p>
          <a:p>
            <a:r>
              <a:rPr kumimoji="1" lang="ja-JP" altLang="en-US" sz="700"/>
              <a:t>　配置についてはデザイナにおまかせします。</a:t>
            </a:r>
            <a:endParaRPr kumimoji="1" lang="en-US" altLang="ja-JP" sz="700"/>
          </a:p>
        </p:txBody>
      </p:sp>
    </p:spTree>
    <p:extLst>
      <p:ext uri="{BB962C8B-B14F-4D97-AF65-F5344CB8AC3E}">
        <p14:creationId xmlns:p14="http://schemas.microsoft.com/office/powerpoint/2010/main" val="42207740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3488455" cy="276999"/>
          </a:xfrm>
          <a:prstGeom prst="rect">
            <a:avLst/>
          </a:prstGeom>
          <a:noFill/>
        </p:spPr>
        <p:txBody>
          <a:bodyPr wrap="none" rtlCol="0">
            <a:spAutoFit/>
          </a:bodyPr>
          <a:lstStyle/>
          <a:p>
            <a:r>
              <a:rPr kumimoji="1" lang="ja-JP" altLang="en-US" sz="1200" b="1"/>
              <a:t>○</a:t>
            </a:r>
            <a:r>
              <a:rPr kumimoji="1" lang="en-US" altLang="ja-JP" sz="1200" b="1"/>
              <a:t> co110.</a:t>
            </a:r>
            <a:r>
              <a:rPr kumimoji="1" lang="ja-JP" altLang="en-US" sz="1200" b="1"/>
              <a:t>部隊編成画面（</a:t>
            </a:r>
            <a:r>
              <a:rPr kumimoji="1" lang="en-US" altLang="ja-JP" sz="1200" b="1"/>
              <a:t>3/4</a:t>
            </a:r>
            <a:r>
              <a:rPr kumimoji="1" lang="ja-JP" altLang="en-US" sz="1200" b="1"/>
              <a:t>）</a:t>
            </a:r>
            <a:r>
              <a:rPr kumimoji="1" lang="ja-JP" altLang="en-US" sz="1200" b="1">
                <a:solidFill>
                  <a:srgbClr val="FF0000"/>
                </a:solidFill>
              </a:rPr>
              <a:t> </a:t>
            </a:r>
            <a:r>
              <a:rPr kumimoji="1" lang="ja-JP" altLang="en-US" sz="1000" b="1">
                <a:solidFill>
                  <a:schemeClr val="bg1">
                    <a:lumMod val="85000"/>
                  </a:schemeClr>
                </a:solidFill>
              </a:rPr>
              <a:t>（</a:t>
            </a:r>
            <a:r>
              <a:rPr kumimoji="1" lang="en-US" altLang="ja-JP" sz="1000" b="1">
                <a:solidFill>
                  <a:schemeClr val="bg1">
                    <a:lumMod val="85000"/>
                  </a:schemeClr>
                </a:solidFill>
              </a:rPr>
              <a:t>20191226</a:t>
            </a:r>
            <a:r>
              <a:rPr kumimoji="1" lang="ja-JP" altLang="en-US" sz="1000" b="1">
                <a:solidFill>
                  <a:schemeClr val="bg1">
                    <a:lumMod val="85000"/>
                  </a:schemeClr>
                </a:solidFill>
              </a:rPr>
              <a:t>修正）</a:t>
            </a:r>
          </a:p>
        </p:txBody>
      </p:sp>
      <p:graphicFrame>
        <p:nvGraphicFramePr>
          <p:cNvPr id="50" name="表 61">
            <a:extLst>
              <a:ext uri="{FF2B5EF4-FFF2-40B4-BE49-F238E27FC236}">
                <a16:creationId xmlns:a16="http://schemas.microsoft.com/office/drawing/2014/main" id="{49AB959F-A40F-4425-B7C5-87F75DC67B51}"/>
              </a:ext>
            </a:extLst>
          </p:cNvPr>
          <p:cNvGraphicFramePr>
            <a:graphicFrameLocks noGrp="1"/>
          </p:cNvGraphicFramePr>
          <p:nvPr>
            <p:extLst>
              <p:ext uri="{D42A27DB-BD31-4B8C-83A1-F6EECF244321}">
                <p14:modId xmlns:p14="http://schemas.microsoft.com/office/powerpoint/2010/main" val="3920036250"/>
              </p:ext>
            </p:extLst>
          </p:nvPr>
        </p:nvGraphicFramePr>
        <p:xfrm>
          <a:off x="3289350" y="1348642"/>
          <a:ext cx="4245610" cy="2438400"/>
        </p:xfrm>
        <a:graphic>
          <a:graphicData uri="http://schemas.openxmlformats.org/drawingml/2006/table">
            <a:tbl>
              <a:tblPr firstRow="1" bandRow="1">
                <a:tableStyleId>{5940675A-B579-460E-94D1-54222C63F5DA}</a:tableStyleId>
              </a:tblPr>
              <a:tblGrid>
                <a:gridCol w="1868805">
                  <a:extLst>
                    <a:ext uri="{9D8B030D-6E8A-4147-A177-3AD203B41FA5}">
                      <a16:colId xmlns:a16="http://schemas.microsoft.com/office/drawing/2014/main" val="2511590499"/>
                    </a:ext>
                  </a:extLst>
                </a:gridCol>
                <a:gridCol w="2376805">
                  <a:extLst>
                    <a:ext uri="{9D8B030D-6E8A-4147-A177-3AD203B41FA5}">
                      <a16:colId xmlns:a16="http://schemas.microsoft.com/office/drawing/2014/main" val="14688559"/>
                    </a:ext>
                  </a:extLst>
                </a:gridCol>
              </a:tblGrid>
              <a:tr h="243840">
                <a:tc>
                  <a:txBody>
                    <a:bodyPr/>
                    <a:lstStyle/>
                    <a:p>
                      <a:r>
                        <a:rPr kumimoji="1" lang="ja-JP" altLang="en-US" sz="1000"/>
                        <a:t>操作</a:t>
                      </a:r>
                    </a:p>
                  </a:txBody>
                  <a:tcPr>
                    <a:solidFill>
                      <a:schemeClr val="bg1">
                        <a:lumMod val="85000"/>
                      </a:schemeClr>
                    </a:solidFill>
                  </a:tcPr>
                </a:tc>
                <a:tc>
                  <a:txBody>
                    <a:bodyPr/>
                    <a:lstStyle/>
                    <a:p>
                      <a:r>
                        <a:rPr kumimoji="1" lang="ja-JP" altLang="en-US" sz="1000"/>
                        <a:t>内容</a:t>
                      </a:r>
                    </a:p>
                  </a:txBody>
                  <a:tcPr>
                    <a:solidFill>
                      <a:schemeClr val="bg1">
                        <a:lumMod val="85000"/>
                      </a:schemeClr>
                    </a:solidFill>
                  </a:tcPr>
                </a:tc>
                <a:extLst>
                  <a:ext uri="{0D108BD9-81ED-4DB2-BD59-A6C34878D82A}">
                    <a16:rowId xmlns:a16="http://schemas.microsoft.com/office/drawing/2014/main" val="3932875599"/>
                  </a:ext>
                </a:extLst>
              </a:tr>
              <a:tr h="243840">
                <a:tc>
                  <a:txBody>
                    <a:bodyPr/>
                    <a:lstStyle/>
                    <a:p>
                      <a:r>
                        <a:rPr kumimoji="1" lang="ja-JP" altLang="en-US" sz="1000"/>
                        <a:t>部隊表示部左右スワイプ</a:t>
                      </a:r>
                    </a:p>
                  </a:txBody>
                  <a:tcPr>
                    <a:solidFill>
                      <a:schemeClr val="bg1"/>
                    </a:solidFill>
                  </a:tcPr>
                </a:tc>
                <a:tc>
                  <a:txBody>
                    <a:bodyPr/>
                    <a:lstStyle/>
                    <a:p>
                      <a:r>
                        <a:rPr kumimoji="1" lang="ja-JP" altLang="en-US" sz="1000"/>
                        <a:t>部隊表示切替</a:t>
                      </a:r>
                    </a:p>
                  </a:txBody>
                  <a:tcPr>
                    <a:solidFill>
                      <a:schemeClr val="bg1"/>
                    </a:solidFill>
                  </a:tcPr>
                </a:tc>
                <a:extLst>
                  <a:ext uri="{0D108BD9-81ED-4DB2-BD59-A6C34878D82A}">
                    <a16:rowId xmlns:a16="http://schemas.microsoft.com/office/drawing/2014/main" val="1922787833"/>
                  </a:ext>
                </a:extLst>
              </a:tr>
              <a:tr h="243840">
                <a:tc>
                  <a:txBody>
                    <a:bodyPr/>
                    <a:lstStyle/>
                    <a:p>
                      <a:r>
                        <a:rPr kumimoji="1" lang="ja-JP" altLang="en-US" sz="1000"/>
                        <a:t>キャラアイコンタップ</a:t>
                      </a:r>
                      <a:endParaRPr kumimoji="1" lang="en-US" altLang="ja-JP" sz="1000"/>
                    </a:p>
                  </a:txBody>
                  <a:tcPr>
                    <a:solidFill>
                      <a:schemeClr val="bg1"/>
                    </a:solidFill>
                  </a:tcPr>
                </a:tc>
                <a:tc>
                  <a:txBody>
                    <a:bodyPr/>
                    <a:lstStyle/>
                    <a:p>
                      <a:r>
                        <a:rPr kumimoji="1" lang="ja-JP" altLang="en-US" sz="1000"/>
                        <a:t>部隊キャラ選択画面に遷移</a:t>
                      </a:r>
                    </a:p>
                  </a:txBody>
                  <a:tcPr>
                    <a:solidFill>
                      <a:schemeClr val="bg1"/>
                    </a:solidFill>
                  </a:tcPr>
                </a:tc>
                <a:extLst>
                  <a:ext uri="{0D108BD9-81ED-4DB2-BD59-A6C34878D82A}">
                    <a16:rowId xmlns:a16="http://schemas.microsoft.com/office/drawing/2014/main" val="3011299302"/>
                  </a:ext>
                </a:extLst>
              </a:tr>
              <a:tr h="243840">
                <a:tc>
                  <a:txBody>
                    <a:bodyPr/>
                    <a:lstStyle/>
                    <a:p>
                      <a:r>
                        <a:rPr kumimoji="1" lang="ja-JP" altLang="en-US" sz="1000"/>
                        <a:t>キャラアイコン長押し</a:t>
                      </a:r>
                      <a:endParaRPr kumimoji="1" lang="en-US" altLang="ja-JP" sz="1000"/>
                    </a:p>
                  </a:txBody>
                  <a:tcPr>
                    <a:solidFill>
                      <a:schemeClr val="bg1"/>
                    </a:solidFill>
                  </a:tcPr>
                </a:tc>
                <a:tc>
                  <a:txBody>
                    <a:bodyPr/>
                    <a:lstStyle/>
                    <a:p>
                      <a:r>
                        <a:rPr kumimoji="1" lang="ja-JP" altLang="en-US" sz="1000"/>
                        <a:t>キャラ設定画面に遷移</a:t>
                      </a:r>
                    </a:p>
                  </a:txBody>
                  <a:tcPr>
                    <a:solidFill>
                      <a:schemeClr val="bg1"/>
                    </a:solidFill>
                  </a:tcPr>
                </a:tc>
                <a:extLst>
                  <a:ext uri="{0D108BD9-81ED-4DB2-BD59-A6C34878D82A}">
                    <a16:rowId xmlns:a16="http://schemas.microsoft.com/office/drawing/2014/main" val="1648257110"/>
                  </a:ext>
                </a:extLst>
              </a:tr>
              <a:tr h="243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武器ボタンタップ</a:t>
                      </a:r>
                    </a:p>
                  </a:txBody>
                  <a:tcPr>
                    <a:solidFill>
                      <a:schemeClr val="bg1"/>
                    </a:solidFill>
                  </a:tcPr>
                </a:tc>
                <a:tc>
                  <a:txBody>
                    <a:bodyPr/>
                    <a:lstStyle/>
                    <a:p>
                      <a:r>
                        <a:rPr kumimoji="1" lang="ja-JP" altLang="en-US" sz="1000"/>
                        <a:t>装備セット画面に遷移</a:t>
                      </a:r>
                    </a:p>
                  </a:txBody>
                  <a:tcPr>
                    <a:solidFill>
                      <a:schemeClr val="bg1"/>
                    </a:solidFill>
                  </a:tcPr>
                </a:tc>
                <a:extLst>
                  <a:ext uri="{0D108BD9-81ED-4DB2-BD59-A6C34878D82A}">
                    <a16:rowId xmlns:a16="http://schemas.microsoft.com/office/drawing/2014/main" val="635369817"/>
                  </a:ext>
                </a:extLst>
              </a:tr>
              <a:tr h="243840">
                <a:tc>
                  <a:txBody>
                    <a:bodyPr/>
                    <a:lstStyle/>
                    <a:p>
                      <a:r>
                        <a:rPr kumimoji="1" lang="en-US" altLang="ja-JP" sz="1000"/>
                        <a:t>TR</a:t>
                      </a:r>
                      <a:r>
                        <a:rPr kumimoji="1" lang="ja-JP" altLang="en-US" sz="1000"/>
                        <a:t>カードタップ</a:t>
                      </a:r>
                    </a:p>
                  </a:txBody>
                  <a:tcPr>
                    <a:solidFill>
                      <a:schemeClr val="bg1"/>
                    </a:solidFill>
                  </a:tcPr>
                </a:tc>
                <a:tc>
                  <a:txBody>
                    <a:bodyPr/>
                    <a:lstStyle/>
                    <a:p>
                      <a:r>
                        <a:rPr kumimoji="1" lang="en-US" altLang="ja-JP" sz="1000"/>
                        <a:t>TR</a:t>
                      </a:r>
                      <a:r>
                        <a:rPr kumimoji="1" lang="ja-JP" altLang="en-US" sz="1000"/>
                        <a:t>カードセット画面に遷移</a:t>
                      </a:r>
                    </a:p>
                  </a:txBody>
                  <a:tcPr>
                    <a:solidFill>
                      <a:schemeClr val="bg1"/>
                    </a:solidFill>
                  </a:tcPr>
                </a:tc>
                <a:extLst>
                  <a:ext uri="{0D108BD9-81ED-4DB2-BD59-A6C34878D82A}">
                    <a16:rowId xmlns:a16="http://schemas.microsoft.com/office/drawing/2014/main" val="3080646022"/>
                  </a:ext>
                </a:extLst>
              </a:tr>
              <a:tr h="243840">
                <a:tc>
                  <a:txBody>
                    <a:bodyPr/>
                    <a:lstStyle/>
                    <a:p>
                      <a:r>
                        <a:rPr kumimoji="1" lang="ja-JP" altLang="en-US" sz="1000"/>
                        <a:t>おまかせ</a:t>
                      </a:r>
                    </a:p>
                  </a:txBody>
                  <a:tcPr>
                    <a:solidFill>
                      <a:schemeClr val="bg1"/>
                    </a:solidFill>
                  </a:tcPr>
                </a:tc>
                <a:tc>
                  <a:txBody>
                    <a:bodyPr/>
                    <a:lstStyle/>
                    <a:p>
                      <a:r>
                        <a:rPr kumimoji="1" lang="ja-JP" altLang="en-US" sz="1000"/>
                        <a:t>おまかせ処理起動</a:t>
                      </a:r>
                    </a:p>
                  </a:txBody>
                  <a:tcPr>
                    <a:solidFill>
                      <a:schemeClr val="bg1"/>
                    </a:solidFill>
                  </a:tcPr>
                </a:tc>
                <a:extLst>
                  <a:ext uri="{0D108BD9-81ED-4DB2-BD59-A6C34878D82A}">
                    <a16:rowId xmlns:a16="http://schemas.microsoft.com/office/drawing/2014/main" val="2491541578"/>
                  </a:ext>
                </a:extLst>
              </a:tr>
              <a:tr h="243840">
                <a:tc>
                  <a:txBody>
                    <a:bodyPr/>
                    <a:lstStyle/>
                    <a:p>
                      <a:r>
                        <a:rPr kumimoji="1" lang="ja-JP" altLang="en-US" sz="1000"/>
                        <a:t>支援兵器アイコンタップ</a:t>
                      </a:r>
                    </a:p>
                  </a:txBody>
                  <a:tcPr>
                    <a:solidFill>
                      <a:schemeClr val="bg1"/>
                    </a:solidFill>
                  </a:tcPr>
                </a:tc>
                <a:tc>
                  <a:txBody>
                    <a:bodyPr/>
                    <a:lstStyle/>
                    <a:p>
                      <a:r>
                        <a:rPr kumimoji="1" lang="ja-JP" altLang="en-US" sz="1000"/>
                        <a:t>支援兵器セット画に遷移</a:t>
                      </a:r>
                    </a:p>
                  </a:txBody>
                  <a:tcPr>
                    <a:solidFill>
                      <a:schemeClr val="bg1"/>
                    </a:solidFill>
                  </a:tcPr>
                </a:tc>
                <a:extLst>
                  <a:ext uri="{0D108BD9-81ED-4DB2-BD59-A6C34878D82A}">
                    <a16:rowId xmlns:a16="http://schemas.microsoft.com/office/drawing/2014/main" val="990763382"/>
                  </a:ext>
                </a:extLst>
              </a:tr>
              <a:tr h="243840">
                <a:tc>
                  <a:txBody>
                    <a:bodyPr/>
                    <a:lstStyle/>
                    <a:p>
                      <a:r>
                        <a:rPr kumimoji="1" lang="ja-JP" altLang="en-US" sz="1000"/>
                        <a:t>搭乗員アイコンタップ</a:t>
                      </a:r>
                    </a:p>
                  </a:txBody>
                  <a:tcPr>
                    <a:solidFill>
                      <a:schemeClr val="bg1"/>
                    </a:solidFill>
                  </a:tcPr>
                </a:tc>
                <a:tc>
                  <a:txBody>
                    <a:bodyPr/>
                    <a:lstStyle/>
                    <a:p>
                      <a:r>
                        <a:rPr kumimoji="1" lang="ja-JP" altLang="en-US" sz="1000"/>
                        <a:t>キャラ選択画面に遷移</a:t>
                      </a:r>
                    </a:p>
                  </a:txBody>
                  <a:tcPr>
                    <a:solidFill>
                      <a:schemeClr val="bg1"/>
                    </a:solidFill>
                  </a:tcPr>
                </a:tc>
                <a:extLst>
                  <a:ext uri="{0D108BD9-81ED-4DB2-BD59-A6C34878D82A}">
                    <a16:rowId xmlns:a16="http://schemas.microsoft.com/office/drawing/2014/main" val="4042388059"/>
                  </a:ext>
                </a:extLst>
              </a:tr>
              <a:tr h="243840">
                <a:tc>
                  <a:txBody>
                    <a:bodyPr/>
                    <a:lstStyle/>
                    <a:p>
                      <a:r>
                        <a:rPr kumimoji="1" lang="ja-JP" altLang="en-US" sz="1000"/>
                        <a:t>支援兵器ＴＲカードタップ</a:t>
                      </a:r>
                    </a:p>
                  </a:txBody>
                  <a:tcPr>
                    <a:solidFill>
                      <a:schemeClr val="bg1"/>
                    </a:solidFill>
                  </a:tcPr>
                </a:tc>
                <a:tc>
                  <a:txBody>
                    <a:bodyPr/>
                    <a:lstStyle/>
                    <a:p>
                      <a:r>
                        <a:rPr kumimoji="1" lang="ja-JP" altLang="en-US" sz="1000"/>
                        <a:t>ＴＲカードセット画面に遷移。</a:t>
                      </a:r>
                    </a:p>
                  </a:txBody>
                  <a:tcPr>
                    <a:solidFill>
                      <a:schemeClr val="bg1"/>
                    </a:solidFill>
                  </a:tcPr>
                </a:tc>
                <a:extLst>
                  <a:ext uri="{0D108BD9-81ED-4DB2-BD59-A6C34878D82A}">
                    <a16:rowId xmlns:a16="http://schemas.microsoft.com/office/drawing/2014/main" val="2634009584"/>
                  </a:ext>
                </a:extLst>
              </a:tr>
            </a:tbl>
          </a:graphicData>
        </a:graphic>
      </p:graphicFrame>
      <p:sp>
        <p:nvSpPr>
          <p:cNvPr id="80" name="テキスト ボックス 79">
            <a:extLst>
              <a:ext uri="{FF2B5EF4-FFF2-40B4-BE49-F238E27FC236}">
                <a16:creationId xmlns:a16="http://schemas.microsoft.com/office/drawing/2014/main" id="{45031EA5-74F6-4DDC-9F1C-69BD8C099666}"/>
              </a:ext>
            </a:extLst>
          </p:cNvPr>
          <p:cNvSpPr txBox="1"/>
          <p:nvPr/>
        </p:nvSpPr>
        <p:spPr>
          <a:xfrm>
            <a:off x="3004657" y="980701"/>
            <a:ext cx="569387" cy="246221"/>
          </a:xfrm>
          <a:prstGeom prst="rect">
            <a:avLst/>
          </a:prstGeom>
          <a:noFill/>
        </p:spPr>
        <p:txBody>
          <a:bodyPr wrap="none" rtlCol="0">
            <a:spAutoFit/>
          </a:bodyPr>
          <a:lstStyle/>
          <a:p>
            <a:r>
              <a:rPr kumimoji="1" lang="ja-JP" altLang="en-US" sz="1000" b="1"/>
              <a:t>・操作</a:t>
            </a:r>
            <a:endParaRPr kumimoji="1" lang="ja-JP" altLang="en-US" sz="1000" b="1">
              <a:solidFill>
                <a:srgbClr val="FF0000"/>
              </a:solidFill>
            </a:endParaRPr>
          </a:p>
        </p:txBody>
      </p:sp>
      <p:sp>
        <p:nvSpPr>
          <p:cNvPr id="83" name="テキスト ボックス 82">
            <a:extLst>
              <a:ext uri="{FF2B5EF4-FFF2-40B4-BE49-F238E27FC236}">
                <a16:creationId xmlns:a16="http://schemas.microsoft.com/office/drawing/2014/main" id="{2000BF35-0A40-4848-89E3-8242560AE29A}"/>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sp>
        <p:nvSpPr>
          <p:cNvPr id="84" name="テキスト ボックス 83">
            <a:extLst>
              <a:ext uri="{FF2B5EF4-FFF2-40B4-BE49-F238E27FC236}">
                <a16:creationId xmlns:a16="http://schemas.microsoft.com/office/drawing/2014/main" id="{155B2C36-F40D-4C0D-9C93-24ACC1C9DEAB}"/>
              </a:ext>
            </a:extLst>
          </p:cNvPr>
          <p:cNvSpPr txBox="1"/>
          <p:nvPr/>
        </p:nvSpPr>
        <p:spPr>
          <a:xfrm>
            <a:off x="1293960" y="4506328"/>
            <a:ext cx="912429" cy="200055"/>
          </a:xfrm>
          <a:prstGeom prst="rect">
            <a:avLst/>
          </a:prstGeom>
          <a:noFill/>
        </p:spPr>
        <p:txBody>
          <a:bodyPr wrap="none" rtlCol="0">
            <a:spAutoFit/>
          </a:bodyPr>
          <a:lstStyle/>
          <a:p>
            <a:r>
              <a:rPr kumimoji="1" lang="ja-JP" altLang="en-US" sz="700"/>
              <a:t>バリエーション</a:t>
            </a:r>
            <a:r>
              <a:rPr kumimoji="1" lang="en-US" altLang="ja-JP" sz="700"/>
              <a:t>01</a:t>
            </a:r>
          </a:p>
        </p:txBody>
      </p:sp>
      <p:sp>
        <p:nvSpPr>
          <p:cNvPr id="15" name="テキスト ボックス 14">
            <a:extLst>
              <a:ext uri="{FF2B5EF4-FFF2-40B4-BE49-F238E27FC236}">
                <a16:creationId xmlns:a16="http://schemas.microsoft.com/office/drawing/2014/main" id="{17A6825A-8FBC-4551-A830-32CA68E5C90F}"/>
              </a:ext>
            </a:extLst>
          </p:cNvPr>
          <p:cNvSpPr txBox="1"/>
          <p:nvPr/>
        </p:nvSpPr>
        <p:spPr>
          <a:xfrm>
            <a:off x="3004656" y="4111481"/>
            <a:ext cx="2428870" cy="246221"/>
          </a:xfrm>
          <a:prstGeom prst="rect">
            <a:avLst/>
          </a:prstGeom>
          <a:noFill/>
        </p:spPr>
        <p:txBody>
          <a:bodyPr wrap="none" rtlCol="0">
            <a:spAutoFit/>
          </a:bodyPr>
          <a:lstStyle/>
          <a:p>
            <a:r>
              <a:rPr kumimoji="1" lang="ja-JP" altLang="en-US" sz="1000" b="1"/>
              <a:t>・もどるボタン挙動</a:t>
            </a:r>
            <a:r>
              <a:rPr kumimoji="1" lang="ja-JP" altLang="en-US" sz="1000" b="1">
                <a:solidFill>
                  <a:schemeClr val="bg1">
                    <a:lumMod val="75000"/>
                  </a:schemeClr>
                </a:solidFill>
              </a:rPr>
              <a:t>（</a:t>
            </a:r>
            <a:r>
              <a:rPr kumimoji="1" lang="en-US" altLang="ja-JP" sz="1000" b="1">
                <a:solidFill>
                  <a:schemeClr val="bg1">
                    <a:lumMod val="75000"/>
                  </a:schemeClr>
                </a:solidFill>
              </a:rPr>
              <a:t>20191128</a:t>
            </a:r>
            <a:r>
              <a:rPr kumimoji="1" lang="ja-JP" altLang="en-US" sz="1000" b="1">
                <a:solidFill>
                  <a:schemeClr val="bg1">
                    <a:lumMod val="75000"/>
                  </a:schemeClr>
                </a:solidFill>
              </a:rPr>
              <a:t>修正）</a:t>
            </a:r>
          </a:p>
        </p:txBody>
      </p:sp>
      <p:sp>
        <p:nvSpPr>
          <p:cNvPr id="16" name="テキスト ボックス 15">
            <a:extLst>
              <a:ext uri="{FF2B5EF4-FFF2-40B4-BE49-F238E27FC236}">
                <a16:creationId xmlns:a16="http://schemas.microsoft.com/office/drawing/2014/main" id="{C9B63E3D-D339-4FB1-A28E-FD258CCE9183}"/>
              </a:ext>
            </a:extLst>
          </p:cNvPr>
          <p:cNvSpPr txBox="1"/>
          <p:nvPr/>
        </p:nvSpPr>
        <p:spPr>
          <a:xfrm>
            <a:off x="3289350" y="4397022"/>
            <a:ext cx="4421403" cy="400110"/>
          </a:xfrm>
          <a:prstGeom prst="rect">
            <a:avLst/>
          </a:prstGeom>
          <a:noFill/>
        </p:spPr>
        <p:txBody>
          <a:bodyPr wrap="none" rtlCol="0">
            <a:spAutoFit/>
          </a:bodyPr>
          <a:lstStyle/>
          <a:p>
            <a:r>
              <a:rPr kumimoji="1" lang="ja-JP" altLang="en-US" sz="1000"/>
              <a:t>キャラ設定等で、</a:t>
            </a:r>
            <a:r>
              <a:rPr kumimoji="1" lang="en-US" altLang="ja-JP" sz="1000"/>
              <a:t>TR</a:t>
            </a:r>
            <a:r>
              <a:rPr kumimoji="1" lang="ja-JP" altLang="en-US" sz="1000"/>
              <a:t>カードや武器が外れてしまった場合、ここでもどるを</a:t>
            </a:r>
            <a:endParaRPr kumimoji="1" lang="en-US" altLang="ja-JP" sz="1000"/>
          </a:p>
          <a:p>
            <a:r>
              <a:rPr kumimoji="1" lang="ja-JP" altLang="en-US" sz="1000"/>
              <a:t>タップするとエラー表示を行う。</a:t>
            </a:r>
            <a:endParaRPr kumimoji="1" lang="en-US" altLang="ja-JP" sz="1000"/>
          </a:p>
        </p:txBody>
      </p:sp>
      <p:pic>
        <p:nvPicPr>
          <p:cNvPr id="13" name="図 12" descr="写真, ストリート, 覆い, 多い が含まれている画像&#10;&#10;自動的に生成された説明">
            <a:extLst>
              <a:ext uri="{FF2B5EF4-FFF2-40B4-BE49-F238E27FC236}">
                <a16:creationId xmlns:a16="http://schemas.microsoft.com/office/drawing/2014/main" id="{92496FA3-508D-497C-871F-50EA799E185C}"/>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36355" y="1208264"/>
            <a:ext cx="2008800" cy="3571200"/>
          </a:xfrm>
          <a:prstGeom prst="rect">
            <a:avLst/>
          </a:prstGeom>
        </p:spPr>
      </p:pic>
    </p:spTree>
    <p:extLst>
      <p:ext uri="{BB962C8B-B14F-4D97-AF65-F5344CB8AC3E}">
        <p14:creationId xmlns:p14="http://schemas.microsoft.com/office/powerpoint/2010/main" val="5960567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スクリーンショット, 駐車場, バス, 多い が含まれている画像&#10;&#10;自動的に生成された説明">
            <a:extLst>
              <a:ext uri="{FF2B5EF4-FFF2-40B4-BE49-F238E27FC236}">
                <a16:creationId xmlns:a16="http://schemas.microsoft.com/office/drawing/2014/main" id="{6A18047D-BC68-492E-A3BE-67E9BA64C386}"/>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2991583" y="908595"/>
            <a:ext cx="2008800" cy="3571200"/>
          </a:xfrm>
          <a:prstGeom prst="rect">
            <a:avLst/>
          </a:prstGeom>
        </p:spPr>
      </p:pic>
      <p:pic>
        <p:nvPicPr>
          <p:cNvPr id="27" name="図 26" descr="スクリーンショット, 車, 駐車場, トラック が含まれている画像&#10;&#10;自動的に生成された説明">
            <a:extLst>
              <a:ext uri="{FF2B5EF4-FFF2-40B4-BE49-F238E27FC236}">
                <a16:creationId xmlns:a16="http://schemas.microsoft.com/office/drawing/2014/main" id="{F0A11FD5-AD93-45C3-B763-5DB0E8DB2E83}"/>
              </a:ext>
            </a:extLst>
          </p:cNvPr>
          <p:cNvPicPr preferRelativeResize="0">
            <a:picLocks noChangeAspect="1"/>
          </p:cNvPicPr>
          <p:nvPr/>
        </p:nvPicPr>
        <p:blipFill>
          <a:blip r:embed="rId3">
            <a:extLst>
              <a:ext uri="{28A0092B-C50C-407E-A947-70E740481C1C}">
                <a14:useLocalDpi xmlns:a14="http://schemas.microsoft.com/office/drawing/2010/main" val="0"/>
              </a:ext>
            </a:extLst>
          </a:blip>
          <a:stretch>
            <a:fillRect/>
          </a:stretch>
        </p:blipFill>
        <p:spPr>
          <a:xfrm>
            <a:off x="738384" y="908595"/>
            <a:ext cx="2008800" cy="3571199"/>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12</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a:t> co110.</a:t>
            </a:r>
            <a:r>
              <a:rPr kumimoji="1" lang="ja-JP" altLang="en-US" sz="1200" b="1"/>
              <a:t>部隊編成画面（</a:t>
            </a:r>
            <a:r>
              <a:rPr kumimoji="1" lang="en-US" altLang="ja-JP" sz="1200" b="1"/>
              <a:t>4/4</a:t>
            </a:r>
            <a:r>
              <a:rPr kumimoji="1" lang="ja-JP" altLang="en-US" sz="1200" b="1"/>
              <a:t>）</a:t>
            </a:r>
            <a:r>
              <a:rPr kumimoji="1" lang="ja-JP" altLang="en-US" sz="1000" b="1">
                <a:solidFill>
                  <a:schemeClr val="bg1">
                    <a:lumMod val="85000"/>
                  </a:schemeClr>
                </a:solidFill>
              </a:rPr>
              <a:t>（</a:t>
            </a:r>
            <a:r>
              <a:rPr kumimoji="1" lang="en-US" altLang="ja-JP" sz="1000" b="1">
                <a:solidFill>
                  <a:schemeClr val="bg1">
                    <a:lumMod val="85000"/>
                  </a:schemeClr>
                </a:solidFill>
              </a:rPr>
              <a:t>20200226</a:t>
            </a:r>
            <a:r>
              <a:rPr kumimoji="1" lang="ja-JP" altLang="en-US" sz="1000" b="1">
                <a:solidFill>
                  <a:schemeClr val="bg1">
                    <a:lumMod val="85000"/>
                  </a:schemeClr>
                </a:solidFill>
              </a:rPr>
              <a:t>修正）</a:t>
            </a:r>
          </a:p>
        </p:txBody>
      </p:sp>
      <p:sp>
        <p:nvSpPr>
          <p:cNvPr id="49" name="テキスト ボックス 48">
            <a:extLst>
              <a:ext uri="{FF2B5EF4-FFF2-40B4-BE49-F238E27FC236}">
                <a16:creationId xmlns:a16="http://schemas.microsoft.com/office/drawing/2014/main" id="{96C31A7C-D7F7-4312-9DAD-45C590141C99}"/>
              </a:ext>
            </a:extLst>
          </p:cNvPr>
          <p:cNvSpPr txBox="1"/>
          <p:nvPr/>
        </p:nvSpPr>
        <p:spPr>
          <a:xfrm>
            <a:off x="4971464" y="868562"/>
            <a:ext cx="1210588" cy="246221"/>
          </a:xfrm>
          <a:prstGeom prst="rect">
            <a:avLst/>
          </a:prstGeom>
          <a:noFill/>
        </p:spPr>
        <p:txBody>
          <a:bodyPr wrap="none" rtlCol="0">
            <a:spAutoFit/>
          </a:bodyPr>
          <a:lstStyle/>
          <a:p>
            <a:r>
              <a:rPr kumimoji="1" lang="ja-JP" altLang="en-US" sz="1000" b="1"/>
              <a:t>・バリエーション</a:t>
            </a:r>
          </a:p>
        </p:txBody>
      </p:sp>
      <p:sp>
        <p:nvSpPr>
          <p:cNvPr id="79" name="テキスト ボックス 78">
            <a:extLst>
              <a:ext uri="{FF2B5EF4-FFF2-40B4-BE49-F238E27FC236}">
                <a16:creationId xmlns:a16="http://schemas.microsoft.com/office/drawing/2014/main" id="{909BC5D4-0F06-44E2-A2E0-7274EA1BB092}"/>
              </a:ext>
            </a:extLst>
          </p:cNvPr>
          <p:cNvSpPr txBox="1"/>
          <p:nvPr/>
        </p:nvSpPr>
        <p:spPr>
          <a:xfrm>
            <a:off x="5163907" y="1113393"/>
            <a:ext cx="3134191" cy="246221"/>
          </a:xfrm>
          <a:prstGeom prst="rect">
            <a:avLst/>
          </a:prstGeom>
          <a:noFill/>
        </p:spPr>
        <p:txBody>
          <a:bodyPr wrap="none" rtlCol="0">
            <a:spAutoFit/>
          </a:bodyPr>
          <a:lstStyle/>
          <a:p>
            <a:r>
              <a:rPr kumimoji="1" lang="ja-JP" altLang="en-US" sz="1000"/>
              <a:t>部隊編成画面は状態で以下２パターンが存在する。</a:t>
            </a:r>
            <a:endParaRPr kumimoji="1" lang="en-US" altLang="ja-JP" sz="1000"/>
          </a:p>
        </p:txBody>
      </p:sp>
      <p:sp>
        <p:nvSpPr>
          <p:cNvPr id="19" name="テキスト ボックス 18">
            <a:extLst>
              <a:ext uri="{FF2B5EF4-FFF2-40B4-BE49-F238E27FC236}">
                <a16:creationId xmlns:a16="http://schemas.microsoft.com/office/drawing/2014/main" id="{BFE595E8-45A9-4AE2-8892-B92F134F9A8F}"/>
              </a:ext>
            </a:extLst>
          </p:cNvPr>
          <p:cNvSpPr txBox="1"/>
          <p:nvPr/>
        </p:nvSpPr>
        <p:spPr>
          <a:xfrm>
            <a:off x="1371897" y="4506328"/>
            <a:ext cx="912429" cy="200055"/>
          </a:xfrm>
          <a:prstGeom prst="rect">
            <a:avLst/>
          </a:prstGeom>
          <a:noFill/>
        </p:spPr>
        <p:txBody>
          <a:bodyPr wrap="none" rtlCol="0">
            <a:spAutoFit/>
          </a:bodyPr>
          <a:lstStyle/>
          <a:p>
            <a:r>
              <a:rPr kumimoji="1" lang="ja-JP" altLang="en-US" sz="700"/>
              <a:t>バリエーション</a:t>
            </a:r>
            <a:r>
              <a:rPr kumimoji="1" lang="en-US" altLang="ja-JP" sz="700"/>
              <a:t>02</a:t>
            </a:r>
          </a:p>
        </p:txBody>
      </p:sp>
      <p:sp>
        <p:nvSpPr>
          <p:cNvPr id="20" name="テキスト ボックス 19">
            <a:extLst>
              <a:ext uri="{FF2B5EF4-FFF2-40B4-BE49-F238E27FC236}">
                <a16:creationId xmlns:a16="http://schemas.microsoft.com/office/drawing/2014/main" id="{AE99F2D0-8C4E-4799-A013-B599C6826AE8}"/>
              </a:ext>
            </a:extLst>
          </p:cNvPr>
          <p:cNvSpPr txBox="1"/>
          <p:nvPr/>
        </p:nvSpPr>
        <p:spPr>
          <a:xfrm>
            <a:off x="3512371" y="4506328"/>
            <a:ext cx="912429" cy="200055"/>
          </a:xfrm>
          <a:prstGeom prst="rect">
            <a:avLst/>
          </a:prstGeom>
          <a:noFill/>
        </p:spPr>
        <p:txBody>
          <a:bodyPr wrap="none" rtlCol="0">
            <a:spAutoFit/>
          </a:bodyPr>
          <a:lstStyle/>
          <a:p>
            <a:r>
              <a:rPr kumimoji="1" lang="ja-JP" altLang="en-US" sz="700"/>
              <a:t>バリエーション</a:t>
            </a:r>
            <a:r>
              <a:rPr kumimoji="1" lang="en-US" altLang="ja-JP" sz="700"/>
              <a:t>03</a:t>
            </a:r>
          </a:p>
        </p:txBody>
      </p:sp>
      <p:sp>
        <p:nvSpPr>
          <p:cNvPr id="21" name="テキスト ボックス 20">
            <a:extLst>
              <a:ext uri="{FF2B5EF4-FFF2-40B4-BE49-F238E27FC236}">
                <a16:creationId xmlns:a16="http://schemas.microsoft.com/office/drawing/2014/main" id="{A8D89C83-C753-4540-87CD-B0A385FFC8C6}"/>
              </a:ext>
            </a:extLst>
          </p:cNvPr>
          <p:cNvSpPr txBox="1"/>
          <p:nvPr/>
        </p:nvSpPr>
        <p:spPr>
          <a:xfrm>
            <a:off x="5163907" y="1481334"/>
            <a:ext cx="2371162" cy="246221"/>
          </a:xfrm>
          <a:prstGeom prst="rect">
            <a:avLst/>
          </a:prstGeom>
          <a:noFill/>
        </p:spPr>
        <p:txBody>
          <a:bodyPr wrap="none" rtlCol="0">
            <a:spAutoFit/>
          </a:bodyPr>
          <a:lstStyle/>
          <a:p>
            <a:r>
              <a:rPr kumimoji="1" lang="en-US" altLang="ja-JP" sz="1000" b="1"/>
              <a:t>-</a:t>
            </a:r>
            <a:r>
              <a:rPr kumimoji="1" lang="ja-JP" altLang="en-US" sz="1000" b="1"/>
              <a:t>バリエーション</a:t>
            </a:r>
            <a:r>
              <a:rPr kumimoji="1" lang="en-US" altLang="ja-JP" sz="1000" b="1"/>
              <a:t>02</a:t>
            </a:r>
            <a:r>
              <a:rPr kumimoji="1" lang="ja-JP" altLang="en-US" sz="1000" b="1">
                <a:solidFill>
                  <a:schemeClr val="bg1">
                    <a:lumMod val="85000"/>
                  </a:schemeClr>
                </a:solidFill>
              </a:rPr>
              <a:t>（</a:t>
            </a:r>
            <a:r>
              <a:rPr kumimoji="1" lang="en-US" altLang="ja-JP" sz="1000" b="1">
                <a:solidFill>
                  <a:schemeClr val="bg1">
                    <a:lumMod val="85000"/>
                  </a:schemeClr>
                </a:solidFill>
              </a:rPr>
              <a:t>20200206</a:t>
            </a:r>
            <a:r>
              <a:rPr kumimoji="1" lang="ja-JP" altLang="en-US" sz="1000" b="1">
                <a:solidFill>
                  <a:schemeClr val="bg1">
                    <a:lumMod val="85000"/>
                  </a:schemeClr>
                </a:solidFill>
              </a:rPr>
              <a:t>修正）</a:t>
            </a:r>
          </a:p>
        </p:txBody>
      </p:sp>
      <p:sp>
        <p:nvSpPr>
          <p:cNvPr id="22" name="テキスト ボックス 21">
            <a:extLst>
              <a:ext uri="{FF2B5EF4-FFF2-40B4-BE49-F238E27FC236}">
                <a16:creationId xmlns:a16="http://schemas.microsoft.com/office/drawing/2014/main" id="{3755D0EB-981B-48DC-9EA5-15C7DDE2D992}"/>
              </a:ext>
            </a:extLst>
          </p:cNvPr>
          <p:cNvSpPr txBox="1"/>
          <p:nvPr/>
        </p:nvSpPr>
        <p:spPr>
          <a:xfrm>
            <a:off x="5182542" y="5461666"/>
            <a:ext cx="1281120" cy="246221"/>
          </a:xfrm>
          <a:prstGeom prst="rect">
            <a:avLst/>
          </a:prstGeom>
          <a:noFill/>
        </p:spPr>
        <p:txBody>
          <a:bodyPr wrap="none" rtlCol="0">
            <a:spAutoFit/>
          </a:bodyPr>
          <a:lstStyle/>
          <a:p>
            <a:r>
              <a:rPr kumimoji="1" lang="en-US" altLang="ja-JP" sz="1000" b="1"/>
              <a:t>-</a:t>
            </a:r>
            <a:r>
              <a:rPr kumimoji="1" lang="ja-JP" altLang="en-US" sz="1000" b="1"/>
              <a:t>バリエーション</a:t>
            </a:r>
            <a:r>
              <a:rPr kumimoji="1" lang="en-US" altLang="ja-JP" sz="1000" b="1"/>
              <a:t>03</a:t>
            </a:r>
            <a:endParaRPr kumimoji="1" lang="ja-JP" altLang="en-US" sz="1000" b="1"/>
          </a:p>
        </p:txBody>
      </p:sp>
      <p:sp>
        <p:nvSpPr>
          <p:cNvPr id="23" name="テキスト ボックス 22">
            <a:extLst>
              <a:ext uri="{FF2B5EF4-FFF2-40B4-BE49-F238E27FC236}">
                <a16:creationId xmlns:a16="http://schemas.microsoft.com/office/drawing/2014/main" id="{D73A4504-38FC-4DEE-BAAC-A6B7815BB9D2}"/>
              </a:ext>
            </a:extLst>
          </p:cNvPr>
          <p:cNvSpPr txBox="1"/>
          <p:nvPr/>
        </p:nvSpPr>
        <p:spPr>
          <a:xfrm>
            <a:off x="5182542" y="1727555"/>
            <a:ext cx="3518912" cy="1323439"/>
          </a:xfrm>
          <a:prstGeom prst="rect">
            <a:avLst/>
          </a:prstGeom>
          <a:noFill/>
        </p:spPr>
        <p:txBody>
          <a:bodyPr wrap="none" rtlCol="0">
            <a:spAutoFit/>
          </a:bodyPr>
          <a:lstStyle/>
          <a:p>
            <a:r>
              <a:rPr kumimoji="1" lang="ja-JP" altLang="en-US" sz="1000"/>
              <a:t>支援兵器が解放され、その部隊にまだ支援兵器が</a:t>
            </a:r>
            <a:endParaRPr kumimoji="1" lang="en-US" altLang="ja-JP" sz="1000"/>
          </a:p>
          <a:p>
            <a:r>
              <a:rPr kumimoji="1" lang="ja-JP" altLang="en-US" sz="1000"/>
              <a:t>セットされていない場合の画面。</a:t>
            </a:r>
            <a:endParaRPr kumimoji="1" lang="en-US" altLang="ja-JP" sz="1000"/>
          </a:p>
          <a:p>
            <a:endParaRPr kumimoji="1" lang="en-US" altLang="ja-JP" sz="1000"/>
          </a:p>
          <a:p>
            <a:r>
              <a:rPr kumimoji="1" lang="ja-JP" altLang="en-US" sz="1000"/>
              <a:t>基本的には支援兵器を１度セットすると外せはしないが、</a:t>
            </a:r>
            <a:endParaRPr kumimoji="1" lang="en-US" altLang="ja-JP" sz="1000"/>
          </a:p>
          <a:p>
            <a:r>
              <a:rPr kumimoji="1" lang="ja-JP" altLang="en-US" sz="1000"/>
              <a:t>セットしなくても問題ないようにする。</a:t>
            </a:r>
            <a:endParaRPr kumimoji="1" lang="en-US" altLang="ja-JP" sz="1000"/>
          </a:p>
          <a:p>
            <a:endParaRPr kumimoji="1" lang="en-US" altLang="ja-JP" sz="1000"/>
          </a:p>
          <a:p>
            <a:r>
              <a:rPr kumimoji="1" lang="ja-JP" altLang="en-US" sz="1000"/>
              <a:t>セットに関しては支援兵器から順に行われるため</a:t>
            </a:r>
            <a:endParaRPr kumimoji="1" lang="en-US" altLang="ja-JP" sz="1000"/>
          </a:p>
          <a:p>
            <a:r>
              <a:rPr kumimoji="1" lang="en-US" altLang="ja-JP" sz="1000"/>
              <a:t>UI</a:t>
            </a:r>
            <a:r>
              <a:rPr kumimoji="1" lang="ja-JP" altLang="en-US" sz="1000"/>
              <a:t>として以下のような流れとなる。</a:t>
            </a:r>
            <a:endParaRPr kumimoji="1" lang="en-US" altLang="ja-JP" sz="1000"/>
          </a:p>
        </p:txBody>
      </p:sp>
      <p:sp>
        <p:nvSpPr>
          <p:cNvPr id="24" name="テキスト ボックス 23">
            <a:extLst>
              <a:ext uri="{FF2B5EF4-FFF2-40B4-BE49-F238E27FC236}">
                <a16:creationId xmlns:a16="http://schemas.microsoft.com/office/drawing/2014/main" id="{AE98D381-B4E3-4571-AAB3-BC8280C37BA1}"/>
              </a:ext>
            </a:extLst>
          </p:cNvPr>
          <p:cNvSpPr txBox="1"/>
          <p:nvPr/>
        </p:nvSpPr>
        <p:spPr>
          <a:xfrm>
            <a:off x="5163907" y="5706497"/>
            <a:ext cx="3005951" cy="553998"/>
          </a:xfrm>
          <a:prstGeom prst="rect">
            <a:avLst/>
          </a:prstGeom>
          <a:noFill/>
        </p:spPr>
        <p:txBody>
          <a:bodyPr wrap="none" rtlCol="0">
            <a:spAutoFit/>
          </a:bodyPr>
          <a:lstStyle/>
          <a:p>
            <a:r>
              <a:rPr kumimoji="1" lang="ja-JP" altLang="en-US" sz="1000"/>
              <a:t>支援兵器がまだ要素として未解放な場合の画面。</a:t>
            </a:r>
            <a:endParaRPr kumimoji="1" lang="en-US" altLang="ja-JP" sz="1000"/>
          </a:p>
          <a:p>
            <a:r>
              <a:rPr kumimoji="1" lang="ja-JP" altLang="en-US" sz="1000"/>
              <a:t>未解放や解放条件はテキストとして</a:t>
            </a:r>
            <a:endParaRPr kumimoji="1" lang="en-US" altLang="ja-JP" sz="1000"/>
          </a:p>
          <a:p>
            <a:r>
              <a:rPr kumimoji="1" lang="ja-JP" altLang="en-US" sz="1000"/>
              <a:t>後程変更が可能なようにしてください。</a:t>
            </a:r>
            <a:endParaRPr kumimoji="1" lang="en-US" altLang="ja-JP" sz="1000"/>
          </a:p>
        </p:txBody>
      </p:sp>
      <p:sp>
        <p:nvSpPr>
          <p:cNvPr id="3" name="テキスト ボックス 2">
            <a:extLst>
              <a:ext uri="{FF2B5EF4-FFF2-40B4-BE49-F238E27FC236}">
                <a16:creationId xmlns:a16="http://schemas.microsoft.com/office/drawing/2014/main" id="{405D2E65-E336-4316-BB07-2470824FB0CF}"/>
              </a:ext>
            </a:extLst>
          </p:cNvPr>
          <p:cNvSpPr txBox="1"/>
          <p:nvPr/>
        </p:nvSpPr>
        <p:spPr>
          <a:xfrm>
            <a:off x="7052678" y="3054976"/>
            <a:ext cx="1352938" cy="461665"/>
          </a:xfrm>
          <a:prstGeom prst="rect">
            <a:avLst/>
          </a:prstGeom>
          <a:noFill/>
        </p:spPr>
        <p:txBody>
          <a:bodyPr wrap="square" rtlCol="0">
            <a:spAutoFit/>
          </a:bodyPr>
          <a:lstStyle/>
          <a:p>
            <a:r>
              <a:rPr kumimoji="1" lang="ja-JP" altLang="en-US" sz="800"/>
              <a:t>キャラと</a:t>
            </a:r>
            <a:r>
              <a:rPr kumimoji="1" lang="en-US" altLang="ja-JP" sz="800"/>
              <a:t>TR</a:t>
            </a:r>
            <a:r>
              <a:rPr kumimoji="1" lang="ja-JP" altLang="en-US" sz="800"/>
              <a:t>カードは</a:t>
            </a:r>
            <a:endParaRPr kumimoji="1" lang="en-US" altLang="ja-JP" sz="800"/>
          </a:p>
          <a:p>
            <a:r>
              <a:rPr kumimoji="1" lang="ja-JP" altLang="en-US" sz="800"/>
              <a:t>暗転して触れないようになっている。</a:t>
            </a:r>
          </a:p>
        </p:txBody>
      </p:sp>
      <p:sp>
        <p:nvSpPr>
          <p:cNvPr id="38" name="テキスト ボックス 37">
            <a:extLst>
              <a:ext uri="{FF2B5EF4-FFF2-40B4-BE49-F238E27FC236}">
                <a16:creationId xmlns:a16="http://schemas.microsoft.com/office/drawing/2014/main" id="{4302E296-B724-4CB5-ACDC-018EC7124271}"/>
              </a:ext>
            </a:extLst>
          </p:cNvPr>
          <p:cNvSpPr txBox="1"/>
          <p:nvPr/>
        </p:nvSpPr>
        <p:spPr>
          <a:xfrm>
            <a:off x="7052678" y="4380736"/>
            <a:ext cx="1352938" cy="461665"/>
          </a:xfrm>
          <a:prstGeom prst="rect">
            <a:avLst/>
          </a:prstGeom>
          <a:noFill/>
        </p:spPr>
        <p:txBody>
          <a:bodyPr wrap="square" rtlCol="0">
            <a:spAutoFit/>
          </a:bodyPr>
          <a:lstStyle/>
          <a:p>
            <a:r>
              <a:rPr kumimoji="1" lang="ja-JP" altLang="en-US" sz="800"/>
              <a:t>支援兵器選択後、</a:t>
            </a:r>
            <a:endParaRPr kumimoji="1" lang="en-US" altLang="ja-JP" sz="800"/>
          </a:p>
          <a:p>
            <a:r>
              <a:rPr kumimoji="1" lang="ja-JP" altLang="en-US" sz="800"/>
              <a:t>キャラと</a:t>
            </a:r>
            <a:r>
              <a:rPr kumimoji="1" lang="en-US" altLang="ja-JP" sz="800"/>
              <a:t>TR</a:t>
            </a:r>
            <a:r>
              <a:rPr kumimoji="1" lang="ja-JP" altLang="en-US" sz="800"/>
              <a:t>カードが</a:t>
            </a:r>
            <a:endParaRPr kumimoji="1" lang="en-US" altLang="ja-JP" sz="800"/>
          </a:p>
          <a:p>
            <a:r>
              <a:rPr kumimoji="1" lang="ja-JP" altLang="en-US" sz="800"/>
              <a:t>触れるようになる。</a:t>
            </a:r>
          </a:p>
        </p:txBody>
      </p:sp>
      <p:sp>
        <p:nvSpPr>
          <p:cNvPr id="45" name="二等辺三角形 44">
            <a:extLst>
              <a:ext uri="{FF2B5EF4-FFF2-40B4-BE49-F238E27FC236}">
                <a16:creationId xmlns:a16="http://schemas.microsoft.com/office/drawing/2014/main" id="{5D18C1A2-FC1F-4D78-84D5-F50A2596C756}"/>
              </a:ext>
            </a:extLst>
          </p:cNvPr>
          <p:cNvSpPr/>
          <p:nvPr/>
        </p:nvSpPr>
        <p:spPr>
          <a:xfrm rot="10800000">
            <a:off x="6032218" y="4114975"/>
            <a:ext cx="293077" cy="146539"/>
          </a:xfrm>
          <a:prstGeom prst="triangle">
            <a:avLst/>
          </a:prstGeom>
        </p:spPr>
        <p:style>
          <a:lnRef idx="2">
            <a:schemeClr val="accent4">
              <a:shade val="50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10" name="図 9" descr="スクリーンショット, 車, 駐車場, トラック が含まれている画像&#10;&#10;自動的に生成された説明">
            <a:extLst>
              <a:ext uri="{FF2B5EF4-FFF2-40B4-BE49-F238E27FC236}">
                <a16:creationId xmlns:a16="http://schemas.microsoft.com/office/drawing/2014/main" id="{0D9D7ED7-8C49-4349-A624-B1FECF3A6F3A}"/>
              </a:ext>
            </a:extLst>
          </p:cNvPr>
          <p:cNvPicPr preferRelativeResize="0">
            <a:picLocks noChangeAspect="1"/>
          </p:cNvPicPr>
          <p:nvPr/>
        </p:nvPicPr>
        <p:blipFill rotWithShape="1">
          <a:blip r:embed="rId3">
            <a:extLst>
              <a:ext uri="{28A0092B-C50C-407E-A947-70E740481C1C}">
                <a14:useLocalDpi xmlns:a14="http://schemas.microsoft.com/office/drawing/2010/main" val="0"/>
              </a:ext>
            </a:extLst>
          </a:blip>
          <a:srcRect t="67396"/>
          <a:stretch/>
        </p:blipFill>
        <p:spPr>
          <a:xfrm>
            <a:off x="5303786" y="3044875"/>
            <a:ext cx="1705931" cy="988785"/>
          </a:xfrm>
          <a:prstGeom prst="rect">
            <a:avLst/>
          </a:prstGeom>
        </p:spPr>
      </p:pic>
      <p:pic>
        <p:nvPicPr>
          <p:cNvPr id="12" name="図 11" descr="ゲーム画面のスクリーンショット&#10;&#10;自動的に生成された説明">
            <a:extLst>
              <a:ext uri="{FF2B5EF4-FFF2-40B4-BE49-F238E27FC236}">
                <a16:creationId xmlns:a16="http://schemas.microsoft.com/office/drawing/2014/main" id="{48A19CC8-23F0-47E5-8202-98A03D19EE75}"/>
              </a:ext>
            </a:extLst>
          </p:cNvPr>
          <p:cNvPicPr preferRelativeResize="0">
            <a:picLocks noChangeAspect="1"/>
          </p:cNvPicPr>
          <p:nvPr/>
        </p:nvPicPr>
        <p:blipFill rotWithShape="1">
          <a:blip r:embed="rId4">
            <a:extLst>
              <a:ext uri="{28A0092B-C50C-407E-A947-70E740481C1C}">
                <a14:useLocalDpi xmlns:a14="http://schemas.microsoft.com/office/drawing/2010/main" val="0"/>
              </a:ext>
            </a:extLst>
          </a:blip>
          <a:srcRect t="67397"/>
          <a:stretch/>
        </p:blipFill>
        <p:spPr>
          <a:xfrm>
            <a:off x="5294378" y="4347276"/>
            <a:ext cx="1705931" cy="988785"/>
          </a:xfrm>
          <a:prstGeom prst="rect">
            <a:avLst/>
          </a:prstGeom>
        </p:spPr>
      </p:pic>
    </p:spTree>
    <p:extLst>
      <p:ext uri="{BB962C8B-B14F-4D97-AF65-F5344CB8AC3E}">
        <p14:creationId xmlns:p14="http://schemas.microsoft.com/office/powerpoint/2010/main" val="21355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コンピューターのスクリーンショット&#10;&#10;自動的に生成された説明">
            <a:extLst>
              <a:ext uri="{FF2B5EF4-FFF2-40B4-BE49-F238E27FC236}">
                <a16:creationId xmlns:a16="http://schemas.microsoft.com/office/drawing/2014/main" id="{A18F4E7B-E860-40F6-A465-5D453B6F47F5}"/>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38384" y="908595"/>
            <a:ext cx="2008800" cy="357120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13</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a:t> co110a.</a:t>
            </a:r>
            <a:r>
              <a:rPr kumimoji="1" lang="ja-JP" altLang="en-US" sz="1200" b="1"/>
              <a:t>部隊編成エラー</a:t>
            </a:r>
            <a:r>
              <a:rPr kumimoji="1" lang="ja-JP" altLang="en-US" sz="1000" b="1">
                <a:solidFill>
                  <a:schemeClr val="bg1">
                    <a:lumMod val="75000"/>
                  </a:schemeClr>
                </a:solidFill>
              </a:rPr>
              <a:t>（</a:t>
            </a:r>
            <a:r>
              <a:rPr kumimoji="1" lang="en-US" altLang="ja-JP" sz="1000" b="1">
                <a:solidFill>
                  <a:schemeClr val="bg1">
                    <a:lumMod val="75000"/>
                  </a:schemeClr>
                </a:solidFill>
              </a:rPr>
              <a:t>20191128</a:t>
            </a:r>
            <a:r>
              <a:rPr kumimoji="1" lang="ja-JP" altLang="en-US" sz="1000" b="1">
                <a:solidFill>
                  <a:schemeClr val="bg1">
                    <a:lumMod val="75000"/>
                  </a:schemeClr>
                </a:solidFill>
              </a:rPr>
              <a:t>追加）</a:t>
            </a:r>
          </a:p>
        </p:txBody>
      </p:sp>
      <p:sp>
        <p:nvSpPr>
          <p:cNvPr id="49" name="テキスト ボックス 48">
            <a:extLst>
              <a:ext uri="{FF2B5EF4-FFF2-40B4-BE49-F238E27FC236}">
                <a16:creationId xmlns:a16="http://schemas.microsoft.com/office/drawing/2014/main" id="{96C31A7C-D7F7-4312-9DAD-45C590141C99}"/>
              </a:ext>
            </a:extLst>
          </p:cNvPr>
          <p:cNvSpPr txBox="1"/>
          <p:nvPr/>
        </p:nvSpPr>
        <p:spPr>
          <a:xfrm>
            <a:off x="3072481" y="868562"/>
            <a:ext cx="1210588" cy="246221"/>
          </a:xfrm>
          <a:prstGeom prst="rect">
            <a:avLst/>
          </a:prstGeom>
          <a:noFill/>
        </p:spPr>
        <p:txBody>
          <a:bodyPr wrap="none" rtlCol="0">
            <a:spAutoFit/>
          </a:bodyPr>
          <a:lstStyle/>
          <a:p>
            <a:r>
              <a:rPr kumimoji="1" lang="ja-JP" altLang="en-US" sz="1000" b="1"/>
              <a:t>・共通メッセージ</a:t>
            </a:r>
          </a:p>
        </p:txBody>
      </p:sp>
      <p:sp>
        <p:nvSpPr>
          <p:cNvPr id="79" name="テキスト ボックス 78">
            <a:extLst>
              <a:ext uri="{FF2B5EF4-FFF2-40B4-BE49-F238E27FC236}">
                <a16:creationId xmlns:a16="http://schemas.microsoft.com/office/drawing/2014/main" id="{909BC5D4-0F06-44E2-A2E0-7274EA1BB092}"/>
              </a:ext>
            </a:extLst>
          </p:cNvPr>
          <p:cNvSpPr txBox="1"/>
          <p:nvPr/>
        </p:nvSpPr>
        <p:spPr>
          <a:xfrm>
            <a:off x="3264924" y="1113393"/>
            <a:ext cx="2492990" cy="246221"/>
          </a:xfrm>
          <a:prstGeom prst="rect">
            <a:avLst/>
          </a:prstGeom>
          <a:noFill/>
        </p:spPr>
        <p:txBody>
          <a:bodyPr wrap="none" rtlCol="0">
            <a:spAutoFit/>
          </a:bodyPr>
          <a:lstStyle/>
          <a:p>
            <a:r>
              <a:rPr kumimoji="1" lang="ja-JP" altLang="en-US" sz="1000"/>
              <a:t>各部共通なメッセージ処理で表示する。</a:t>
            </a:r>
            <a:endParaRPr kumimoji="1" lang="en-US" altLang="ja-JP" sz="1000"/>
          </a:p>
        </p:txBody>
      </p:sp>
      <p:sp>
        <p:nvSpPr>
          <p:cNvPr id="18" name="テキスト ボックス 17">
            <a:extLst>
              <a:ext uri="{FF2B5EF4-FFF2-40B4-BE49-F238E27FC236}">
                <a16:creationId xmlns:a16="http://schemas.microsoft.com/office/drawing/2014/main" id="{68FE95D0-CE53-4FA1-BBF4-9BB18D081443}"/>
              </a:ext>
            </a:extLst>
          </p:cNvPr>
          <p:cNvSpPr txBox="1"/>
          <p:nvPr/>
        </p:nvSpPr>
        <p:spPr>
          <a:xfrm>
            <a:off x="3072481" y="1481334"/>
            <a:ext cx="1210588" cy="246221"/>
          </a:xfrm>
          <a:prstGeom prst="rect">
            <a:avLst/>
          </a:prstGeom>
          <a:noFill/>
        </p:spPr>
        <p:txBody>
          <a:bodyPr wrap="none" rtlCol="0">
            <a:spAutoFit/>
          </a:bodyPr>
          <a:lstStyle/>
          <a:p>
            <a:r>
              <a:rPr kumimoji="1" lang="ja-JP" altLang="en-US" sz="1000" b="1"/>
              <a:t>・編成中のエラー</a:t>
            </a:r>
          </a:p>
        </p:txBody>
      </p:sp>
      <p:sp>
        <p:nvSpPr>
          <p:cNvPr id="25" name="テキスト ボックス 24">
            <a:extLst>
              <a:ext uri="{FF2B5EF4-FFF2-40B4-BE49-F238E27FC236}">
                <a16:creationId xmlns:a16="http://schemas.microsoft.com/office/drawing/2014/main" id="{D254B882-D6CB-4809-9BB4-78DAB867AF36}"/>
              </a:ext>
            </a:extLst>
          </p:cNvPr>
          <p:cNvSpPr txBox="1"/>
          <p:nvPr/>
        </p:nvSpPr>
        <p:spPr>
          <a:xfrm>
            <a:off x="3264924" y="1726165"/>
            <a:ext cx="5062604" cy="861774"/>
          </a:xfrm>
          <a:prstGeom prst="rect">
            <a:avLst/>
          </a:prstGeom>
          <a:noFill/>
        </p:spPr>
        <p:txBody>
          <a:bodyPr wrap="none" rtlCol="0">
            <a:spAutoFit/>
          </a:bodyPr>
          <a:lstStyle/>
          <a:p>
            <a:r>
              <a:rPr kumimoji="1" lang="ja-JP" altLang="en-US" sz="1000"/>
              <a:t>編成では、他のキャラが持っている</a:t>
            </a:r>
            <a:r>
              <a:rPr kumimoji="1" lang="en-US" altLang="ja-JP" sz="1000"/>
              <a:t>TR</a:t>
            </a:r>
            <a:r>
              <a:rPr kumimoji="1" lang="ja-JP" altLang="en-US" sz="1000"/>
              <a:t>カードや武器を外して付け替えることが</a:t>
            </a:r>
            <a:endParaRPr kumimoji="1" lang="en-US" altLang="ja-JP" sz="1000"/>
          </a:p>
          <a:p>
            <a:r>
              <a:rPr kumimoji="1" lang="ja-JP" altLang="en-US" sz="1000"/>
              <a:t>可能となっている。</a:t>
            </a:r>
            <a:endParaRPr kumimoji="1" lang="en-US" altLang="ja-JP" sz="1000"/>
          </a:p>
          <a:p>
            <a:endParaRPr kumimoji="1" lang="en-US" altLang="ja-JP" sz="1000"/>
          </a:p>
          <a:p>
            <a:r>
              <a:rPr kumimoji="1" lang="ja-JP" altLang="en-US" sz="1000"/>
              <a:t>部隊としては、各キャラに武器が１つおよび、</a:t>
            </a:r>
            <a:r>
              <a:rPr kumimoji="1" lang="en-US" altLang="ja-JP" sz="1000"/>
              <a:t>TR</a:t>
            </a:r>
            <a:r>
              <a:rPr kumimoji="1" lang="ja-JP" altLang="en-US" sz="1000"/>
              <a:t>カードが最低１枚セットされている</a:t>
            </a:r>
            <a:endParaRPr kumimoji="1" lang="en-US" altLang="ja-JP" sz="1000"/>
          </a:p>
          <a:p>
            <a:r>
              <a:rPr kumimoji="1" lang="ja-JP" altLang="en-US" sz="1000"/>
              <a:t>必要があるため、それにそぐわない場合は左のようなエラーメッセージを表示する。</a:t>
            </a:r>
            <a:endParaRPr kumimoji="1" lang="en-US" altLang="ja-JP" sz="1000"/>
          </a:p>
        </p:txBody>
      </p:sp>
    </p:spTree>
    <p:extLst>
      <p:ext uri="{BB962C8B-B14F-4D97-AF65-F5344CB8AC3E}">
        <p14:creationId xmlns:p14="http://schemas.microsoft.com/office/powerpoint/2010/main" val="19689357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スクリーンショット, 車, 駐車場, 駐車 が含まれている画像&#10;&#10;自動的に生成された説明">
            <a:extLst>
              <a:ext uri="{FF2B5EF4-FFF2-40B4-BE49-F238E27FC236}">
                <a16:creationId xmlns:a16="http://schemas.microsoft.com/office/drawing/2014/main" id="{411E4320-1616-499C-BE78-05241122E5E7}"/>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38384" y="908595"/>
            <a:ext cx="2008800" cy="357120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14</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3200171" cy="276999"/>
          </a:xfrm>
          <a:prstGeom prst="rect">
            <a:avLst/>
          </a:prstGeom>
          <a:noFill/>
        </p:spPr>
        <p:txBody>
          <a:bodyPr wrap="none" rtlCol="0">
            <a:spAutoFit/>
          </a:bodyPr>
          <a:lstStyle/>
          <a:p>
            <a:r>
              <a:rPr kumimoji="1" lang="ja-JP" altLang="en-US" sz="1200" b="1"/>
              <a:t>○</a:t>
            </a:r>
            <a:r>
              <a:rPr kumimoji="1" lang="en-US" altLang="ja-JP" sz="1200" b="1"/>
              <a:t> </a:t>
            </a:r>
            <a:r>
              <a:rPr lang="en-US" altLang="ja-JP" sz="1200" b="1">
                <a:latin typeface="メイリオ" panose="020B0604030504040204" pitchFamily="50" charset="-128"/>
              </a:rPr>
              <a:t>co110b.</a:t>
            </a:r>
            <a:r>
              <a:rPr lang="zh-TW" altLang="en-US" sz="1200" b="1">
                <a:latin typeface="メイリオ" panose="020B0604030504040204" pitchFamily="50" charset="-128"/>
                <a:ea typeface="メイリオ" panose="020B0604030504040204" pitchFamily="50" charset="-128"/>
              </a:rPr>
              <a:t>隊編</a:t>
            </a:r>
            <a:r>
              <a:rPr lang="ja-JP" altLang="en-US" sz="1200" b="1">
                <a:latin typeface="メイリオ" panose="020B0604030504040204" pitchFamily="50" charset="-128"/>
              </a:rPr>
              <a:t>コピー確認</a:t>
            </a:r>
            <a:r>
              <a:rPr kumimoji="1" lang="ja-JP" altLang="en-US" sz="1000" b="1">
                <a:solidFill>
                  <a:schemeClr val="bg1">
                    <a:lumMod val="85000"/>
                  </a:schemeClr>
                </a:solidFill>
              </a:rPr>
              <a:t>（</a:t>
            </a:r>
            <a:r>
              <a:rPr kumimoji="1" lang="en-US" altLang="ja-JP" sz="1000" b="1">
                <a:solidFill>
                  <a:schemeClr val="bg1">
                    <a:lumMod val="85000"/>
                  </a:schemeClr>
                </a:solidFill>
              </a:rPr>
              <a:t>20191227</a:t>
            </a:r>
            <a:r>
              <a:rPr kumimoji="1" lang="ja-JP" altLang="en-US" sz="1000" b="1">
                <a:solidFill>
                  <a:schemeClr val="bg1">
                    <a:lumMod val="85000"/>
                  </a:schemeClr>
                </a:solidFill>
              </a:rPr>
              <a:t>追加）</a:t>
            </a:r>
          </a:p>
        </p:txBody>
      </p:sp>
      <p:cxnSp>
        <p:nvCxnSpPr>
          <p:cNvPr id="13" name="直線コネクタ 12">
            <a:extLst>
              <a:ext uri="{FF2B5EF4-FFF2-40B4-BE49-F238E27FC236}">
                <a16:creationId xmlns:a16="http://schemas.microsoft.com/office/drawing/2014/main" id="{14E2D179-D515-4E1A-A820-624279CCEDB1}"/>
              </a:ext>
            </a:extLst>
          </p:cNvPr>
          <p:cNvCxnSpPr>
            <a:cxnSpLocks/>
            <a:endCxn id="14" idx="1"/>
          </p:cNvCxnSpPr>
          <p:nvPr/>
        </p:nvCxnSpPr>
        <p:spPr>
          <a:xfrm flipV="1">
            <a:off x="1269507" y="1052923"/>
            <a:ext cx="1690199" cy="44446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4" name="テキスト ボックス 13">
            <a:extLst>
              <a:ext uri="{FF2B5EF4-FFF2-40B4-BE49-F238E27FC236}">
                <a16:creationId xmlns:a16="http://schemas.microsoft.com/office/drawing/2014/main" id="{2772B434-BD92-4BF3-A3EC-A97CCDFBDF60}"/>
              </a:ext>
            </a:extLst>
          </p:cNvPr>
          <p:cNvSpPr txBox="1"/>
          <p:nvPr/>
        </p:nvSpPr>
        <p:spPr>
          <a:xfrm>
            <a:off x="2959706" y="952895"/>
            <a:ext cx="1117614" cy="200055"/>
          </a:xfrm>
          <a:prstGeom prst="rect">
            <a:avLst/>
          </a:prstGeom>
          <a:noFill/>
        </p:spPr>
        <p:txBody>
          <a:bodyPr wrap="none" rtlCol="0">
            <a:spAutoFit/>
          </a:bodyPr>
          <a:lstStyle/>
          <a:p>
            <a:r>
              <a:rPr kumimoji="1" lang="en-US" altLang="ja-JP" sz="700"/>
              <a:t>01.</a:t>
            </a:r>
            <a:r>
              <a:rPr kumimoji="1" lang="ja-JP" altLang="en-US" sz="700"/>
              <a:t>ウィンドウタイトル</a:t>
            </a:r>
          </a:p>
        </p:txBody>
      </p:sp>
      <p:sp>
        <p:nvSpPr>
          <p:cNvPr id="16" name="テキスト ボックス 15">
            <a:extLst>
              <a:ext uri="{FF2B5EF4-FFF2-40B4-BE49-F238E27FC236}">
                <a16:creationId xmlns:a16="http://schemas.microsoft.com/office/drawing/2014/main" id="{A58F3D7E-B8D5-43D9-851D-CBA0F02C6326}"/>
              </a:ext>
            </a:extLst>
          </p:cNvPr>
          <p:cNvSpPr txBox="1"/>
          <p:nvPr/>
        </p:nvSpPr>
        <p:spPr>
          <a:xfrm>
            <a:off x="2959706" y="1415902"/>
            <a:ext cx="489236" cy="200055"/>
          </a:xfrm>
          <a:prstGeom prst="rect">
            <a:avLst/>
          </a:prstGeom>
          <a:noFill/>
        </p:spPr>
        <p:txBody>
          <a:bodyPr wrap="none" rtlCol="0">
            <a:spAutoFit/>
          </a:bodyPr>
          <a:lstStyle/>
          <a:p>
            <a:r>
              <a:rPr kumimoji="1" lang="en-US" altLang="ja-JP" sz="700"/>
              <a:t>02.</a:t>
            </a:r>
            <a:r>
              <a:rPr kumimoji="1" lang="ja-JP" altLang="en-US" sz="700"/>
              <a:t>本文</a:t>
            </a:r>
          </a:p>
        </p:txBody>
      </p:sp>
      <p:cxnSp>
        <p:nvCxnSpPr>
          <p:cNvPr id="17" name="直線コネクタ 16">
            <a:extLst>
              <a:ext uri="{FF2B5EF4-FFF2-40B4-BE49-F238E27FC236}">
                <a16:creationId xmlns:a16="http://schemas.microsoft.com/office/drawing/2014/main" id="{8BD5F5D7-69E1-492C-A5E3-29873B162359}"/>
              </a:ext>
            </a:extLst>
          </p:cNvPr>
          <p:cNvCxnSpPr>
            <a:cxnSpLocks/>
            <a:endCxn id="16" idx="1"/>
          </p:cNvCxnSpPr>
          <p:nvPr/>
        </p:nvCxnSpPr>
        <p:spPr>
          <a:xfrm flipV="1">
            <a:off x="2201662" y="1515930"/>
            <a:ext cx="758044" cy="26548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50AAD58C-0607-42AE-80EA-DAAC6E54AE92}"/>
              </a:ext>
            </a:extLst>
          </p:cNvPr>
          <p:cNvSpPr txBox="1"/>
          <p:nvPr/>
        </p:nvSpPr>
        <p:spPr>
          <a:xfrm>
            <a:off x="2959706" y="2064008"/>
            <a:ext cx="848309" cy="200055"/>
          </a:xfrm>
          <a:prstGeom prst="rect">
            <a:avLst/>
          </a:prstGeom>
          <a:noFill/>
        </p:spPr>
        <p:txBody>
          <a:bodyPr wrap="none" rtlCol="0">
            <a:spAutoFit/>
          </a:bodyPr>
          <a:lstStyle/>
          <a:p>
            <a:r>
              <a:rPr kumimoji="1" lang="en-US" altLang="ja-JP" sz="700"/>
              <a:t>03.</a:t>
            </a:r>
            <a:r>
              <a:rPr kumimoji="1" lang="ja-JP" altLang="en-US" sz="700"/>
              <a:t>コピー先部隊</a:t>
            </a:r>
          </a:p>
        </p:txBody>
      </p:sp>
      <p:cxnSp>
        <p:nvCxnSpPr>
          <p:cNvPr id="20" name="直線コネクタ 19">
            <a:extLst>
              <a:ext uri="{FF2B5EF4-FFF2-40B4-BE49-F238E27FC236}">
                <a16:creationId xmlns:a16="http://schemas.microsoft.com/office/drawing/2014/main" id="{1592904D-1C03-41D2-A69A-4958A0A710DA}"/>
              </a:ext>
            </a:extLst>
          </p:cNvPr>
          <p:cNvCxnSpPr>
            <a:cxnSpLocks/>
            <a:endCxn id="19" idx="1"/>
          </p:cNvCxnSpPr>
          <p:nvPr/>
        </p:nvCxnSpPr>
        <p:spPr>
          <a:xfrm flipV="1">
            <a:off x="2343705" y="2164036"/>
            <a:ext cx="616001" cy="21326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BA33FCC7-8F36-4650-8CFD-9B0953C1F86B}"/>
              </a:ext>
            </a:extLst>
          </p:cNvPr>
          <p:cNvSpPr txBox="1"/>
          <p:nvPr/>
        </p:nvSpPr>
        <p:spPr>
          <a:xfrm>
            <a:off x="2959706" y="3173241"/>
            <a:ext cx="848309" cy="200055"/>
          </a:xfrm>
          <a:prstGeom prst="rect">
            <a:avLst/>
          </a:prstGeom>
          <a:noFill/>
        </p:spPr>
        <p:txBody>
          <a:bodyPr wrap="none" rtlCol="0">
            <a:spAutoFit/>
          </a:bodyPr>
          <a:lstStyle/>
          <a:p>
            <a:r>
              <a:rPr kumimoji="1" lang="en-US" altLang="ja-JP" sz="700"/>
              <a:t>04.</a:t>
            </a:r>
            <a:r>
              <a:rPr kumimoji="1" lang="ja-JP" altLang="en-US" sz="700"/>
              <a:t>やめるボタン</a:t>
            </a:r>
          </a:p>
        </p:txBody>
      </p:sp>
      <p:cxnSp>
        <p:nvCxnSpPr>
          <p:cNvPr id="26" name="直線コネクタ 25">
            <a:extLst>
              <a:ext uri="{FF2B5EF4-FFF2-40B4-BE49-F238E27FC236}">
                <a16:creationId xmlns:a16="http://schemas.microsoft.com/office/drawing/2014/main" id="{11B0BA9D-38E0-4CAB-988C-4C7CC3A4AB68}"/>
              </a:ext>
            </a:extLst>
          </p:cNvPr>
          <p:cNvCxnSpPr>
            <a:cxnSpLocks/>
            <a:endCxn id="24" idx="1"/>
          </p:cNvCxnSpPr>
          <p:nvPr/>
        </p:nvCxnSpPr>
        <p:spPr>
          <a:xfrm flipV="1">
            <a:off x="2054637" y="3273269"/>
            <a:ext cx="905069" cy="26232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E6E998F0-B367-4802-85A7-12FBA46B03E0}"/>
              </a:ext>
            </a:extLst>
          </p:cNvPr>
          <p:cNvSpPr txBox="1"/>
          <p:nvPr/>
        </p:nvSpPr>
        <p:spPr>
          <a:xfrm>
            <a:off x="4271395" y="626889"/>
            <a:ext cx="1556836" cy="246221"/>
          </a:xfrm>
          <a:prstGeom prst="rect">
            <a:avLst/>
          </a:prstGeom>
          <a:noFill/>
        </p:spPr>
        <p:txBody>
          <a:bodyPr wrap="none" rtlCol="0">
            <a:spAutoFit/>
          </a:bodyPr>
          <a:lstStyle/>
          <a:p>
            <a:r>
              <a:rPr kumimoji="1" lang="en-US" altLang="ja-JP" sz="1000" b="1">
                <a:latin typeface="+mn-ea"/>
              </a:rPr>
              <a:t>01.</a:t>
            </a:r>
            <a:r>
              <a:rPr kumimoji="1" lang="ja-JP" altLang="en-US" sz="1000" b="1">
                <a:latin typeface="+mn-ea"/>
              </a:rPr>
              <a:t>ウィンドウタイトル</a:t>
            </a:r>
          </a:p>
        </p:txBody>
      </p:sp>
      <p:sp>
        <p:nvSpPr>
          <p:cNvPr id="28" name="テキスト ボックス 27">
            <a:extLst>
              <a:ext uri="{FF2B5EF4-FFF2-40B4-BE49-F238E27FC236}">
                <a16:creationId xmlns:a16="http://schemas.microsoft.com/office/drawing/2014/main" id="{287FBCA8-042C-4DAF-AFF9-7A822643ABB6}"/>
              </a:ext>
            </a:extLst>
          </p:cNvPr>
          <p:cNvSpPr txBox="1"/>
          <p:nvPr/>
        </p:nvSpPr>
        <p:spPr>
          <a:xfrm>
            <a:off x="4463838" y="871720"/>
            <a:ext cx="2108269" cy="246221"/>
          </a:xfrm>
          <a:prstGeom prst="rect">
            <a:avLst/>
          </a:prstGeom>
          <a:noFill/>
        </p:spPr>
        <p:txBody>
          <a:bodyPr wrap="none" rtlCol="0">
            <a:spAutoFit/>
          </a:bodyPr>
          <a:lstStyle/>
          <a:p>
            <a:r>
              <a:rPr kumimoji="1" lang="ja-JP" altLang="en-US" sz="1000"/>
              <a:t>ウィンドウのタイトルテキスト。</a:t>
            </a:r>
            <a:endParaRPr kumimoji="1" lang="en-US" altLang="ja-JP" sz="1000"/>
          </a:p>
        </p:txBody>
      </p:sp>
      <p:sp>
        <p:nvSpPr>
          <p:cNvPr id="29" name="テキスト ボックス 28">
            <a:extLst>
              <a:ext uri="{FF2B5EF4-FFF2-40B4-BE49-F238E27FC236}">
                <a16:creationId xmlns:a16="http://schemas.microsoft.com/office/drawing/2014/main" id="{13113C8A-B7F5-48A8-A043-EE14062028A7}"/>
              </a:ext>
            </a:extLst>
          </p:cNvPr>
          <p:cNvSpPr txBox="1"/>
          <p:nvPr/>
        </p:nvSpPr>
        <p:spPr>
          <a:xfrm>
            <a:off x="4271395" y="1174657"/>
            <a:ext cx="1199627" cy="246221"/>
          </a:xfrm>
          <a:prstGeom prst="rect">
            <a:avLst/>
          </a:prstGeom>
          <a:noFill/>
        </p:spPr>
        <p:txBody>
          <a:bodyPr wrap="none" rtlCol="0">
            <a:noAutofit/>
          </a:bodyPr>
          <a:lstStyle/>
          <a:p>
            <a:r>
              <a:rPr kumimoji="1" lang="en-US" altLang="ja-JP" sz="1000" b="1">
                <a:latin typeface="+mn-ea"/>
              </a:rPr>
              <a:t>02.</a:t>
            </a:r>
            <a:r>
              <a:rPr kumimoji="1" lang="ja-JP" altLang="en-US" sz="1000" b="1">
                <a:latin typeface="+mn-ea"/>
              </a:rPr>
              <a:t>本文</a:t>
            </a:r>
          </a:p>
        </p:txBody>
      </p:sp>
      <p:sp>
        <p:nvSpPr>
          <p:cNvPr id="30" name="テキスト ボックス 29">
            <a:extLst>
              <a:ext uri="{FF2B5EF4-FFF2-40B4-BE49-F238E27FC236}">
                <a16:creationId xmlns:a16="http://schemas.microsoft.com/office/drawing/2014/main" id="{10DF7B59-EFDF-4647-A2B9-AEF743F00DC5}"/>
              </a:ext>
            </a:extLst>
          </p:cNvPr>
          <p:cNvSpPr txBox="1"/>
          <p:nvPr/>
        </p:nvSpPr>
        <p:spPr>
          <a:xfrm>
            <a:off x="4463838" y="1419488"/>
            <a:ext cx="1980029" cy="246221"/>
          </a:xfrm>
          <a:prstGeom prst="rect">
            <a:avLst/>
          </a:prstGeom>
          <a:noFill/>
        </p:spPr>
        <p:txBody>
          <a:bodyPr wrap="none" rtlCol="0">
            <a:spAutoFit/>
          </a:bodyPr>
          <a:lstStyle/>
          <a:p>
            <a:r>
              <a:rPr kumimoji="1" lang="ja-JP" altLang="en-US" sz="1000"/>
              <a:t>コピーする旨の説明テキスト。</a:t>
            </a:r>
            <a:endParaRPr kumimoji="1" lang="en-US" altLang="ja-JP" sz="1000"/>
          </a:p>
        </p:txBody>
      </p:sp>
      <p:sp>
        <p:nvSpPr>
          <p:cNvPr id="31" name="テキスト ボックス 30">
            <a:extLst>
              <a:ext uri="{FF2B5EF4-FFF2-40B4-BE49-F238E27FC236}">
                <a16:creationId xmlns:a16="http://schemas.microsoft.com/office/drawing/2014/main" id="{4F9364E8-12FB-4170-87B0-AB86D5E62996}"/>
              </a:ext>
            </a:extLst>
          </p:cNvPr>
          <p:cNvSpPr txBox="1"/>
          <p:nvPr/>
        </p:nvSpPr>
        <p:spPr>
          <a:xfrm>
            <a:off x="4271395" y="1722425"/>
            <a:ext cx="1199627" cy="246221"/>
          </a:xfrm>
          <a:prstGeom prst="rect">
            <a:avLst/>
          </a:prstGeom>
          <a:noFill/>
        </p:spPr>
        <p:txBody>
          <a:bodyPr wrap="none" rtlCol="0">
            <a:noAutofit/>
          </a:bodyPr>
          <a:lstStyle/>
          <a:p>
            <a:r>
              <a:rPr kumimoji="1" lang="en-US" altLang="ja-JP" sz="1000" b="1">
                <a:latin typeface="+mn-ea"/>
              </a:rPr>
              <a:t>03.</a:t>
            </a:r>
            <a:r>
              <a:rPr kumimoji="1" lang="ja-JP" altLang="en-US" sz="1000" b="1">
                <a:latin typeface="+mn-ea"/>
              </a:rPr>
              <a:t>コピー先ボタン</a:t>
            </a:r>
          </a:p>
        </p:txBody>
      </p:sp>
      <p:sp>
        <p:nvSpPr>
          <p:cNvPr id="33" name="テキスト ボックス 32">
            <a:extLst>
              <a:ext uri="{FF2B5EF4-FFF2-40B4-BE49-F238E27FC236}">
                <a16:creationId xmlns:a16="http://schemas.microsoft.com/office/drawing/2014/main" id="{E6C11329-65B0-4664-8EA7-11C76503B7B4}"/>
              </a:ext>
            </a:extLst>
          </p:cNvPr>
          <p:cNvSpPr txBox="1"/>
          <p:nvPr/>
        </p:nvSpPr>
        <p:spPr>
          <a:xfrm>
            <a:off x="4463838" y="1967256"/>
            <a:ext cx="3595856" cy="553998"/>
          </a:xfrm>
          <a:prstGeom prst="rect">
            <a:avLst/>
          </a:prstGeom>
          <a:noFill/>
        </p:spPr>
        <p:txBody>
          <a:bodyPr wrap="none" rtlCol="0">
            <a:spAutoFit/>
          </a:bodyPr>
          <a:lstStyle/>
          <a:p>
            <a:r>
              <a:rPr kumimoji="1" lang="ja-JP" altLang="en-US" sz="1000"/>
              <a:t>コピー先の部隊番号を表示する。</a:t>
            </a:r>
            <a:endParaRPr kumimoji="1" lang="en-US" altLang="ja-JP" sz="1000"/>
          </a:p>
          <a:p>
            <a:r>
              <a:rPr kumimoji="1" lang="ja-JP" altLang="en-US" sz="1000"/>
              <a:t>元の番号が１</a:t>
            </a:r>
            <a:r>
              <a:rPr kumimoji="1" lang="en-US" altLang="ja-JP" sz="1000"/>
              <a:t>~</a:t>
            </a:r>
            <a:r>
              <a:rPr kumimoji="1" lang="ja-JP" altLang="en-US" sz="1000"/>
              <a:t>５と不定なため、コピー元の番号をのぞいた</a:t>
            </a:r>
            <a:endParaRPr kumimoji="1" lang="en-US" altLang="ja-JP" sz="1000"/>
          </a:p>
          <a:p>
            <a:r>
              <a:rPr kumimoji="1" lang="ja-JP" altLang="en-US" sz="1000"/>
              <a:t>部隊番号からなる４つのボタンを表示する。</a:t>
            </a:r>
            <a:endParaRPr kumimoji="1" lang="en-US" altLang="ja-JP" sz="1000"/>
          </a:p>
        </p:txBody>
      </p:sp>
      <p:sp>
        <p:nvSpPr>
          <p:cNvPr id="34" name="テキスト ボックス 33">
            <a:extLst>
              <a:ext uri="{FF2B5EF4-FFF2-40B4-BE49-F238E27FC236}">
                <a16:creationId xmlns:a16="http://schemas.microsoft.com/office/drawing/2014/main" id="{FE8F9808-3251-451E-AF95-0FEF96D663FD}"/>
              </a:ext>
            </a:extLst>
          </p:cNvPr>
          <p:cNvSpPr txBox="1"/>
          <p:nvPr/>
        </p:nvSpPr>
        <p:spPr>
          <a:xfrm>
            <a:off x="4271395" y="2571740"/>
            <a:ext cx="1199627" cy="246221"/>
          </a:xfrm>
          <a:prstGeom prst="rect">
            <a:avLst/>
          </a:prstGeom>
          <a:noFill/>
        </p:spPr>
        <p:txBody>
          <a:bodyPr wrap="none" rtlCol="0">
            <a:noAutofit/>
          </a:bodyPr>
          <a:lstStyle/>
          <a:p>
            <a:r>
              <a:rPr kumimoji="1" lang="en-US" altLang="ja-JP" sz="1000" b="1">
                <a:latin typeface="+mn-ea"/>
              </a:rPr>
              <a:t>04.</a:t>
            </a:r>
            <a:r>
              <a:rPr kumimoji="1" lang="ja-JP" altLang="en-US" sz="1000" b="1">
                <a:latin typeface="+mn-ea"/>
              </a:rPr>
              <a:t>やめるボタン</a:t>
            </a:r>
          </a:p>
        </p:txBody>
      </p:sp>
      <p:sp>
        <p:nvSpPr>
          <p:cNvPr id="35" name="テキスト ボックス 34">
            <a:extLst>
              <a:ext uri="{FF2B5EF4-FFF2-40B4-BE49-F238E27FC236}">
                <a16:creationId xmlns:a16="http://schemas.microsoft.com/office/drawing/2014/main" id="{DAD8CE66-5A40-47D9-8D92-BAC818862E7F}"/>
              </a:ext>
            </a:extLst>
          </p:cNvPr>
          <p:cNvSpPr txBox="1"/>
          <p:nvPr/>
        </p:nvSpPr>
        <p:spPr>
          <a:xfrm>
            <a:off x="4463838" y="2816571"/>
            <a:ext cx="1980029" cy="246221"/>
          </a:xfrm>
          <a:prstGeom prst="rect">
            <a:avLst/>
          </a:prstGeom>
          <a:noFill/>
        </p:spPr>
        <p:txBody>
          <a:bodyPr wrap="none" rtlCol="0">
            <a:spAutoFit/>
          </a:bodyPr>
          <a:lstStyle/>
          <a:p>
            <a:r>
              <a:rPr kumimoji="1" lang="ja-JP" altLang="en-US" sz="1000"/>
              <a:t>コピーをやめてもどるボタン。</a:t>
            </a:r>
            <a:endParaRPr kumimoji="1" lang="en-US" altLang="ja-JP" sz="1000"/>
          </a:p>
        </p:txBody>
      </p:sp>
    </p:spTree>
    <p:extLst>
      <p:ext uri="{BB962C8B-B14F-4D97-AF65-F5344CB8AC3E}">
        <p14:creationId xmlns:p14="http://schemas.microsoft.com/office/powerpoint/2010/main" val="1597320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コンピューターのスクリーンショット&#10;&#10;自動的に生成された説明">
            <a:extLst>
              <a:ext uri="{FF2B5EF4-FFF2-40B4-BE49-F238E27FC236}">
                <a16:creationId xmlns:a16="http://schemas.microsoft.com/office/drawing/2014/main" id="{850DF730-A18B-48F0-A6DC-4A52B4DF5F29}"/>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38384" y="908595"/>
            <a:ext cx="2008800" cy="357120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15</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3200171" cy="276999"/>
          </a:xfrm>
          <a:prstGeom prst="rect">
            <a:avLst/>
          </a:prstGeom>
          <a:noFill/>
        </p:spPr>
        <p:txBody>
          <a:bodyPr wrap="none" rtlCol="0">
            <a:spAutoFit/>
          </a:bodyPr>
          <a:lstStyle/>
          <a:p>
            <a:r>
              <a:rPr kumimoji="1" lang="ja-JP" altLang="en-US" sz="1200" b="1"/>
              <a:t>○</a:t>
            </a:r>
            <a:r>
              <a:rPr kumimoji="1" lang="en-US" altLang="ja-JP" sz="1200" b="1"/>
              <a:t> </a:t>
            </a:r>
            <a:r>
              <a:rPr lang="en-US" altLang="ja-JP" sz="1200" b="1">
                <a:latin typeface="メイリオ" panose="020B0604030504040204" pitchFamily="50" charset="-128"/>
              </a:rPr>
              <a:t>co110b.</a:t>
            </a:r>
            <a:r>
              <a:rPr lang="zh-TW" altLang="en-US" sz="1200" b="1">
                <a:latin typeface="メイリオ" panose="020B0604030504040204" pitchFamily="50" charset="-128"/>
                <a:ea typeface="メイリオ" panose="020B0604030504040204" pitchFamily="50" charset="-128"/>
              </a:rPr>
              <a:t>隊編</a:t>
            </a:r>
            <a:r>
              <a:rPr lang="ja-JP" altLang="en-US" sz="1200" b="1">
                <a:latin typeface="メイリオ" panose="020B0604030504040204" pitchFamily="50" charset="-128"/>
              </a:rPr>
              <a:t>コピー確認</a:t>
            </a:r>
            <a:r>
              <a:rPr kumimoji="1" lang="ja-JP" altLang="en-US" sz="1000" b="1">
                <a:solidFill>
                  <a:schemeClr val="bg1">
                    <a:lumMod val="85000"/>
                  </a:schemeClr>
                </a:solidFill>
              </a:rPr>
              <a:t>（</a:t>
            </a:r>
            <a:r>
              <a:rPr kumimoji="1" lang="en-US" altLang="ja-JP" sz="1000" b="1">
                <a:solidFill>
                  <a:schemeClr val="bg1">
                    <a:lumMod val="85000"/>
                  </a:schemeClr>
                </a:solidFill>
              </a:rPr>
              <a:t>20191227</a:t>
            </a:r>
            <a:r>
              <a:rPr kumimoji="1" lang="ja-JP" altLang="en-US" sz="1000" b="1">
                <a:solidFill>
                  <a:schemeClr val="bg1">
                    <a:lumMod val="85000"/>
                  </a:schemeClr>
                </a:solidFill>
              </a:rPr>
              <a:t>追加）</a:t>
            </a:r>
          </a:p>
        </p:txBody>
      </p:sp>
      <p:cxnSp>
        <p:nvCxnSpPr>
          <p:cNvPr id="13" name="直線コネクタ 12">
            <a:extLst>
              <a:ext uri="{FF2B5EF4-FFF2-40B4-BE49-F238E27FC236}">
                <a16:creationId xmlns:a16="http://schemas.microsoft.com/office/drawing/2014/main" id="{14E2D179-D515-4E1A-A820-624279CCEDB1}"/>
              </a:ext>
            </a:extLst>
          </p:cNvPr>
          <p:cNvCxnSpPr>
            <a:cxnSpLocks/>
            <a:endCxn id="14" idx="1"/>
          </p:cNvCxnSpPr>
          <p:nvPr/>
        </p:nvCxnSpPr>
        <p:spPr>
          <a:xfrm flipV="1">
            <a:off x="1543050" y="1811390"/>
            <a:ext cx="1416656" cy="34368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4" name="テキスト ボックス 13">
            <a:extLst>
              <a:ext uri="{FF2B5EF4-FFF2-40B4-BE49-F238E27FC236}">
                <a16:creationId xmlns:a16="http://schemas.microsoft.com/office/drawing/2014/main" id="{2772B434-BD92-4BF3-A3EC-A97CCDFBDF60}"/>
              </a:ext>
            </a:extLst>
          </p:cNvPr>
          <p:cNvSpPr txBox="1"/>
          <p:nvPr/>
        </p:nvSpPr>
        <p:spPr>
          <a:xfrm>
            <a:off x="2959706" y="1711362"/>
            <a:ext cx="1117614" cy="200055"/>
          </a:xfrm>
          <a:prstGeom prst="rect">
            <a:avLst/>
          </a:prstGeom>
          <a:noFill/>
        </p:spPr>
        <p:txBody>
          <a:bodyPr wrap="none" rtlCol="0">
            <a:spAutoFit/>
          </a:bodyPr>
          <a:lstStyle/>
          <a:p>
            <a:r>
              <a:rPr kumimoji="1" lang="en-US" altLang="ja-JP" sz="700"/>
              <a:t>01.</a:t>
            </a:r>
            <a:r>
              <a:rPr kumimoji="1" lang="ja-JP" altLang="en-US" sz="700"/>
              <a:t>ウィンドウタイトル</a:t>
            </a:r>
          </a:p>
        </p:txBody>
      </p:sp>
      <p:sp>
        <p:nvSpPr>
          <p:cNvPr id="16" name="テキスト ボックス 15">
            <a:extLst>
              <a:ext uri="{FF2B5EF4-FFF2-40B4-BE49-F238E27FC236}">
                <a16:creationId xmlns:a16="http://schemas.microsoft.com/office/drawing/2014/main" id="{A58F3D7E-B8D5-43D9-851D-CBA0F02C6326}"/>
              </a:ext>
            </a:extLst>
          </p:cNvPr>
          <p:cNvSpPr txBox="1"/>
          <p:nvPr/>
        </p:nvSpPr>
        <p:spPr>
          <a:xfrm>
            <a:off x="2959706" y="2179830"/>
            <a:ext cx="489236" cy="200055"/>
          </a:xfrm>
          <a:prstGeom prst="rect">
            <a:avLst/>
          </a:prstGeom>
          <a:noFill/>
        </p:spPr>
        <p:txBody>
          <a:bodyPr wrap="none" rtlCol="0">
            <a:spAutoFit/>
          </a:bodyPr>
          <a:lstStyle/>
          <a:p>
            <a:r>
              <a:rPr kumimoji="1" lang="en-US" altLang="ja-JP" sz="700"/>
              <a:t>02.</a:t>
            </a:r>
            <a:r>
              <a:rPr kumimoji="1" lang="ja-JP" altLang="en-US" sz="700"/>
              <a:t>本文</a:t>
            </a:r>
          </a:p>
        </p:txBody>
      </p:sp>
      <p:cxnSp>
        <p:nvCxnSpPr>
          <p:cNvPr id="17" name="直線コネクタ 16">
            <a:extLst>
              <a:ext uri="{FF2B5EF4-FFF2-40B4-BE49-F238E27FC236}">
                <a16:creationId xmlns:a16="http://schemas.microsoft.com/office/drawing/2014/main" id="{8BD5F5D7-69E1-492C-A5E3-29873B162359}"/>
              </a:ext>
            </a:extLst>
          </p:cNvPr>
          <p:cNvCxnSpPr>
            <a:cxnSpLocks/>
            <a:endCxn id="16" idx="1"/>
          </p:cNvCxnSpPr>
          <p:nvPr/>
        </p:nvCxnSpPr>
        <p:spPr>
          <a:xfrm flipV="1">
            <a:off x="2154156" y="2279858"/>
            <a:ext cx="805550" cy="30366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BA33FCC7-8F36-4650-8CFD-9B0953C1F86B}"/>
              </a:ext>
            </a:extLst>
          </p:cNvPr>
          <p:cNvSpPr txBox="1"/>
          <p:nvPr/>
        </p:nvSpPr>
        <p:spPr>
          <a:xfrm>
            <a:off x="2959706" y="2608282"/>
            <a:ext cx="758541" cy="200055"/>
          </a:xfrm>
          <a:prstGeom prst="rect">
            <a:avLst/>
          </a:prstGeom>
          <a:noFill/>
        </p:spPr>
        <p:txBody>
          <a:bodyPr wrap="none" rtlCol="0">
            <a:spAutoFit/>
          </a:bodyPr>
          <a:lstStyle/>
          <a:p>
            <a:r>
              <a:rPr kumimoji="1" lang="en-US" altLang="ja-JP" sz="700"/>
              <a:t>03.</a:t>
            </a:r>
            <a:r>
              <a:rPr kumimoji="1" lang="ja-JP" altLang="en-US" sz="700"/>
              <a:t>ＯＫボタン</a:t>
            </a:r>
          </a:p>
        </p:txBody>
      </p:sp>
      <p:cxnSp>
        <p:nvCxnSpPr>
          <p:cNvPr id="26" name="直線コネクタ 25">
            <a:extLst>
              <a:ext uri="{FF2B5EF4-FFF2-40B4-BE49-F238E27FC236}">
                <a16:creationId xmlns:a16="http://schemas.microsoft.com/office/drawing/2014/main" id="{11B0BA9D-38E0-4CAB-988C-4C7CC3A4AB68}"/>
              </a:ext>
            </a:extLst>
          </p:cNvPr>
          <p:cNvCxnSpPr>
            <a:cxnSpLocks/>
            <a:endCxn id="24" idx="1"/>
          </p:cNvCxnSpPr>
          <p:nvPr/>
        </p:nvCxnSpPr>
        <p:spPr>
          <a:xfrm flipV="1">
            <a:off x="2054637" y="2708310"/>
            <a:ext cx="905069" cy="26232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E6E998F0-B367-4802-85A7-12FBA46B03E0}"/>
              </a:ext>
            </a:extLst>
          </p:cNvPr>
          <p:cNvSpPr txBox="1"/>
          <p:nvPr/>
        </p:nvSpPr>
        <p:spPr>
          <a:xfrm>
            <a:off x="4271395" y="626889"/>
            <a:ext cx="1556836" cy="246221"/>
          </a:xfrm>
          <a:prstGeom prst="rect">
            <a:avLst/>
          </a:prstGeom>
          <a:noFill/>
        </p:spPr>
        <p:txBody>
          <a:bodyPr wrap="none" rtlCol="0">
            <a:spAutoFit/>
          </a:bodyPr>
          <a:lstStyle/>
          <a:p>
            <a:r>
              <a:rPr kumimoji="1" lang="en-US" altLang="ja-JP" sz="1000" b="1">
                <a:latin typeface="+mn-ea"/>
              </a:rPr>
              <a:t>01.</a:t>
            </a:r>
            <a:r>
              <a:rPr kumimoji="1" lang="ja-JP" altLang="en-US" sz="1000" b="1">
                <a:latin typeface="+mn-ea"/>
              </a:rPr>
              <a:t>ウィンドウタイトル</a:t>
            </a:r>
          </a:p>
        </p:txBody>
      </p:sp>
      <p:sp>
        <p:nvSpPr>
          <p:cNvPr id="28" name="テキスト ボックス 27">
            <a:extLst>
              <a:ext uri="{FF2B5EF4-FFF2-40B4-BE49-F238E27FC236}">
                <a16:creationId xmlns:a16="http://schemas.microsoft.com/office/drawing/2014/main" id="{287FBCA8-042C-4DAF-AFF9-7A822643ABB6}"/>
              </a:ext>
            </a:extLst>
          </p:cNvPr>
          <p:cNvSpPr txBox="1"/>
          <p:nvPr/>
        </p:nvSpPr>
        <p:spPr>
          <a:xfrm>
            <a:off x="4463838" y="871720"/>
            <a:ext cx="2108269" cy="246221"/>
          </a:xfrm>
          <a:prstGeom prst="rect">
            <a:avLst/>
          </a:prstGeom>
          <a:noFill/>
        </p:spPr>
        <p:txBody>
          <a:bodyPr wrap="none" rtlCol="0">
            <a:spAutoFit/>
          </a:bodyPr>
          <a:lstStyle/>
          <a:p>
            <a:r>
              <a:rPr kumimoji="1" lang="ja-JP" altLang="en-US" sz="1000"/>
              <a:t>ウィンドウのタイトルテキスト。</a:t>
            </a:r>
            <a:endParaRPr kumimoji="1" lang="en-US" altLang="ja-JP" sz="1000"/>
          </a:p>
        </p:txBody>
      </p:sp>
      <p:sp>
        <p:nvSpPr>
          <p:cNvPr id="29" name="テキスト ボックス 28">
            <a:extLst>
              <a:ext uri="{FF2B5EF4-FFF2-40B4-BE49-F238E27FC236}">
                <a16:creationId xmlns:a16="http://schemas.microsoft.com/office/drawing/2014/main" id="{13113C8A-B7F5-48A8-A043-EE14062028A7}"/>
              </a:ext>
            </a:extLst>
          </p:cNvPr>
          <p:cNvSpPr txBox="1"/>
          <p:nvPr/>
        </p:nvSpPr>
        <p:spPr>
          <a:xfrm>
            <a:off x="4271395" y="1174657"/>
            <a:ext cx="1199627" cy="246221"/>
          </a:xfrm>
          <a:prstGeom prst="rect">
            <a:avLst/>
          </a:prstGeom>
          <a:noFill/>
        </p:spPr>
        <p:txBody>
          <a:bodyPr wrap="none" rtlCol="0">
            <a:noAutofit/>
          </a:bodyPr>
          <a:lstStyle/>
          <a:p>
            <a:r>
              <a:rPr kumimoji="1" lang="en-US" altLang="ja-JP" sz="1000" b="1">
                <a:latin typeface="+mn-ea"/>
              </a:rPr>
              <a:t>02.</a:t>
            </a:r>
            <a:r>
              <a:rPr kumimoji="1" lang="ja-JP" altLang="en-US" sz="1000" b="1">
                <a:latin typeface="+mn-ea"/>
              </a:rPr>
              <a:t>本文</a:t>
            </a:r>
          </a:p>
        </p:txBody>
      </p:sp>
      <p:sp>
        <p:nvSpPr>
          <p:cNvPr id="30" name="テキスト ボックス 29">
            <a:extLst>
              <a:ext uri="{FF2B5EF4-FFF2-40B4-BE49-F238E27FC236}">
                <a16:creationId xmlns:a16="http://schemas.microsoft.com/office/drawing/2014/main" id="{10DF7B59-EFDF-4647-A2B9-AEF743F00DC5}"/>
              </a:ext>
            </a:extLst>
          </p:cNvPr>
          <p:cNvSpPr txBox="1"/>
          <p:nvPr/>
        </p:nvSpPr>
        <p:spPr>
          <a:xfrm>
            <a:off x="4463838" y="1419488"/>
            <a:ext cx="2364750" cy="246221"/>
          </a:xfrm>
          <a:prstGeom prst="rect">
            <a:avLst/>
          </a:prstGeom>
          <a:noFill/>
        </p:spPr>
        <p:txBody>
          <a:bodyPr wrap="none" rtlCol="0">
            <a:spAutoFit/>
          </a:bodyPr>
          <a:lstStyle/>
          <a:p>
            <a:r>
              <a:rPr kumimoji="1" lang="ja-JP" altLang="en-US" sz="1000"/>
              <a:t>コピーす完了した旨の説明テキスト。</a:t>
            </a:r>
            <a:endParaRPr kumimoji="1" lang="en-US" altLang="ja-JP" sz="1000"/>
          </a:p>
        </p:txBody>
      </p:sp>
      <p:sp>
        <p:nvSpPr>
          <p:cNvPr id="31" name="テキスト ボックス 30">
            <a:extLst>
              <a:ext uri="{FF2B5EF4-FFF2-40B4-BE49-F238E27FC236}">
                <a16:creationId xmlns:a16="http://schemas.microsoft.com/office/drawing/2014/main" id="{4F9364E8-12FB-4170-87B0-AB86D5E62996}"/>
              </a:ext>
            </a:extLst>
          </p:cNvPr>
          <p:cNvSpPr txBox="1"/>
          <p:nvPr/>
        </p:nvSpPr>
        <p:spPr>
          <a:xfrm>
            <a:off x="4271395" y="1722425"/>
            <a:ext cx="1199627" cy="246221"/>
          </a:xfrm>
          <a:prstGeom prst="rect">
            <a:avLst/>
          </a:prstGeom>
          <a:noFill/>
        </p:spPr>
        <p:txBody>
          <a:bodyPr wrap="none" rtlCol="0">
            <a:noAutofit/>
          </a:bodyPr>
          <a:lstStyle/>
          <a:p>
            <a:r>
              <a:rPr kumimoji="1" lang="en-US" altLang="ja-JP" sz="1000" b="1">
                <a:latin typeface="+mn-ea"/>
              </a:rPr>
              <a:t>03.OK</a:t>
            </a:r>
            <a:r>
              <a:rPr kumimoji="1" lang="ja-JP" altLang="en-US" sz="1000" b="1">
                <a:latin typeface="+mn-ea"/>
              </a:rPr>
              <a:t>ボタン</a:t>
            </a:r>
          </a:p>
        </p:txBody>
      </p:sp>
      <p:sp>
        <p:nvSpPr>
          <p:cNvPr id="33" name="テキスト ボックス 32">
            <a:extLst>
              <a:ext uri="{FF2B5EF4-FFF2-40B4-BE49-F238E27FC236}">
                <a16:creationId xmlns:a16="http://schemas.microsoft.com/office/drawing/2014/main" id="{E6C11329-65B0-4664-8EA7-11C76503B7B4}"/>
              </a:ext>
            </a:extLst>
          </p:cNvPr>
          <p:cNvSpPr txBox="1"/>
          <p:nvPr/>
        </p:nvSpPr>
        <p:spPr>
          <a:xfrm>
            <a:off x="4463838" y="1967256"/>
            <a:ext cx="1723549" cy="246221"/>
          </a:xfrm>
          <a:prstGeom prst="rect">
            <a:avLst/>
          </a:prstGeom>
          <a:noFill/>
        </p:spPr>
        <p:txBody>
          <a:bodyPr wrap="none" rtlCol="0">
            <a:spAutoFit/>
          </a:bodyPr>
          <a:lstStyle/>
          <a:p>
            <a:r>
              <a:rPr kumimoji="1" lang="ja-JP" altLang="en-US" sz="1000"/>
              <a:t>ウィンドウを閉じるボタン</a:t>
            </a:r>
            <a:endParaRPr kumimoji="1" lang="en-US" altLang="ja-JP" sz="1000"/>
          </a:p>
        </p:txBody>
      </p:sp>
      <p:sp>
        <p:nvSpPr>
          <p:cNvPr id="25" name="テキスト ボックス 24">
            <a:extLst>
              <a:ext uri="{FF2B5EF4-FFF2-40B4-BE49-F238E27FC236}">
                <a16:creationId xmlns:a16="http://schemas.microsoft.com/office/drawing/2014/main" id="{DAE0C571-1C1D-4A7C-BFEB-74AED67EAA04}"/>
              </a:ext>
            </a:extLst>
          </p:cNvPr>
          <p:cNvSpPr txBox="1"/>
          <p:nvPr/>
        </p:nvSpPr>
        <p:spPr>
          <a:xfrm>
            <a:off x="4268304" y="2317286"/>
            <a:ext cx="1199627" cy="246221"/>
          </a:xfrm>
          <a:prstGeom prst="rect">
            <a:avLst/>
          </a:prstGeom>
          <a:noFill/>
        </p:spPr>
        <p:txBody>
          <a:bodyPr wrap="none" rtlCol="0">
            <a:noAutofit/>
          </a:bodyPr>
          <a:lstStyle/>
          <a:p>
            <a:r>
              <a:rPr kumimoji="1" lang="ja-JP" altLang="en-US" sz="1000" b="1">
                <a:latin typeface="+mn-ea"/>
              </a:rPr>
              <a:t>・ウィンドウを閉じた先</a:t>
            </a:r>
          </a:p>
        </p:txBody>
      </p:sp>
      <p:sp>
        <p:nvSpPr>
          <p:cNvPr id="36" name="テキスト ボックス 35">
            <a:extLst>
              <a:ext uri="{FF2B5EF4-FFF2-40B4-BE49-F238E27FC236}">
                <a16:creationId xmlns:a16="http://schemas.microsoft.com/office/drawing/2014/main" id="{A356233E-F018-44B9-B096-030E4C8E9626}"/>
              </a:ext>
            </a:extLst>
          </p:cNvPr>
          <p:cNvSpPr txBox="1"/>
          <p:nvPr/>
        </p:nvSpPr>
        <p:spPr>
          <a:xfrm>
            <a:off x="4460747" y="2562117"/>
            <a:ext cx="3518912" cy="246221"/>
          </a:xfrm>
          <a:prstGeom prst="rect">
            <a:avLst/>
          </a:prstGeom>
          <a:noFill/>
        </p:spPr>
        <p:txBody>
          <a:bodyPr wrap="none" rtlCol="0">
            <a:spAutoFit/>
          </a:bodyPr>
          <a:lstStyle/>
          <a:p>
            <a:r>
              <a:rPr kumimoji="1" lang="ja-JP" altLang="en-US" sz="1000"/>
              <a:t>本ウィンドウを閉じた先はコピーをした先の部隊となる。</a:t>
            </a:r>
            <a:endParaRPr kumimoji="1" lang="en-US" altLang="ja-JP" sz="1000"/>
          </a:p>
        </p:txBody>
      </p:sp>
    </p:spTree>
    <p:extLst>
      <p:ext uri="{BB962C8B-B14F-4D97-AF65-F5344CB8AC3E}">
        <p14:creationId xmlns:p14="http://schemas.microsoft.com/office/powerpoint/2010/main" val="16494631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写真, 束, 覆い, 食品 が含まれている画像&#10;&#10;自動的に生成された説明">
            <a:extLst>
              <a:ext uri="{FF2B5EF4-FFF2-40B4-BE49-F238E27FC236}">
                <a16:creationId xmlns:a16="http://schemas.microsoft.com/office/drawing/2014/main" id="{93B3CBE9-6EF1-4FB3-A6DD-F6E98D3EAD6B}"/>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50455" y="908767"/>
            <a:ext cx="2008800" cy="357120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16</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a:t> co120.</a:t>
            </a:r>
            <a:r>
              <a:rPr kumimoji="1" lang="ja-JP" altLang="en-US" sz="1200" b="1"/>
              <a:t>部隊キャラ選択画面</a:t>
            </a:r>
            <a:r>
              <a:rPr kumimoji="1" lang="ja-JP" altLang="en-US" sz="1000" b="1">
                <a:solidFill>
                  <a:schemeClr val="bg1">
                    <a:lumMod val="85000"/>
                  </a:schemeClr>
                </a:solidFill>
              </a:rPr>
              <a:t>（</a:t>
            </a:r>
            <a:r>
              <a:rPr kumimoji="1" lang="en-US" altLang="ja-JP" sz="1000" b="1">
                <a:solidFill>
                  <a:schemeClr val="bg1">
                    <a:lumMod val="85000"/>
                  </a:schemeClr>
                </a:solidFill>
              </a:rPr>
              <a:t>20191227</a:t>
            </a:r>
            <a:r>
              <a:rPr kumimoji="1" lang="ja-JP" altLang="en-US" sz="1000" b="1">
                <a:solidFill>
                  <a:schemeClr val="bg1">
                    <a:lumMod val="85000"/>
                  </a:schemeClr>
                </a:solidFill>
              </a:rPr>
              <a:t>修正）</a:t>
            </a:r>
          </a:p>
        </p:txBody>
      </p:sp>
      <p:cxnSp>
        <p:nvCxnSpPr>
          <p:cNvPr id="4" name="直線コネクタ 3">
            <a:extLst>
              <a:ext uri="{FF2B5EF4-FFF2-40B4-BE49-F238E27FC236}">
                <a16:creationId xmlns:a16="http://schemas.microsoft.com/office/drawing/2014/main" id="{27998541-9EAA-4DEB-9357-25EF4110E7E9}"/>
              </a:ext>
            </a:extLst>
          </p:cNvPr>
          <p:cNvCxnSpPr>
            <a:cxnSpLocks/>
            <a:endCxn id="12" idx="1"/>
          </p:cNvCxnSpPr>
          <p:nvPr/>
        </p:nvCxnSpPr>
        <p:spPr>
          <a:xfrm flipV="1">
            <a:off x="1231641" y="1055117"/>
            <a:ext cx="1728065" cy="72766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F3857D4B-908D-4251-AC18-092E796295E1}"/>
              </a:ext>
            </a:extLst>
          </p:cNvPr>
          <p:cNvSpPr txBox="1"/>
          <p:nvPr/>
        </p:nvSpPr>
        <p:spPr>
          <a:xfrm>
            <a:off x="2959706" y="955089"/>
            <a:ext cx="938077" cy="200055"/>
          </a:xfrm>
          <a:prstGeom prst="rect">
            <a:avLst/>
          </a:prstGeom>
          <a:noFill/>
        </p:spPr>
        <p:txBody>
          <a:bodyPr wrap="none" rtlCol="0">
            <a:spAutoFit/>
          </a:bodyPr>
          <a:lstStyle/>
          <a:p>
            <a:r>
              <a:rPr kumimoji="1" lang="en-US" altLang="ja-JP" sz="700"/>
              <a:t>01.</a:t>
            </a:r>
            <a:r>
              <a:rPr kumimoji="1" lang="ja-JP" altLang="en-US" sz="700"/>
              <a:t>キャラアイコン</a:t>
            </a:r>
          </a:p>
        </p:txBody>
      </p:sp>
      <p:sp>
        <p:nvSpPr>
          <p:cNvPr id="63" name="テキスト ボックス 62">
            <a:extLst>
              <a:ext uri="{FF2B5EF4-FFF2-40B4-BE49-F238E27FC236}">
                <a16:creationId xmlns:a16="http://schemas.microsoft.com/office/drawing/2014/main" id="{8B2FA87E-B123-4D77-AF10-F5A0FAB15502}"/>
              </a:ext>
            </a:extLst>
          </p:cNvPr>
          <p:cNvSpPr txBox="1"/>
          <p:nvPr/>
        </p:nvSpPr>
        <p:spPr>
          <a:xfrm>
            <a:off x="4271395" y="1486423"/>
            <a:ext cx="1261884" cy="246221"/>
          </a:xfrm>
          <a:prstGeom prst="rect">
            <a:avLst/>
          </a:prstGeom>
          <a:noFill/>
        </p:spPr>
        <p:txBody>
          <a:bodyPr wrap="none" rtlCol="0">
            <a:spAutoFit/>
          </a:bodyPr>
          <a:lstStyle/>
          <a:p>
            <a:r>
              <a:rPr kumimoji="1" lang="en-US" altLang="ja-JP" sz="1000" b="1"/>
              <a:t>01.</a:t>
            </a:r>
            <a:r>
              <a:rPr kumimoji="1" lang="ja-JP" altLang="en-US" sz="1000" b="1"/>
              <a:t>キャラアイコン</a:t>
            </a:r>
          </a:p>
        </p:txBody>
      </p:sp>
      <p:sp>
        <p:nvSpPr>
          <p:cNvPr id="64" name="テキスト ボックス 63">
            <a:extLst>
              <a:ext uri="{FF2B5EF4-FFF2-40B4-BE49-F238E27FC236}">
                <a16:creationId xmlns:a16="http://schemas.microsoft.com/office/drawing/2014/main" id="{94C2FE46-16D1-4EB6-9E0F-79F248E9DF81}"/>
              </a:ext>
            </a:extLst>
          </p:cNvPr>
          <p:cNvSpPr txBox="1"/>
          <p:nvPr/>
        </p:nvSpPr>
        <p:spPr>
          <a:xfrm>
            <a:off x="4463838" y="1731254"/>
            <a:ext cx="1980029" cy="400110"/>
          </a:xfrm>
          <a:prstGeom prst="rect">
            <a:avLst/>
          </a:prstGeom>
          <a:noFill/>
        </p:spPr>
        <p:txBody>
          <a:bodyPr wrap="none" rtlCol="0">
            <a:spAutoFit/>
          </a:bodyPr>
          <a:lstStyle/>
          <a:p>
            <a:r>
              <a:rPr kumimoji="1" lang="ja-JP" altLang="en-US" sz="1000"/>
              <a:t>キャラのアイコンを表示する。</a:t>
            </a:r>
            <a:endParaRPr kumimoji="1" lang="en-US" altLang="ja-JP" sz="1000"/>
          </a:p>
          <a:p>
            <a:r>
              <a:rPr kumimoji="1" lang="ja-JP" altLang="en-US" sz="1000"/>
              <a:t>想定では</a:t>
            </a:r>
            <a:r>
              <a:rPr kumimoji="1" lang="en-US" altLang="ja-JP" sz="1000"/>
              <a:t>2D</a:t>
            </a:r>
            <a:r>
              <a:rPr kumimoji="1" lang="ja-JP" altLang="en-US" sz="1000"/>
              <a:t>。</a:t>
            </a:r>
            <a:endParaRPr kumimoji="1" lang="en-US" altLang="ja-JP" sz="1000"/>
          </a:p>
        </p:txBody>
      </p:sp>
      <p:cxnSp>
        <p:nvCxnSpPr>
          <p:cNvPr id="20" name="直線コネクタ 19">
            <a:extLst>
              <a:ext uri="{FF2B5EF4-FFF2-40B4-BE49-F238E27FC236}">
                <a16:creationId xmlns:a16="http://schemas.microsoft.com/office/drawing/2014/main" id="{F8A331F3-07A0-4288-B6CB-CF08070742A5}"/>
              </a:ext>
            </a:extLst>
          </p:cNvPr>
          <p:cNvCxnSpPr>
            <a:cxnSpLocks/>
            <a:endCxn id="21" idx="1"/>
          </p:cNvCxnSpPr>
          <p:nvPr/>
        </p:nvCxnSpPr>
        <p:spPr>
          <a:xfrm flipV="1">
            <a:off x="1349406" y="1818577"/>
            <a:ext cx="1610300" cy="87579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26FDE952-3795-4C5D-9A51-FDA52F8BBCD8}"/>
              </a:ext>
            </a:extLst>
          </p:cNvPr>
          <p:cNvSpPr txBox="1"/>
          <p:nvPr/>
        </p:nvSpPr>
        <p:spPr>
          <a:xfrm>
            <a:off x="2959706" y="1718549"/>
            <a:ext cx="758541" cy="200055"/>
          </a:xfrm>
          <a:prstGeom prst="rect">
            <a:avLst/>
          </a:prstGeom>
          <a:noFill/>
        </p:spPr>
        <p:txBody>
          <a:bodyPr wrap="none" rtlCol="0">
            <a:spAutoFit/>
          </a:bodyPr>
          <a:lstStyle/>
          <a:p>
            <a:r>
              <a:rPr kumimoji="1" lang="en-US" altLang="ja-JP" sz="700"/>
              <a:t>02.</a:t>
            </a:r>
            <a:r>
              <a:rPr kumimoji="1" lang="ja-JP" altLang="en-US" sz="700"/>
              <a:t>キャラ情報</a:t>
            </a:r>
          </a:p>
        </p:txBody>
      </p:sp>
      <p:sp>
        <p:nvSpPr>
          <p:cNvPr id="26" name="テキスト ボックス 25">
            <a:extLst>
              <a:ext uri="{FF2B5EF4-FFF2-40B4-BE49-F238E27FC236}">
                <a16:creationId xmlns:a16="http://schemas.microsoft.com/office/drawing/2014/main" id="{EFE3D0DC-421E-40C0-B096-F92751F1AAD4}"/>
              </a:ext>
            </a:extLst>
          </p:cNvPr>
          <p:cNvSpPr txBox="1"/>
          <p:nvPr/>
        </p:nvSpPr>
        <p:spPr>
          <a:xfrm>
            <a:off x="4271394" y="2233447"/>
            <a:ext cx="2130711" cy="246221"/>
          </a:xfrm>
          <a:prstGeom prst="rect">
            <a:avLst/>
          </a:prstGeom>
          <a:noFill/>
        </p:spPr>
        <p:txBody>
          <a:bodyPr wrap="none" rtlCol="0">
            <a:spAutoFit/>
          </a:bodyPr>
          <a:lstStyle/>
          <a:p>
            <a:r>
              <a:rPr kumimoji="1" lang="en-US" altLang="ja-JP" sz="1000" b="1"/>
              <a:t>02.</a:t>
            </a:r>
            <a:r>
              <a:rPr kumimoji="1" lang="ja-JP" altLang="en-US" sz="1000" b="1"/>
              <a:t> キャラ情報</a:t>
            </a:r>
            <a:r>
              <a:rPr kumimoji="1" lang="ja-JP" altLang="en-US" sz="1000" b="1">
                <a:solidFill>
                  <a:schemeClr val="bg1">
                    <a:lumMod val="85000"/>
                  </a:schemeClr>
                </a:solidFill>
              </a:rPr>
              <a:t>（</a:t>
            </a:r>
            <a:r>
              <a:rPr kumimoji="1" lang="en-US" altLang="ja-JP" sz="1000" b="1">
                <a:solidFill>
                  <a:schemeClr val="bg1">
                    <a:lumMod val="85000"/>
                  </a:schemeClr>
                </a:solidFill>
              </a:rPr>
              <a:t>20200304</a:t>
            </a:r>
            <a:r>
              <a:rPr kumimoji="1" lang="ja-JP" altLang="en-US" sz="1000" b="1">
                <a:solidFill>
                  <a:schemeClr val="bg1">
                    <a:lumMod val="85000"/>
                  </a:schemeClr>
                </a:solidFill>
              </a:rPr>
              <a:t>修正）</a:t>
            </a:r>
          </a:p>
        </p:txBody>
      </p:sp>
      <p:sp>
        <p:nvSpPr>
          <p:cNvPr id="27" name="テキスト ボックス 26">
            <a:extLst>
              <a:ext uri="{FF2B5EF4-FFF2-40B4-BE49-F238E27FC236}">
                <a16:creationId xmlns:a16="http://schemas.microsoft.com/office/drawing/2014/main" id="{9FD23EA8-75B2-4DA3-A284-0EDFF559932D}"/>
              </a:ext>
            </a:extLst>
          </p:cNvPr>
          <p:cNvSpPr txBox="1"/>
          <p:nvPr/>
        </p:nvSpPr>
        <p:spPr>
          <a:xfrm>
            <a:off x="4463838" y="2477833"/>
            <a:ext cx="4544834" cy="3477875"/>
          </a:xfrm>
          <a:prstGeom prst="rect">
            <a:avLst/>
          </a:prstGeom>
          <a:noFill/>
        </p:spPr>
        <p:txBody>
          <a:bodyPr wrap="none" rtlCol="0">
            <a:spAutoFit/>
          </a:bodyPr>
          <a:lstStyle/>
          <a:p>
            <a:r>
              <a:rPr kumimoji="1" lang="ja-JP" altLang="en-US" sz="1000" strike="sngStrike"/>
              <a:t>キャラの情報を表示する。支援兵器の選択の際は後述のパターン２がいい。</a:t>
            </a:r>
            <a:endParaRPr kumimoji="1" lang="en-US" altLang="ja-JP" sz="1000" strike="sngStrike"/>
          </a:p>
          <a:p>
            <a:r>
              <a:rPr kumimoji="1" lang="ja-JP" altLang="en-US" sz="1000" strike="sngStrike"/>
              <a:t>　・名前</a:t>
            </a:r>
            <a:endParaRPr kumimoji="1" lang="en-US" altLang="ja-JP" sz="1000" strike="sngStrike"/>
          </a:p>
          <a:p>
            <a:r>
              <a:rPr kumimoji="1" lang="ja-JP" altLang="en-US" sz="1000" strike="sngStrike"/>
              <a:t>　・兵科</a:t>
            </a:r>
            <a:endParaRPr kumimoji="1" lang="en-US" altLang="ja-JP" sz="1000" strike="sngStrike"/>
          </a:p>
          <a:p>
            <a:r>
              <a:rPr kumimoji="1" lang="ja-JP" altLang="en-US" sz="1000" strike="sngStrike"/>
              <a:t>　・</a:t>
            </a:r>
            <a:r>
              <a:rPr kumimoji="1" lang="en-US" altLang="ja-JP" sz="1000" strike="sngStrike"/>
              <a:t>HP</a:t>
            </a:r>
          </a:p>
          <a:p>
            <a:r>
              <a:rPr kumimoji="1" lang="ja-JP" altLang="en-US" sz="1000" strike="sngStrike"/>
              <a:t>　・</a:t>
            </a:r>
            <a:r>
              <a:rPr kumimoji="1" lang="en-US" altLang="ja-JP" sz="1000" strike="sngStrike" err="1"/>
              <a:t>ATK</a:t>
            </a:r>
            <a:endParaRPr kumimoji="1" lang="en-US" altLang="ja-JP" sz="1000" strike="sngStrike"/>
          </a:p>
          <a:p>
            <a:r>
              <a:rPr kumimoji="1" lang="ja-JP" altLang="en-US" sz="1000" strike="sngStrike"/>
              <a:t>　・</a:t>
            </a:r>
            <a:r>
              <a:rPr kumimoji="1" lang="en-US" altLang="ja-JP" sz="1000" strike="sngStrike"/>
              <a:t>DEF</a:t>
            </a:r>
          </a:p>
          <a:p>
            <a:r>
              <a:rPr kumimoji="1" lang="ja-JP" altLang="en-US" sz="1000" strike="sngStrike"/>
              <a:t>　・</a:t>
            </a:r>
            <a:r>
              <a:rPr kumimoji="1" lang="en-US" altLang="ja-JP" sz="1000" strike="sngStrike"/>
              <a:t>SPD</a:t>
            </a:r>
          </a:p>
          <a:p>
            <a:r>
              <a:rPr kumimoji="1" lang="en-US" altLang="ja-JP" sz="1000" strike="sngStrike"/>
              <a:t>※</a:t>
            </a:r>
            <a:r>
              <a:rPr kumimoji="1" lang="ja-JP" altLang="en-US" sz="1000" strike="sngStrike"/>
              <a:t>但し、表示上全て表示するのが難しい場合は以下のパターンでも可。</a:t>
            </a:r>
            <a:endParaRPr kumimoji="1" lang="en-US" altLang="ja-JP" sz="1000" strike="sngStrike"/>
          </a:p>
          <a:p>
            <a:r>
              <a:rPr kumimoji="1" lang="ja-JP" altLang="en-US" sz="1000" strike="sngStrike"/>
              <a:t>　（デザイナ向け情報）</a:t>
            </a:r>
            <a:endParaRPr kumimoji="1" lang="en-US" altLang="ja-JP" sz="1000" strike="sngStrike"/>
          </a:p>
          <a:p>
            <a:endParaRPr kumimoji="1" lang="en-US" altLang="ja-JP" sz="1000"/>
          </a:p>
          <a:p>
            <a:r>
              <a:rPr kumimoji="1" lang="en-US" altLang="ja-JP" sz="1000" b="1"/>
              <a:t>※</a:t>
            </a:r>
            <a:r>
              <a:rPr kumimoji="1" lang="ja-JP" altLang="en-US" sz="1000" b="1"/>
              <a:t>↓を採用</a:t>
            </a:r>
            <a:endParaRPr kumimoji="1" lang="en-US" altLang="ja-JP" sz="1000" b="1"/>
          </a:p>
          <a:p>
            <a:r>
              <a:rPr kumimoji="1" lang="ja-JP" altLang="en-US" sz="1000"/>
              <a:t>パターン１　バトルに関わるので</a:t>
            </a:r>
            <a:r>
              <a:rPr kumimoji="1" lang="en-US" altLang="ja-JP" sz="1000" err="1"/>
              <a:t>ATK</a:t>
            </a:r>
            <a:r>
              <a:rPr kumimoji="1" lang="ja-JP" altLang="en-US" sz="1000"/>
              <a:t>だけは表示しておく。</a:t>
            </a:r>
            <a:endParaRPr kumimoji="1" lang="en-US" altLang="ja-JP" sz="1000"/>
          </a:p>
          <a:p>
            <a:r>
              <a:rPr kumimoji="1" lang="ja-JP" altLang="en-US" sz="1000"/>
              <a:t>　・名前</a:t>
            </a:r>
            <a:endParaRPr kumimoji="1" lang="en-US" altLang="ja-JP" sz="1000"/>
          </a:p>
          <a:p>
            <a:r>
              <a:rPr kumimoji="1" lang="ja-JP" altLang="en-US" sz="1000"/>
              <a:t>　・兵科</a:t>
            </a:r>
            <a:endParaRPr kumimoji="1" lang="en-US" altLang="ja-JP" sz="1000"/>
          </a:p>
          <a:p>
            <a:r>
              <a:rPr kumimoji="1" lang="ja-JP" altLang="en-US" sz="1000"/>
              <a:t>　・</a:t>
            </a:r>
            <a:r>
              <a:rPr kumimoji="1" lang="en-US" altLang="ja-JP" sz="1000" err="1"/>
              <a:t>ATK</a:t>
            </a:r>
            <a:endParaRPr kumimoji="1" lang="en-US" altLang="ja-JP" sz="1000"/>
          </a:p>
          <a:p>
            <a:endParaRPr kumimoji="1" lang="en-US" altLang="ja-JP" sz="1000"/>
          </a:p>
          <a:p>
            <a:r>
              <a:rPr kumimoji="1" lang="ja-JP" altLang="en-US" sz="1000" u="sng"/>
              <a:t>パターン２　支援兵器もあるので兵科は表示しておく。</a:t>
            </a:r>
            <a:endParaRPr kumimoji="1" lang="en-US" altLang="ja-JP" sz="1000" u="sng"/>
          </a:p>
          <a:p>
            <a:r>
              <a:rPr kumimoji="1" lang="ja-JP" altLang="en-US" sz="1000" u="sng"/>
              <a:t>　・名前</a:t>
            </a:r>
            <a:endParaRPr kumimoji="1" lang="en-US" altLang="ja-JP" sz="1000" u="sng"/>
          </a:p>
          <a:p>
            <a:r>
              <a:rPr kumimoji="1" lang="ja-JP" altLang="en-US" sz="1000" u="sng"/>
              <a:t>　・兵科</a:t>
            </a:r>
            <a:endParaRPr kumimoji="1" lang="en-US" altLang="ja-JP" sz="1000" u="sng"/>
          </a:p>
          <a:p>
            <a:endParaRPr kumimoji="1" lang="en-US" altLang="ja-JP" sz="1000" u="sng"/>
          </a:p>
          <a:p>
            <a:r>
              <a:rPr kumimoji="1" lang="ja-JP" altLang="en-US" sz="1000" u="sng"/>
              <a:t>パターン３　名前だけ。</a:t>
            </a:r>
            <a:endParaRPr kumimoji="1" lang="en-US" altLang="ja-JP" sz="1000" u="sng"/>
          </a:p>
          <a:p>
            <a:r>
              <a:rPr kumimoji="1" lang="ja-JP" altLang="en-US" sz="1000" u="sng"/>
              <a:t>　・名前</a:t>
            </a:r>
            <a:endParaRPr kumimoji="1" lang="en-US" altLang="ja-JP" sz="1000" u="sng"/>
          </a:p>
        </p:txBody>
      </p:sp>
      <p:sp>
        <p:nvSpPr>
          <p:cNvPr id="29" name="テキスト ボックス 28">
            <a:extLst>
              <a:ext uri="{FF2B5EF4-FFF2-40B4-BE49-F238E27FC236}">
                <a16:creationId xmlns:a16="http://schemas.microsoft.com/office/drawing/2014/main" id="{C7248BD0-31E5-4604-B226-36231541D875}"/>
              </a:ext>
            </a:extLst>
          </p:cNvPr>
          <p:cNvSpPr txBox="1"/>
          <p:nvPr/>
        </p:nvSpPr>
        <p:spPr>
          <a:xfrm>
            <a:off x="4271394" y="735210"/>
            <a:ext cx="1467068" cy="246221"/>
          </a:xfrm>
          <a:prstGeom prst="rect">
            <a:avLst/>
          </a:prstGeom>
          <a:noFill/>
        </p:spPr>
        <p:txBody>
          <a:bodyPr wrap="none" rtlCol="0">
            <a:spAutoFit/>
          </a:bodyPr>
          <a:lstStyle/>
          <a:p>
            <a:r>
              <a:rPr kumimoji="1" lang="ja-JP" altLang="en-US" sz="1000" b="1"/>
              <a:t>・部隊キャラと搭乗員</a:t>
            </a:r>
          </a:p>
        </p:txBody>
      </p:sp>
      <p:sp>
        <p:nvSpPr>
          <p:cNvPr id="30" name="テキスト ボックス 29">
            <a:extLst>
              <a:ext uri="{FF2B5EF4-FFF2-40B4-BE49-F238E27FC236}">
                <a16:creationId xmlns:a16="http://schemas.microsoft.com/office/drawing/2014/main" id="{D733B7CC-BC0C-428D-8F58-DFE73DDA87A5}"/>
              </a:ext>
            </a:extLst>
          </p:cNvPr>
          <p:cNvSpPr txBox="1"/>
          <p:nvPr/>
        </p:nvSpPr>
        <p:spPr>
          <a:xfrm>
            <a:off x="4463837" y="972317"/>
            <a:ext cx="3390672" cy="400110"/>
          </a:xfrm>
          <a:prstGeom prst="rect">
            <a:avLst/>
          </a:prstGeom>
          <a:noFill/>
        </p:spPr>
        <p:txBody>
          <a:bodyPr wrap="none" rtlCol="0">
            <a:spAutoFit/>
          </a:bodyPr>
          <a:lstStyle/>
          <a:p>
            <a:r>
              <a:rPr kumimoji="1" lang="ja-JP" altLang="en-US" sz="1000"/>
              <a:t>部隊キャラも搭乗員も本画面にてキャラを選ぶ。</a:t>
            </a:r>
            <a:endParaRPr kumimoji="1" lang="en-US" altLang="ja-JP" sz="1000"/>
          </a:p>
          <a:p>
            <a:r>
              <a:rPr kumimoji="1" lang="ja-JP" altLang="en-US" sz="1000"/>
              <a:t>キャラ情報については、部隊と搭乗員選択で変えたい。</a:t>
            </a:r>
            <a:endParaRPr kumimoji="1" lang="en-US" altLang="ja-JP" sz="1000"/>
          </a:p>
        </p:txBody>
      </p:sp>
      <p:sp>
        <p:nvSpPr>
          <p:cNvPr id="31" name="四角形: 角を丸くする 30">
            <a:extLst>
              <a:ext uri="{FF2B5EF4-FFF2-40B4-BE49-F238E27FC236}">
                <a16:creationId xmlns:a16="http://schemas.microsoft.com/office/drawing/2014/main" id="{3A9B84C7-D10A-4DF3-B6E4-905405FDBA09}"/>
              </a:ext>
            </a:extLst>
          </p:cNvPr>
          <p:cNvSpPr/>
          <p:nvPr/>
        </p:nvSpPr>
        <p:spPr>
          <a:xfrm>
            <a:off x="310849" y="4636183"/>
            <a:ext cx="3691984" cy="980846"/>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800">
                <a:solidFill>
                  <a:schemeClr val="tx1"/>
                </a:solidFill>
              </a:rPr>
              <a:t>ここに表示されているキャラは「部隊に属していない（＝装備なし）」の状態であるため、長押しして詳細にいくことはない。</a:t>
            </a:r>
            <a:endParaRPr kumimoji="1" lang="en-US" altLang="ja-JP" sz="800">
              <a:solidFill>
                <a:schemeClr val="tx1"/>
              </a:solidFill>
            </a:endParaRPr>
          </a:p>
          <a:p>
            <a:endParaRPr kumimoji="1" lang="en-US" altLang="ja-JP" sz="800">
              <a:solidFill>
                <a:schemeClr val="tx1"/>
              </a:solidFill>
            </a:endParaRPr>
          </a:p>
          <a:p>
            <a:r>
              <a:rPr kumimoji="1" lang="ja-JP" altLang="en-US" sz="800">
                <a:solidFill>
                  <a:schemeClr val="tx1"/>
                </a:solidFill>
              </a:rPr>
              <a:t>もし必要とあらば次ページからのキャラ詳細で「何も装備していない」</a:t>
            </a:r>
            <a:endParaRPr kumimoji="1" lang="en-US" altLang="ja-JP" sz="800">
              <a:solidFill>
                <a:schemeClr val="tx1"/>
              </a:solidFill>
            </a:endParaRPr>
          </a:p>
          <a:p>
            <a:r>
              <a:rPr kumimoji="1" lang="ja-JP" altLang="en-US" sz="800">
                <a:solidFill>
                  <a:schemeClr val="tx1"/>
                </a:solidFill>
              </a:rPr>
              <a:t>状態の表示をする想定。</a:t>
            </a:r>
            <a:endParaRPr kumimoji="1" lang="en-US" altLang="ja-JP" sz="800">
              <a:solidFill>
                <a:schemeClr val="tx1"/>
              </a:solidFill>
            </a:endParaRPr>
          </a:p>
        </p:txBody>
      </p:sp>
    </p:spTree>
    <p:extLst>
      <p:ext uri="{BB962C8B-B14F-4D97-AF65-F5344CB8AC3E}">
        <p14:creationId xmlns:p14="http://schemas.microsoft.com/office/powerpoint/2010/main" val="41369400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図 22">
            <a:extLst>
              <a:ext uri="{FF2B5EF4-FFF2-40B4-BE49-F238E27FC236}">
                <a16:creationId xmlns:a16="http://schemas.microsoft.com/office/drawing/2014/main" id="{14F712DF-CC48-4AF9-B82D-68812F1C88DC}"/>
              </a:ext>
            </a:extLst>
          </p:cNvPr>
          <p:cNvPicPr>
            <a:picLocks noChangeAspect="1"/>
          </p:cNvPicPr>
          <p:nvPr/>
        </p:nvPicPr>
        <p:blipFill>
          <a:blip r:embed="rId2"/>
          <a:stretch>
            <a:fillRect/>
          </a:stretch>
        </p:blipFill>
        <p:spPr>
          <a:xfrm>
            <a:off x="748216" y="900039"/>
            <a:ext cx="2000046" cy="354725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17</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a:t> co130.</a:t>
            </a:r>
            <a:r>
              <a:rPr kumimoji="1" lang="ja-JP" altLang="en-US" sz="1200" b="1"/>
              <a:t>部隊キャラ選択画面（単体）</a:t>
            </a:r>
            <a:r>
              <a:rPr kumimoji="1" lang="ja-JP" altLang="en-US" sz="1000" b="1">
                <a:solidFill>
                  <a:schemeClr val="bg1">
                    <a:lumMod val="85000"/>
                  </a:schemeClr>
                </a:solidFill>
              </a:rPr>
              <a:t>（</a:t>
            </a:r>
            <a:r>
              <a:rPr kumimoji="1" lang="en-US" altLang="ja-JP" sz="1000" b="1">
                <a:solidFill>
                  <a:schemeClr val="bg1">
                    <a:lumMod val="85000"/>
                  </a:schemeClr>
                </a:solidFill>
              </a:rPr>
              <a:t>20191227</a:t>
            </a:r>
            <a:r>
              <a:rPr kumimoji="1" lang="ja-JP" altLang="en-US" sz="1000" b="1">
                <a:solidFill>
                  <a:schemeClr val="bg1">
                    <a:lumMod val="85000"/>
                  </a:schemeClr>
                </a:solidFill>
              </a:rPr>
              <a:t>削除）</a:t>
            </a:r>
          </a:p>
        </p:txBody>
      </p:sp>
      <p:sp>
        <p:nvSpPr>
          <p:cNvPr id="79" name="テキスト ボックス 78">
            <a:extLst>
              <a:ext uri="{FF2B5EF4-FFF2-40B4-BE49-F238E27FC236}">
                <a16:creationId xmlns:a16="http://schemas.microsoft.com/office/drawing/2014/main" id="{3A438691-2AB3-4ABD-A00E-4AA5ABB6DCEC}"/>
              </a:ext>
            </a:extLst>
          </p:cNvPr>
          <p:cNvSpPr txBox="1"/>
          <p:nvPr/>
        </p:nvSpPr>
        <p:spPr>
          <a:xfrm>
            <a:off x="3837327" y="991559"/>
            <a:ext cx="825867" cy="246221"/>
          </a:xfrm>
          <a:prstGeom prst="rect">
            <a:avLst/>
          </a:prstGeom>
          <a:noFill/>
        </p:spPr>
        <p:txBody>
          <a:bodyPr wrap="none" rtlCol="0">
            <a:spAutoFit/>
          </a:bodyPr>
          <a:lstStyle/>
          <a:p>
            <a:r>
              <a:rPr kumimoji="1" lang="ja-JP" altLang="en-US" sz="1000" b="1"/>
              <a:t>・類似画面</a:t>
            </a:r>
          </a:p>
        </p:txBody>
      </p:sp>
      <p:sp>
        <p:nvSpPr>
          <p:cNvPr id="80" name="テキスト ボックス 79">
            <a:extLst>
              <a:ext uri="{FF2B5EF4-FFF2-40B4-BE49-F238E27FC236}">
                <a16:creationId xmlns:a16="http://schemas.microsoft.com/office/drawing/2014/main" id="{A612A2A4-6715-47B7-91FB-28DB10E8E429}"/>
              </a:ext>
            </a:extLst>
          </p:cNvPr>
          <p:cNvSpPr txBox="1"/>
          <p:nvPr/>
        </p:nvSpPr>
        <p:spPr>
          <a:xfrm>
            <a:off x="4029770" y="1236390"/>
            <a:ext cx="4929555" cy="400110"/>
          </a:xfrm>
          <a:prstGeom prst="rect">
            <a:avLst/>
          </a:prstGeom>
          <a:noFill/>
        </p:spPr>
        <p:txBody>
          <a:bodyPr wrap="none" rtlCol="0">
            <a:spAutoFit/>
          </a:bodyPr>
          <a:lstStyle/>
          <a:p>
            <a:r>
              <a:rPr kumimoji="1" lang="ja-JP" altLang="en-US" sz="1000"/>
              <a:t>部隊にキャラをセットするには１名ずつ選ぶパターンと、</a:t>
            </a:r>
            <a:endParaRPr kumimoji="1" lang="en-US" altLang="ja-JP" sz="1000"/>
          </a:p>
          <a:p>
            <a:r>
              <a:rPr kumimoji="1" lang="ja-JP" altLang="en-US" sz="1000"/>
              <a:t>３人まとめて選ぶパターンの２つがある。本画面は</a:t>
            </a:r>
            <a:r>
              <a:rPr kumimoji="1" lang="ja-JP" altLang="en-US" sz="1000" b="1">
                <a:solidFill>
                  <a:srgbClr val="00B0F0"/>
                </a:solidFill>
              </a:rPr>
              <a:t>１名ずつ</a:t>
            </a:r>
            <a:r>
              <a:rPr kumimoji="1" lang="ja-JP" altLang="en-US" sz="1000"/>
              <a:t>のパターンとなる。</a:t>
            </a:r>
            <a:endParaRPr kumimoji="1" lang="en-US" altLang="ja-JP" sz="1000"/>
          </a:p>
        </p:txBody>
      </p:sp>
      <p:sp>
        <p:nvSpPr>
          <p:cNvPr id="83" name="テキスト ボックス 82">
            <a:extLst>
              <a:ext uri="{FF2B5EF4-FFF2-40B4-BE49-F238E27FC236}">
                <a16:creationId xmlns:a16="http://schemas.microsoft.com/office/drawing/2014/main" id="{1B7E3CB2-366F-4623-B141-CFFFBB847D32}"/>
              </a:ext>
            </a:extLst>
          </p:cNvPr>
          <p:cNvSpPr txBox="1"/>
          <p:nvPr/>
        </p:nvSpPr>
        <p:spPr>
          <a:xfrm>
            <a:off x="3837327" y="2610087"/>
            <a:ext cx="569387" cy="246221"/>
          </a:xfrm>
          <a:prstGeom prst="rect">
            <a:avLst/>
          </a:prstGeom>
          <a:noFill/>
        </p:spPr>
        <p:txBody>
          <a:bodyPr wrap="none" rtlCol="0">
            <a:spAutoFit/>
          </a:bodyPr>
          <a:lstStyle/>
          <a:p>
            <a:r>
              <a:rPr kumimoji="1" lang="ja-JP" altLang="en-US" sz="1000" b="1"/>
              <a:t>・操作</a:t>
            </a:r>
          </a:p>
        </p:txBody>
      </p:sp>
      <p:sp>
        <p:nvSpPr>
          <p:cNvPr id="24" name="テキスト ボックス 23">
            <a:extLst>
              <a:ext uri="{FF2B5EF4-FFF2-40B4-BE49-F238E27FC236}">
                <a16:creationId xmlns:a16="http://schemas.microsoft.com/office/drawing/2014/main" id="{3189E68B-F8A5-451E-935D-B3DC10A26821}"/>
              </a:ext>
            </a:extLst>
          </p:cNvPr>
          <p:cNvSpPr txBox="1"/>
          <p:nvPr/>
        </p:nvSpPr>
        <p:spPr>
          <a:xfrm>
            <a:off x="3837326" y="1724938"/>
            <a:ext cx="1723549" cy="246221"/>
          </a:xfrm>
          <a:prstGeom prst="rect">
            <a:avLst/>
          </a:prstGeom>
          <a:noFill/>
        </p:spPr>
        <p:txBody>
          <a:bodyPr wrap="none" rtlCol="0">
            <a:spAutoFit/>
          </a:bodyPr>
          <a:lstStyle/>
          <a:p>
            <a:r>
              <a:rPr kumimoji="1" lang="ja-JP" altLang="en-US" sz="1000" b="1"/>
              <a:t>・まとめて選択との相違点</a:t>
            </a:r>
          </a:p>
        </p:txBody>
      </p:sp>
      <p:sp>
        <p:nvSpPr>
          <p:cNvPr id="25" name="テキスト ボックス 24">
            <a:extLst>
              <a:ext uri="{FF2B5EF4-FFF2-40B4-BE49-F238E27FC236}">
                <a16:creationId xmlns:a16="http://schemas.microsoft.com/office/drawing/2014/main" id="{AD958DF5-65C6-4DC9-A66D-1B2E35ACCC74}"/>
              </a:ext>
            </a:extLst>
          </p:cNvPr>
          <p:cNvSpPr txBox="1"/>
          <p:nvPr/>
        </p:nvSpPr>
        <p:spPr>
          <a:xfrm>
            <a:off x="4029769" y="1969405"/>
            <a:ext cx="4673074" cy="553998"/>
          </a:xfrm>
          <a:prstGeom prst="rect">
            <a:avLst/>
          </a:prstGeom>
          <a:noFill/>
        </p:spPr>
        <p:txBody>
          <a:bodyPr wrap="none" rtlCol="0">
            <a:spAutoFit/>
          </a:bodyPr>
          <a:lstStyle/>
          <a:p>
            <a:r>
              <a:rPr kumimoji="1" lang="ja-JP" altLang="en-US" sz="1000"/>
              <a:t>表示的に異なるのは「</a:t>
            </a:r>
            <a:r>
              <a:rPr kumimoji="1" lang="en-US" altLang="ja-JP" sz="1000"/>
              <a:t>OK</a:t>
            </a:r>
            <a:r>
              <a:rPr kumimoji="1" lang="ja-JP" altLang="en-US" sz="1000"/>
              <a:t>」ボタンの有無のみである。</a:t>
            </a:r>
            <a:endParaRPr kumimoji="1" lang="en-US" altLang="ja-JP" sz="1000"/>
          </a:p>
          <a:p>
            <a:endParaRPr kumimoji="1" lang="en-US" altLang="ja-JP" sz="1000"/>
          </a:p>
          <a:p>
            <a:r>
              <a:rPr kumimoji="1" lang="ja-JP" altLang="en-US" sz="1000"/>
              <a:t>本画面では１体しか選択しないため、タップ１回で決定という操作となる。</a:t>
            </a:r>
            <a:endParaRPr kumimoji="1" lang="en-US" altLang="ja-JP" sz="1000"/>
          </a:p>
        </p:txBody>
      </p:sp>
      <p:graphicFrame>
        <p:nvGraphicFramePr>
          <p:cNvPr id="28" name="表 61">
            <a:extLst>
              <a:ext uri="{FF2B5EF4-FFF2-40B4-BE49-F238E27FC236}">
                <a16:creationId xmlns:a16="http://schemas.microsoft.com/office/drawing/2014/main" id="{A98B664B-8CEF-4747-A91D-789B1932C565}"/>
              </a:ext>
            </a:extLst>
          </p:cNvPr>
          <p:cNvGraphicFramePr>
            <a:graphicFrameLocks noGrp="1"/>
          </p:cNvGraphicFramePr>
          <p:nvPr>
            <p:extLst>
              <p:ext uri="{D42A27DB-BD31-4B8C-83A1-F6EECF244321}">
                <p14:modId xmlns:p14="http://schemas.microsoft.com/office/powerpoint/2010/main" val="3484220725"/>
              </p:ext>
            </p:extLst>
          </p:nvPr>
        </p:nvGraphicFramePr>
        <p:xfrm>
          <a:off x="4122020" y="2978028"/>
          <a:ext cx="3991610" cy="1615440"/>
        </p:xfrm>
        <a:graphic>
          <a:graphicData uri="http://schemas.openxmlformats.org/drawingml/2006/table">
            <a:tbl>
              <a:tblPr firstRow="1" bandRow="1">
                <a:tableStyleId>{5940675A-B579-460E-94D1-54222C63F5DA}</a:tableStyleId>
              </a:tblPr>
              <a:tblGrid>
                <a:gridCol w="1868805">
                  <a:extLst>
                    <a:ext uri="{9D8B030D-6E8A-4147-A177-3AD203B41FA5}">
                      <a16:colId xmlns:a16="http://schemas.microsoft.com/office/drawing/2014/main" val="2511590499"/>
                    </a:ext>
                  </a:extLst>
                </a:gridCol>
                <a:gridCol w="2122805">
                  <a:extLst>
                    <a:ext uri="{9D8B030D-6E8A-4147-A177-3AD203B41FA5}">
                      <a16:colId xmlns:a16="http://schemas.microsoft.com/office/drawing/2014/main" val="14688559"/>
                    </a:ext>
                  </a:extLst>
                </a:gridCol>
              </a:tblGrid>
              <a:tr h="243840">
                <a:tc>
                  <a:txBody>
                    <a:bodyPr/>
                    <a:lstStyle/>
                    <a:p>
                      <a:r>
                        <a:rPr kumimoji="1" lang="ja-JP" altLang="en-US" sz="1000"/>
                        <a:t>操作</a:t>
                      </a:r>
                    </a:p>
                  </a:txBody>
                  <a:tcPr>
                    <a:solidFill>
                      <a:schemeClr val="bg1">
                        <a:lumMod val="85000"/>
                      </a:schemeClr>
                    </a:solidFill>
                  </a:tcPr>
                </a:tc>
                <a:tc>
                  <a:txBody>
                    <a:bodyPr/>
                    <a:lstStyle/>
                    <a:p>
                      <a:r>
                        <a:rPr kumimoji="1" lang="ja-JP" altLang="en-US" sz="1000"/>
                        <a:t>内容</a:t>
                      </a:r>
                    </a:p>
                  </a:txBody>
                  <a:tcPr>
                    <a:solidFill>
                      <a:schemeClr val="bg1">
                        <a:lumMod val="85000"/>
                      </a:schemeClr>
                    </a:solidFill>
                  </a:tcPr>
                </a:tc>
                <a:extLst>
                  <a:ext uri="{0D108BD9-81ED-4DB2-BD59-A6C34878D82A}">
                    <a16:rowId xmlns:a16="http://schemas.microsoft.com/office/drawing/2014/main" val="3932875599"/>
                  </a:ext>
                </a:extLst>
              </a:tr>
              <a:tr h="243840">
                <a:tc>
                  <a:txBody>
                    <a:bodyPr/>
                    <a:lstStyle/>
                    <a:p>
                      <a:r>
                        <a:rPr kumimoji="1" lang="ja-JP" altLang="en-US" sz="1000"/>
                        <a:t>キャラ表示部左右スワイプ</a:t>
                      </a:r>
                    </a:p>
                  </a:txBody>
                  <a:tcPr>
                    <a:solidFill>
                      <a:schemeClr val="bg1"/>
                    </a:solidFill>
                  </a:tcPr>
                </a:tc>
                <a:tc>
                  <a:txBody>
                    <a:bodyPr/>
                    <a:lstStyle/>
                    <a:p>
                      <a:r>
                        <a:rPr kumimoji="1" lang="ja-JP" altLang="en-US" sz="1000"/>
                        <a:t>キャラ横スクロール</a:t>
                      </a:r>
                    </a:p>
                  </a:txBody>
                  <a:tcPr>
                    <a:solidFill>
                      <a:schemeClr val="bg1"/>
                    </a:solidFill>
                  </a:tcPr>
                </a:tc>
                <a:extLst>
                  <a:ext uri="{0D108BD9-81ED-4DB2-BD59-A6C34878D82A}">
                    <a16:rowId xmlns:a16="http://schemas.microsoft.com/office/drawing/2014/main" val="1922787833"/>
                  </a:ext>
                </a:extLst>
              </a:tr>
              <a:tr h="243840">
                <a:tc>
                  <a:txBody>
                    <a:bodyPr/>
                    <a:lstStyle/>
                    <a:p>
                      <a:r>
                        <a:rPr kumimoji="1" lang="ja-JP" altLang="en-US" sz="1000"/>
                        <a:t>スクロールバースワイプ</a:t>
                      </a:r>
                    </a:p>
                  </a:txBody>
                  <a:tcP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キャラ横スクロール</a:t>
                      </a:r>
                    </a:p>
                  </a:txBody>
                  <a:tcPr>
                    <a:solidFill>
                      <a:schemeClr val="bg1"/>
                    </a:solidFill>
                  </a:tcPr>
                </a:tc>
                <a:extLst>
                  <a:ext uri="{0D108BD9-81ED-4DB2-BD59-A6C34878D82A}">
                    <a16:rowId xmlns:a16="http://schemas.microsoft.com/office/drawing/2014/main" val="620674887"/>
                  </a:ext>
                </a:extLst>
              </a:tr>
              <a:tr h="243840">
                <a:tc>
                  <a:txBody>
                    <a:bodyPr/>
                    <a:lstStyle/>
                    <a:p>
                      <a:r>
                        <a:rPr kumimoji="1" lang="ja-JP" altLang="en-US" sz="1000"/>
                        <a:t>キャラタップ</a:t>
                      </a:r>
                    </a:p>
                  </a:txBody>
                  <a:tcP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キャラを決定し前にもどる</a:t>
                      </a:r>
                    </a:p>
                  </a:txBody>
                  <a:tcPr>
                    <a:solidFill>
                      <a:schemeClr val="bg1"/>
                    </a:solidFill>
                  </a:tcPr>
                </a:tc>
                <a:extLst>
                  <a:ext uri="{0D108BD9-81ED-4DB2-BD59-A6C34878D82A}">
                    <a16:rowId xmlns:a16="http://schemas.microsoft.com/office/drawing/2014/main" val="1964852178"/>
                  </a:ext>
                </a:extLst>
              </a:tr>
              <a:tr h="243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キャラ情報長押し</a:t>
                      </a:r>
                    </a:p>
                  </a:txBody>
                  <a:tcPr>
                    <a:solidFill>
                      <a:schemeClr val="bg1"/>
                    </a:solidFill>
                  </a:tcPr>
                </a:tc>
                <a:tc>
                  <a:txBody>
                    <a:bodyPr/>
                    <a:lstStyle/>
                    <a:p>
                      <a:r>
                        <a:rPr kumimoji="1" lang="ja-JP" altLang="en-US" sz="1000"/>
                        <a:t>キャラ詳細画面に遷移</a:t>
                      </a:r>
                    </a:p>
                  </a:txBody>
                  <a:tcPr>
                    <a:solidFill>
                      <a:schemeClr val="bg1"/>
                    </a:solidFill>
                  </a:tcPr>
                </a:tc>
                <a:extLst>
                  <a:ext uri="{0D108BD9-81ED-4DB2-BD59-A6C34878D82A}">
                    <a16:rowId xmlns:a16="http://schemas.microsoft.com/office/drawing/2014/main" val="635369817"/>
                  </a:ext>
                </a:extLst>
              </a:tr>
              <a:tr h="243840">
                <a:tc>
                  <a:txBody>
                    <a:bodyPr/>
                    <a:lstStyle/>
                    <a:p>
                      <a:r>
                        <a:rPr kumimoji="1" lang="ja-JP" altLang="en-US" sz="1000"/>
                        <a:t>もどるボタン</a:t>
                      </a:r>
                    </a:p>
                  </a:txBody>
                  <a:tcP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今回の変更分を反映せずに</a:t>
                      </a:r>
                      <a:endParaRPr kumimoji="1" lang="en-US" altLang="ja-JP" sz="10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前の画面にもどる</a:t>
                      </a:r>
                    </a:p>
                  </a:txBody>
                  <a:tcPr>
                    <a:solidFill>
                      <a:schemeClr val="bg1"/>
                    </a:solidFill>
                  </a:tcPr>
                </a:tc>
                <a:extLst>
                  <a:ext uri="{0D108BD9-81ED-4DB2-BD59-A6C34878D82A}">
                    <a16:rowId xmlns:a16="http://schemas.microsoft.com/office/drawing/2014/main" val="990763382"/>
                  </a:ext>
                </a:extLst>
              </a:tr>
            </a:tbl>
          </a:graphicData>
        </a:graphic>
      </p:graphicFrame>
      <p:sp>
        <p:nvSpPr>
          <p:cNvPr id="29" name="四角形: 角を丸くする 28">
            <a:extLst>
              <a:ext uri="{FF2B5EF4-FFF2-40B4-BE49-F238E27FC236}">
                <a16:creationId xmlns:a16="http://schemas.microsoft.com/office/drawing/2014/main" id="{A0E5EF02-8694-47D2-8EEF-E8E10A7ADAB6}"/>
              </a:ext>
            </a:extLst>
          </p:cNvPr>
          <p:cNvSpPr/>
          <p:nvPr/>
        </p:nvSpPr>
        <p:spPr>
          <a:xfrm>
            <a:off x="660151" y="4719963"/>
            <a:ext cx="2633133" cy="1082920"/>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a:solidFill>
                  <a:schemeClr val="tx1"/>
                </a:solidFill>
              </a:rPr>
              <a:t>本画面はデザインにて立スクロール系に</a:t>
            </a:r>
            <a:endParaRPr kumimoji="1" lang="en-US" altLang="ja-JP" sz="1000">
              <a:solidFill>
                <a:schemeClr val="tx1"/>
              </a:solidFill>
            </a:endParaRPr>
          </a:p>
          <a:p>
            <a:r>
              <a:rPr kumimoji="1" lang="ja-JP" altLang="en-US" sz="1000">
                <a:solidFill>
                  <a:schemeClr val="tx1"/>
                </a:solidFill>
              </a:rPr>
              <a:t>リデザインする。</a:t>
            </a:r>
            <a:endParaRPr kumimoji="1" lang="en-US" altLang="ja-JP" sz="1000">
              <a:solidFill>
                <a:schemeClr val="tx1"/>
              </a:solidFill>
            </a:endParaRPr>
          </a:p>
          <a:p>
            <a:r>
              <a:rPr kumimoji="1" lang="ja-JP" altLang="en-US" sz="1000">
                <a:solidFill>
                  <a:schemeClr val="tx1"/>
                </a:solidFill>
              </a:rPr>
              <a:t>基本的な挙動は大きく変わらないので仕様的にはこのままとする。</a:t>
            </a:r>
            <a:endParaRPr kumimoji="1" lang="en-US" altLang="ja-JP" sz="1000">
              <a:solidFill>
                <a:schemeClr val="tx1"/>
              </a:solidFill>
            </a:endParaRPr>
          </a:p>
        </p:txBody>
      </p:sp>
      <p:sp>
        <p:nvSpPr>
          <p:cNvPr id="2" name="四角形: 角を丸くする 1">
            <a:extLst>
              <a:ext uri="{FF2B5EF4-FFF2-40B4-BE49-F238E27FC236}">
                <a16:creationId xmlns:a16="http://schemas.microsoft.com/office/drawing/2014/main" id="{032006EB-3592-49D3-8E0E-D6472CAA419B}"/>
              </a:ext>
            </a:extLst>
          </p:cNvPr>
          <p:cNvSpPr/>
          <p:nvPr/>
        </p:nvSpPr>
        <p:spPr>
          <a:xfrm>
            <a:off x="270588" y="900039"/>
            <a:ext cx="8602824" cy="5361992"/>
          </a:xfrm>
          <a:prstGeom prst="roundRect">
            <a:avLst>
              <a:gd name="adj" fmla="val 7792"/>
            </a:avLst>
          </a:prstGeom>
          <a:solidFill>
            <a:schemeClr val="tx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latin typeface="+mn-ea"/>
              </a:rPr>
              <a:t>仕様削除</a:t>
            </a:r>
            <a:endParaRPr kumimoji="1" lang="en-US" altLang="ja-JP">
              <a:latin typeface="+mn-ea"/>
            </a:endParaRPr>
          </a:p>
          <a:p>
            <a:pPr algn="ctr"/>
            <a:r>
              <a:rPr kumimoji="1" lang="en-US" altLang="ja-JP" b="1">
                <a:solidFill>
                  <a:schemeClr val="bg1"/>
                </a:solidFill>
                <a:latin typeface="+mn-ea"/>
              </a:rPr>
              <a:t>2019-12-27</a:t>
            </a:r>
          </a:p>
          <a:p>
            <a:pPr algn="ctr"/>
            <a:r>
              <a:rPr kumimoji="1" lang="en-US" altLang="ja-JP">
                <a:latin typeface="+mn-ea"/>
              </a:rPr>
              <a:t>co120</a:t>
            </a:r>
            <a:r>
              <a:rPr kumimoji="1" lang="ja-JP" altLang="en-US">
                <a:latin typeface="+mn-ea"/>
              </a:rPr>
              <a:t>に統合。</a:t>
            </a:r>
          </a:p>
        </p:txBody>
      </p:sp>
    </p:spTree>
    <p:extLst>
      <p:ext uri="{BB962C8B-B14F-4D97-AF65-F5344CB8AC3E}">
        <p14:creationId xmlns:p14="http://schemas.microsoft.com/office/powerpoint/2010/main" val="33190177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テキスト ボックス 30">
            <a:extLst>
              <a:ext uri="{FF2B5EF4-FFF2-40B4-BE49-F238E27FC236}">
                <a16:creationId xmlns:a16="http://schemas.microsoft.com/office/drawing/2014/main" id="{9CD1B149-9C9C-4D8F-A58D-08BDEFD140FA}"/>
              </a:ext>
            </a:extLst>
          </p:cNvPr>
          <p:cNvSpPr txBox="1"/>
          <p:nvPr/>
        </p:nvSpPr>
        <p:spPr>
          <a:xfrm>
            <a:off x="4159562" y="910939"/>
            <a:ext cx="954107" cy="246221"/>
          </a:xfrm>
          <a:prstGeom prst="rect">
            <a:avLst/>
          </a:prstGeom>
          <a:noFill/>
        </p:spPr>
        <p:txBody>
          <a:bodyPr wrap="none" rtlCol="0">
            <a:spAutoFit/>
          </a:bodyPr>
          <a:lstStyle/>
          <a:p>
            <a:r>
              <a:rPr kumimoji="1" lang="ja-JP" altLang="en-US" sz="1000" b="1"/>
              <a:t>・複数ページ</a:t>
            </a:r>
          </a:p>
        </p:txBody>
      </p:sp>
      <p:sp>
        <p:nvSpPr>
          <p:cNvPr id="33" name="テキスト ボックス 32">
            <a:extLst>
              <a:ext uri="{FF2B5EF4-FFF2-40B4-BE49-F238E27FC236}">
                <a16:creationId xmlns:a16="http://schemas.microsoft.com/office/drawing/2014/main" id="{10EED2F0-5E82-40EA-8859-8B57DCC37F68}"/>
              </a:ext>
            </a:extLst>
          </p:cNvPr>
          <p:cNvSpPr txBox="1"/>
          <p:nvPr/>
        </p:nvSpPr>
        <p:spPr>
          <a:xfrm>
            <a:off x="4352005" y="1155770"/>
            <a:ext cx="3005951" cy="400110"/>
          </a:xfrm>
          <a:prstGeom prst="rect">
            <a:avLst/>
          </a:prstGeom>
          <a:noFill/>
        </p:spPr>
        <p:txBody>
          <a:bodyPr wrap="none" rtlCol="0">
            <a:spAutoFit/>
          </a:bodyPr>
          <a:lstStyle/>
          <a:p>
            <a:r>
              <a:rPr kumimoji="1" lang="ja-JP" altLang="en-US" sz="1000"/>
              <a:t>キャラ詳細は要素が多いため３画面に分割した。</a:t>
            </a:r>
            <a:endParaRPr kumimoji="1" lang="en-US" altLang="ja-JP" sz="1000"/>
          </a:p>
          <a:p>
            <a:r>
              <a:rPr kumimoji="1" lang="ja-JP" altLang="en-US" sz="1000"/>
              <a:t>濃い部分が全体的に左右にスクロール。</a:t>
            </a:r>
            <a:endParaRPr kumimoji="1" lang="en-US" altLang="ja-JP" sz="100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18</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4424609" cy="276999"/>
          </a:xfrm>
          <a:prstGeom prst="rect">
            <a:avLst/>
          </a:prstGeom>
          <a:noFill/>
        </p:spPr>
        <p:txBody>
          <a:bodyPr wrap="none" rtlCol="0">
            <a:spAutoFit/>
          </a:bodyPr>
          <a:lstStyle/>
          <a:p>
            <a:r>
              <a:rPr kumimoji="1" lang="ja-JP" altLang="en-US" sz="1200" b="1"/>
              <a:t>○</a:t>
            </a:r>
            <a:r>
              <a:rPr kumimoji="1" lang="en-US" altLang="ja-JP" sz="1200" b="1"/>
              <a:t> co140.</a:t>
            </a:r>
            <a:r>
              <a:rPr kumimoji="1" lang="ja-JP" altLang="en-US" sz="1200" b="1"/>
              <a:t>部隊キャラ設定画面ーＴＲ（</a:t>
            </a:r>
            <a:r>
              <a:rPr kumimoji="1" lang="en-US" altLang="ja-JP" sz="1200" b="1"/>
              <a:t>1/6</a:t>
            </a:r>
            <a:r>
              <a:rPr kumimoji="1" lang="ja-JP" altLang="en-US" sz="1200" b="1"/>
              <a:t>）</a:t>
            </a:r>
            <a:r>
              <a:rPr kumimoji="1" lang="ja-JP" altLang="en-US" sz="1000" b="1">
                <a:solidFill>
                  <a:schemeClr val="bg1">
                    <a:lumMod val="85000"/>
                  </a:schemeClr>
                </a:solidFill>
              </a:rPr>
              <a:t>（</a:t>
            </a:r>
            <a:r>
              <a:rPr kumimoji="1" lang="en-US" altLang="ja-JP" sz="1000" b="1">
                <a:solidFill>
                  <a:schemeClr val="bg1">
                    <a:lumMod val="85000"/>
                  </a:schemeClr>
                </a:solidFill>
              </a:rPr>
              <a:t>20200228</a:t>
            </a:r>
            <a:r>
              <a:rPr kumimoji="1" lang="ja-JP" altLang="en-US" sz="1000" b="1">
                <a:solidFill>
                  <a:schemeClr val="bg1">
                    <a:lumMod val="85000"/>
                  </a:schemeClr>
                </a:solidFill>
              </a:rPr>
              <a:t>修正）</a:t>
            </a:r>
          </a:p>
        </p:txBody>
      </p:sp>
      <p:sp>
        <p:nvSpPr>
          <p:cNvPr id="63" name="テキスト ボックス 62">
            <a:extLst>
              <a:ext uri="{FF2B5EF4-FFF2-40B4-BE49-F238E27FC236}">
                <a16:creationId xmlns:a16="http://schemas.microsoft.com/office/drawing/2014/main" id="{8B2FA87E-B123-4D77-AF10-F5A0FAB15502}"/>
              </a:ext>
            </a:extLst>
          </p:cNvPr>
          <p:cNvSpPr txBox="1"/>
          <p:nvPr/>
        </p:nvSpPr>
        <p:spPr>
          <a:xfrm>
            <a:off x="4271395" y="2373502"/>
            <a:ext cx="973123" cy="246221"/>
          </a:xfrm>
          <a:prstGeom prst="rect">
            <a:avLst/>
          </a:prstGeom>
          <a:noFill/>
        </p:spPr>
        <p:txBody>
          <a:bodyPr wrap="square" rtlCol="0">
            <a:noAutofit/>
          </a:bodyPr>
          <a:lstStyle/>
          <a:p>
            <a:r>
              <a:rPr kumimoji="1" lang="en-US" altLang="ja-JP" sz="1000" b="1"/>
              <a:t>02.</a:t>
            </a:r>
            <a:r>
              <a:rPr kumimoji="1" lang="ja-JP" altLang="en-US" sz="1000" b="1"/>
              <a:t>キャラ名</a:t>
            </a:r>
          </a:p>
        </p:txBody>
      </p:sp>
      <p:sp>
        <p:nvSpPr>
          <p:cNvPr id="64" name="テキスト ボックス 63">
            <a:extLst>
              <a:ext uri="{FF2B5EF4-FFF2-40B4-BE49-F238E27FC236}">
                <a16:creationId xmlns:a16="http://schemas.microsoft.com/office/drawing/2014/main" id="{94C2FE46-16D1-4EB6-9E0F-79F248E9DF81}"/>
              </a:ext>
            </a:extLst>
          </p:cNvPr>
          <p:cNvSpPr txBox="1"/>
          <p:nvPr/>
        </p:nvSpPr>
        <p:spPr>
          <a:xfrm>
            <a:off x="4463838" y="2618333"/>
            <a:ext cx="2508462" cy="246221"/>
          </a:xfrm>
          <a:prstGeom prst="rect">
            <a:avLst/>
          </a:prstGeom>
          <a:noFill/>
        </p:spPr>
        <p:txBody>
          <a:bodyPr wrap="square" rtlCol="0">
            <a:noAutofit/>
          </a:bodyPr>
          <a:lstStyle/>
          <a:p>
            <a:r>
              <a:rPr kumimoji="1" lang="ja-JP" altLang="en-US" sz="1000"/>
              <a:t>表示しているキャラの名前。</a:t>
            </a:r>
          </a:p>
        </p:txBody>
      </p:sp>
      <p:sp>
        <p:nvSpPr>
          <p:cNvPr id="65" name="テキスト ボックス 64">
            <a:extLst>
              <a:ext uri="{FF2B5EF4-FFF2-40B4-BE49-F238E27FC236}">
                <a16:creationId xmlns:a16="http://schemas.microsoft.com/office/drawing/2014/main" id="{5363C766-8053-40F7-9F41-696232CE6E81}"/>
              </a:ext>
            </a:extLst>
          </p:cNvPr>
          <p:cNvSpPr txBox="1"/>
          <p:nvPr/>
        </p:nvSpPr>
        <p:spPr>
          <a:xfrm>
            <a:off x="4271395" y="2953166"/>
            <a:ext cx="1199627" cy="246221"/>
          </a:xfrm>
          <a:prstGeom prst="rect">
            <a:avLst/>
          </a:prstGeom>
          <a:noFill/>
        </p:spPr>
        <p:txBody>
          <a:bodyPr wrap="square" rtlCol="0">
            <a:noAutofit/>
          </a:bodyPr>
          <a:lstStyle/>
          <a:p>
            <a:r>
              <a:rPr kumimoji="1" lang="en-US" altLang="ja-JP" sz="1000" b="1"/>
              <a:t>03.</a:t>
            </a:r>
            <a:r>
              <a:rPr kumimoji="1" lang="ja-JP" altLang="en-US" sz="1000" b="1"/>
              <a:t>キャラ兵科</a:t>
            </a:r>
          </a:p>
        </p:txBody>
      </p:sp>
      <p:sp>
        <p:nvSpPr>
          <p:cNvPr id="66" name="テキスト ボックス 65">
            <a:extLst>
              <a:ext uri="{FF2B5EF4-FFF2-40B4-BE49-F238E27FC236}">
                <a16:creationId xmlns:a16="http://schemas.microsoft.com/office/drawing/2014/main" id="{353EF03D-250A-4D0A-85AE-1A76694892B9}"/>
              </a:ext>
            </a:extLst>
          </p:cNvPr>
          <p:cNvSpPr txBox="1"/>
          <p:nvPr/>
        </p:nvSpPr>
        <p:spPr>
          <a:xfrm>
            <a:off x="4463838" y="3197997"/>
            <a:ext cx="2508462" cy="246221"/>
          </a:xfrm>
          <a:prstGeom prst="rect">
            <a:avLst/>
          </a:prstGeom>
          <a:noFill/>
        </p:spPr>
        <p:txBody>
          <a:bodyPr wrap="square" rtlCol="0">
            <a:noAutofit/>
          </a:bodyPr>
          <a:lstStyle/>
          <a:p>
            <a:r>
              <a:rPr kumimoji="1" lang="ja-JP" altLang="en-US" sz="1000"/>
              <a:t>表示しているキャラの兵科です。</a:t>
            </a:r>
          </a:p>
        </p:txBody>
      </p:sp>
      <p:sp>
        <p:nvSpPr>
          <p:cNvPr id="67" name="テキスト ボックス 66">
            <a:extLst>
              <a:ext uri="{FF2B5EF4-FFF2-40B4-BE49-F238E27FC236}">
                <a16:creationId xmlns:a16="http://schemas.microsoft.com/office/drawing/2014/main" id="{111018DD-EE99-4E5D-8B0B-DF5B03911363}"/>
              </a:ext>
            </a:extLst>
          </p:cNvPr>
          <p:cNvSpPr txBox="1"/>
          <p:nvPr/>
        </p:nvSpPr>
        <p:spPr>
          <a:xfrm>
            <a:off x="4289573" y="3529666"/>
            <a:ext cx="2480166" cy="246221"/>
          </a:xfrm>
          <a:prstGeom prst="rect">
            <a:avLst/>
          </a:prstGeom>
          <a:noFill/>
        </p:spPr>
        <p:txBody>
          <a:bodyPr wrap="none" rtlCol="0">
            <a:spAutoFit/>
          </a:bodyPr>
          <a:lstStyle/>
          <a:p>
            <a:r>
              <a:rPr kumimoji="1" lang="en-US" altLang="ja-JP" sz="1000" b="1"/>
              <a:t>04.</a:t>
            </a:r>
            <a:r>
              <a:rPr kumimoji="1" lang="ja-JP" altLang="en-US" sz="1000" b="1"/>
              <a:t>キャラパラメータ</a:t>
            </a:r>
            <a:r>
              <a:rPr kumimoji="1" lang="ja-JP" altLang="en-US" sz="1000" b="1">
                <a:solidFill>
                  <a:schemeClr val="bg1">
                    <a:lumMod val="85000"/>
                  </a:schemeClr>
                </a:solidFill>
              </a:rPr>
              <a:t>（</a:t>
            </a:r>
            <a:r>
              <a:rPr kumimoji="1" lang="en-US" altLang="ja-JP" sz="1000" b="1">
                <a:solidFill>
                  <a:schemeClr val="bg1">
                    <a:lumMod val="85000"/>
                  </a:schemeClr>
                </a:solidFill>
              </a:rPr>
              <a:t>20191128</a:t>
            </a:r>
            <a:r>
              <a:rPr kumimoji="1" lang="ja-JP" altLang="en-US" sz="1000" b="1">
                <a:solidFill>
                  <a:schemeClr val="bg1">
                    <a:lumMod val="85000"/>
                  </a:schemeClr>
                </a:solidFill>
              </a:rPr>
              <a:t>追記）</a:t>
            </a:r>
          </a:p>
        </p:txBody>
      </p:sp>
      <p:sp>
        <p:nvSpPr>
          <p:cNvPr id="68" name="テキスト ボックス 67">
            <a:extLst>
              <a:ext uri="{FF2B5EF4-FFF2-40B4-BE49-F238E27FC236}">
                <a16:creationId xmlns:a16="http://schemas.microsoft.com/office/drawing/2014/main" id="{41D22FDF-7928-4428-8246-422A31A7C08C}"/>
              </a:ext>
            </a:extLst>
          </p:cNvPr>
          <p:cNvSpPr txBox="1"/>
          <p:nvPr/>
        </p:nvSpPr>
        <p:spPr>
          <a:xfrm>
            <a:off x="4482016" y="3774497"/>
            <a:ext cx="4036682" cy="1169551"/>
          </a:xfrm>
          <a:prstGeom prst="rect">
            <a:avLst/>
          </a:prstGeom>
          <a:noFill/>
        </p:spPr>
        <p:txBody>
          <a:bodyPr wrap="none" rtlCol="0">
            <a:spAutoFit/>
          </a:bodyPr>
          <a:lstStyle/>
          <a:p>
            <a:r>
              <a:rPr kumimoji="1" lang="ja-JP" altLang="en-US" sz="1000"/>
              <a:t>キャラの能力値。以下の通り。</a:t>
            </a:r>
            <a:endParaRPr kumimoji="1" lang="en-US" altLang="ja-JP" sz="1000"/>
          </a:p>
          <a:p>
            <a:r>
              <a:rPr kumimoji="1" lang="en-US" altLang="ja-JP" sz="1000"/>
              <a:t>1</a:t>
            </a:r>
            <a:r>
              <a:rPr kumimoji="1" lang="ja-JP" altLang="en-US" sz="1000"/>
              <a:t>．総</a:t>
            </a:r>
            <a:r>
              <a:rPr kumimoji="1" lang="en-US" altLang="ja-JP" sz="1000"/>
              <a:t>HP</a:t>
            </a:r>
            <a:r>
              <a:rPr kumimoji="1" lang="ja-JP" altLang="en-US" sz="1000"/>
              <a:t>（）内は補正値による上昇分</a:t>
            </a:r>
            <a:endParaRPr kumimoji="1" lang="en-US" altLang="ja-JP" sz="1000"/>
          </a:p>
          <a:p>
            <a:r>
              <a:rPr kumimoji="1" lang="en-US" altLang="ja-JP" sz="1000"/>
              <a:t>2</a:t>
            </a:r>
            <a:r>
              <a:rPr kumimoji="1" lang="ja-JP" altLang="en-US" sz="1000"/>
              <a:t>．総</a:t>
            </a:r>
            <a:r>
              <a:rPr kumimoji="1" lang="en-US" altLang="ja-JP" sz="1000"/>
              <a:t>ATK</a:t>
            </a:r>
            <a:r>
              <a:rPr kumimoji="1" lang="ja-JP" altLang="en-US" sz="1000"/>
              <a:t> （）内は補正値による上昇分</a:t>
            </a:r>
            <a:endParaRPr kumimoji="1" lang="en-US" altLang="ja-JP" sz="1000"/>
          </a:p>
          <a:p>
            <a:r>
              <a:rPr kumimoji="1" lang="en-US" altLang="ja-JP" sz="1000"/>
              <a:t>3</a:t>
            </a:r>
            <a:r>
              <a:rPr kumimoji="1" lang="ja-JP" altLang="en-US" sz="1000"/>
              <a:t>．総</a:t>
            </a:r>
            <a:r>
              <a:rPr kumimoji="1" lang="en-US" altLang="ja-JP" sz="1000"/>
              <a:t>SPD</a:t>
            </a:r>
            <a:r>
              <a:rPr kumimoji="1" lang="ja-JP" altLang="en-US" sz="1000"/>
              <a:t> （）内は補正値による上昇分</a:t>
            </a:r>
            <a:endParaRPr kumimoji="1" lang="en-US" altLang="ja-JP" sz="1000"/>
          </a:p>
          <a:p>
            <a:r>
              <a:rPr kumimoji="1" lang="en-US" altLang="ja-JP" sz="1000"/>
              <a:t>4</a:t>
            </a:r>
            <a:r>
              <a:rPr kumimoji="1" lang="ja-JP" altLang="en-US" sz="1000"/>
              <a:t>．総</a:t>
            </a:r>
            <a:r>
              <a:rPr kumimoji="1" lang="en-US" altLang="ja-JP" sz="1000"/>
              <a:t>DEF</a:t>
            </a:r>
            <a:r>
              <a:rPr kumimoji="1" lang="ja-JP" altLang="en-US" sz="1000"/>
              <a:t> （）内は補正値による上昇分</a:t>
            </a:r>
            <a:endParaRPr kumimoji="1" lang="en-US" altLang="ja-JP" sz="1000"/>
          </a:p>
          <a:p>
            <a:r>
              <a:rPr kumimoji="1" lang="en-US" altLang="ja-JP" sz="1000"/>
              <a:t>※</a:t>
            </a:r>
            <a:r>
              <a:rPr kumimoji="1" lang="ja-JP" altLang="en-US" sz="1000"/>
              <a:t>上記の補正値は</a:t>
            </a:r>
            <a:r>
              <a:rPr kumimoji="1" lang="en-US" altLang="ja-JP" sz="1000"/>
              <a:t>TR</a:t>
            </a:r>
            <a:r>
              <a:rPr kumimoji="1" lang="ja-JP" altLang="en-US" sz="1000"/>
              <a:t>カードおよび武器のパラメータ分の上昇のみ。</a:t>
            </a:r>
            <a:endParaRPr kumimoji="1" lang="en-US" altLang="ja-JP" sz="1000"/>
          </a:p>
          <a:p>
            <a:r>
              <a:rPr kumimoji="1" lang="ja-JP" altLang="en-US" sz="1000"/>
              <a:t>　スキルの効果は乗らない。</a:t>
            </a:r>
          </a:p>
        </p:txBody>
      </p:sp>
      <p:sp>
        <p:nvSpPr>
          <p:cNvPr id="71" name="テキスト ボックス 70">
            <a:extLst>
              <a:ext uri="{FF2B5EF4-FFF2-40B4-BE49-F238E27FC236}">
                <a16:creationId xmlns:a16="http://schemas.microsoft.com/office/drawing/2014/main" id="{D1EDFD2B-C13B-4405-BDDB-424AD5964A33}"/>
              </a:ext>
            </a:extLst>
          </p:cNvPr>
          <p:cNvSpPr txBox="1"/>
          <p:nvPr/>
        </p:nvSpPr>
        <p:spPr>
          <a:xfrm>
            <a:off x="4290973" y="5035043"/>
            <a:ext cx="1005403" cy="246221"/>
          </a:xfrm>
          <a:prstGeom prst="rect">
            <a:avLst/>
          </a:prstGeom>
          <a:noFill/>
        </p:spPr>
        <p:txBody>
          <a:bodyPr wrap="none" rtlCol="0">
            <a:spAutoFit/>
          </a:bodyPr>
          <a:lstStyle/>
          <a:p>
            <a:r>
              <a:rPr kumimoji="1" lang="en-US" altLang="ja-JP" sz="1000" b="1"/>
              <a:t>05.</a:t>
            </a:r>
            <a:r>
              <a:rPr kumimoji="1" lang="ja-JP" altLang="en-US" sz="1000" b="1"/>
              <a:t>キャラ画像</a:t>
            </a:r>
          </a:p>
        </p:txBody>
      </p:sp>
      <p:sp>
        <p:nvSpPr>
          <p:cNvPr id="72" name="テキスト ボックス 71">
            <a:extLst>
              <a:ext uri="{FF2B5EF4-FFF2-40B4-BE49-F238E27FC236}">
                <a16:creationId xmlns:a16="http://schemas.microsoft.com/office/drawing/2014/main" id="{5ED98086-2823-49BE-A756-B9F4B90BFD5A}"/>
              </a:ext>
            </a:extLst>
          </p:cNvPr>
          <p:cNvSpPr txBox="1"/>
          <p:nvPr/>
        </p:nvSpPr>
        <p:spPr>
          <a:xfrm>
            <a:off x="4483416" y="5279874"/>
            <a:ext cx="1723549" cy="246221"/>
          </a:xfrm>
          <a:prstGeom prst="rect">
            <a:avLst/>
          </a:prstGeom>
          <a:noFill/>
        </p:spPr>
        <p:txBody>
          <a:bodyPr wrap="none" rtlCol="0">
            <a:spAutoFit/>
          </a:bodyPr>
          <a:lstStyle/>
          <a:p>
            <a:r>
              <a:rPr kumimoji="1" lang="ja-JP" altLang="en-US" sz="1000"/>
              <a:t>キャラのなんらかの画像。</a:t>
            </a:r>
            <a:endParaRPr kumimoji="1" lang="en-US" altLang="ja-JP" sz="1000"/>
          </a:p>
        </p:txBody>
      </p:sp>
      <p:sp>
        <p:nvSpPr>
          <p:cNvPr id="73" name="テキスト ボックス 72">
            <a:extLst>
              <a:ext uri="{FF2B5EF4-FFF2-40B4-BE49-F238E27FC236}">
                <a16:creationId xmlns:a16="http://schemas.microsoft.com/office/drawing/2014/main" id="{902E62C6-E9F5-4284-8DBC-CDF745C0252F}"/>
              </a:ext>
            </a:extLst>
          </p:cNvPr>
          <p:cNvSpPr txBox="1"/>
          <p:nvPr/>
        </p:nvSpPr>
        <p:spPr>
          <a:xfrm>
            <a:off x="4290973" y="5617090"/>
            <a:ext cx="1261884" cy="246221"/>
          </a:xfrm>
          <a:prstGeom prst="rect">
            <a:avLst/>
          </a:prstGeom>
          <a:noFill/>
        </p:spPr>
        <p:txBody>
          <a:bodyPr wrap="none" rtlCol="0">
            <a:noAutofit/>
          </a:bodyPr>
          <a:lstStyle/>
          <a:p>
            <a:r>
              <a:rPr kumimoji="1" lang="en-US" altLang="ja-JP" sz="1000" b="1"/>
              <a:t>06.</a:t>
            </a:r>
            <a:r>
              <a:rPr kumimoji="1" lang="ja-JP" altLang="en-US" sz="1000" b="1"/>
              <a:t>見出しタブ</a:t>
            </a:r>
          </a:p>
        </p:txBody>
      </p:sp>
      <p:sp>
        <p:nvSpPr>
          <p:cNvPr id="74" name="テキスト ボックス 73">
            <a:extLst>
              <a:ext uri="{FF2B5EF4-FFF2-40B4-BE49-F238E27FC236}">
                <a16:creationId xmlns:a16="http://schemas.microsoft.com/office/drawing/2014/main" id="{65428E57-D196-4B9C-9752-66313C616509}"/>
              </a:ext>
            </a:extLst>
          </p:cNvPr>
          <p:cNvSpPr txBox="1"/>
          <p:nvPr/>
        </p:nvSpPr>
        <p:spPr>
          <a:xfrm>
            <a:off x="4483416" y="5861921"/>
            <a:ext cx="2492990" cy="400110"/>
          </a:xfrm>
          <a:prstGeom prst="rect">
            <a:avLst/>
          </a:prstGeom>
          <a:noFill/>
        </p:spPr>
        <p:txBody>
          <a:bodyPr wrap="none" rtlCol="0">
            <a:spAutoFit/>
          </a:bodyPr>
          <a:lstStyle/>
          <a:p>
            <a:r>
              <a:rPr kumimoji="1" lang="ja-JP" altLang="en-US" sz="1000"/>
              <a:t>詳細項目のタブ。</a:t>
            </a:r>
            <a:endParaRPr kumimoji="1" lang="en-US" altLang="ja-JP" sz="1000"/>
          </a:p>
          <a:p>
            <a:r>
              <a:rPr kumimoji="1" lang="ja-JP" altLang="en-US" sz="1000"/>
              <a:t>現在のタブが「選択中」の状態となる。</a:t>
            </a:r>
            <a:endParaRPr kumimoji="1" lang="en-US" altLang="ja-JP" sz="1000"/>
          </a:p>
        </p:txBody>
      </p:sp>
      <p:sp>
        <p:nvSpPr>
          <p:cNvPr id="87" name="テキスト ボックス 86">
            <a:extLst>
              <a:ext uri="{FF2B5EF4-FFF2-40B4-BE49-F238E27FC236}">
                <a16:creationId xmlns:a16="http://schemas.microsoft.com/office/drawing/2014/main" id="{10E7399F-8A90-454A-9E64-96BE59C1C57D}"/>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sp>
        <p:nvSpPr>
          <p:cNvPr id="88" name="テキスト ボックス 87">
            <a:extLst>
              <a:ext uri="{FF2B5EF4-FFF2-40B4-BE49-F238E27FC236}">
                <a16:creationId xmlns:a16="http://schemas.microsoft.com/office/drawing/2014/main" id="{C6EC9175-D4C8-44E8-B985-2EF628831754}"/>
              </a:ext>
            </a:extLst>
          </p:cNvPr>
          <p:cNvSpPr txBox="1"/>
          <p:nvPr/>
        </p:nvSpPr>
        <p:spPr>
          <a:xfrm>
            <a:off x="1289471" y="4506328"/>
            <a:ext cx="912429" cy="200055"/>
          </a:xfrm>
          <a:prstGeom prst="rect">
            <a:avLst/>
          </a:prstGeom>
          <a:noFill/>
        </p:spPr>
        <p:txBody>
          <a:bodyPr wrap="none" rtlCol="0">
            <a:spAutoFit/>
          </a:bodyPr>
          <a:lstStyle/>
          <a:p>
            <a:r>
              <a:rPr kumimoji="1" lang="ja-JP" altLang="en-US" sz="700"/>
              <a:t>バリエーション</a:t>
            </a:r>
            <a:r>
              <a:rPr kumimoji="1" lang="en-US" altLang="ja-JP" sz="700"/>
              <a:t>01</a:t>
            </a:r>
          </a:p>
        </p:txBody>
      </p:sp>
      <p:sp>
        <p:nvSpPr>
          <p:cNvPr id="45" name="四角形: 角を丸くする 44">
            <a:extLst>
              <a:ext uri="{FF2B5EF4-FFF2-40B4-BE49-F238E27FC236}">
                <a16:creationId xmlns:a16="http://schemas.microsoft.com/office/drawing/2014/main" id="{52A0E0CA-E9DD-4018-B236-036CE0EA1CA3}"/>
              </a:ext>
            </a:extLst>
          </p:cNvPr>
          <p:cNvSpPr/>
          <p:nvPr/>
        </p:nvSpPr>
        <p:spPr>
          <a:xfrm>
            <a:off x="310849" y="5049798"/>
            <a:ext cx="3737610" cy="768688"/>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800">
                <a:solidFill>
                  <a:schemeClr val="tx1"/>
                </a:solidFill>
              </a:rPr>
              <a:t>装備</a:t>
            </a:r>
            <a:r>
              <a:rPr kumimoji="1" lang="en-US" altLang="ja-JP" sz="800">
                <a:solidFill>
                  <a:schemeClr val="tx1"/>
                </a:solidFill>
              </a:rPr>
              <a:t>TR</a:t>
            </a:r>
            <a:r>
              <a:rPr kumimoji="1" lang="ja-JP" altLang="en-US" sz="800">
                <a:solidFill>
                  <a:schemeClr val="tx1"/>
                </a:solidFill>
              </a:rPr>
              <a:t>カードについて</a:t>
            </a:r>
            <a:endParaRPr kumimoji="1" lang="en-US" altLang="ja-JP" sz="800">
              <a:solidFill>
                <a:schemeClr val="tx1"/>
              </a:solidFill>
            </a:endParaRPr>
          </a:p>
          <a:p>
            <a:endParaRPr kumimoji="1" lang="en-US" altLang="ja-JP" sz="800">
              <a:solidFill>
                <a:schemeClr val="tx1"/>
              </a:solidFill>
            </a:endParaRPr>
          </a:p>
          <a:p>
            <a:r>
              <a:rPr kumimoji="1" lang="ja-JP" altLang="en-US" sz="800">
                <a:solidFill>
                  <a:schemeClr val="tx1"/>
                </a:solidFill>
              </a:rPr>
              <a:t>本画面で表示されている</a:t>
            </a:r>
            <a:r>
              <a:rPr kumimoji="1" lang="en-US" altLang="ja-JP" sz="800">
                <a:solidFill>
                  <a:schemeClr val="tx1"/>
                </a:solidFill>
              </a:rPr>
              <a:t>TR</a:t>
            </a:r>
            <a:r>
              <a:rPr kumimoji="1" lang="ja-JP" altLang="en-US" sz="800">
                <a:solidFill>
                  <a:schemeClr val="tx1"/>
                </a:solidFill>
              </a:rPr>
              <a:t>カードの一番左が、バトルで初期にアクティブになっている「アクティブカード」とする。</a:t>
            </a:r>
            <a:endParaRPr kumimoji="1" lang="en-US" altLang="ja-JP" sz="800">
              <a:solidFill>
                <a:schemeClr val="tx1"/>
              </a:solidFill>
            </a:endParaRPr>
          </a:p>
        </p:txBody>
      </p:sp>
      <p:grpSp>
        <p:nvGrpSpPr>
          <p:cNvPr id="18" name="グループ化 17">
            <a:extLst>
              <a:ext uri="{FF2B5EF4-FFF2-40B4-BE49-F238E27FC236}">
                <a16:creationId xmlns:a16="http://schemas.microsoft.com/office/drawing/2014/main" id="{6AD84C7E-B2DE-4D26-87AA-7BD4F28FB313}"/>
              </a:ext>
            </a:extLst>
          </p:cNvPr>
          <p:cNvGrpSpPr/>
          <p:nvPr/>
        </p:nvGrpSpPr>
        <p:grpSpPr>
          <a:xfrm>
            <a:off x="751301" y="906159"/>
            <a:ext cx="3536501" cy="3571200"/>
            <a:chOff x="751301" y="906159"/>
            <a:chExt cx="3536501" cy="3571200"/>
          </a:xfrm>
        </p:grpSpPr>
        <p:pic>
          <p:nvPicPr>
            <p:cNvPr id="6" name="図 5" descr="横, 男, コンピュータ が含まれている画像&#10;&#10;自動的に生成された説明">
              <a:extLst>
                <a:ext uri="{FF2B5EF4-FFF2-40B4-BE49-F238E27FC236}">
                  <a16:creationId xmlns:a16="http://schemas.microsoft.com/office/drawing/2014/main" id="{BD9AE074-D78A-4EFB-8770-2EBE172E50F0}"/>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51301" y="906159"/>
              <a:ext cx="2008800" cy="3571200"/>
            </a:xfrm>
            <a:prstGeom prst="rect">
              <a:avLst/>
            </a:prstGeom>
          </p:spPr>
        </p:pic>
        <p:cxnSp>
          <p:nvCxnSpPr>
            <p:cNvPr id="4" name="直線コネクタ 3">
              <a:extLst>
                <a:ext uri="{FF2B5EF4-FFF2-40B4-BE49-F238E27FC236}">
                  <a16:creationId xmlns:a16="http://schemas.microsoft.com/office/drawing/2014/main" id="{27998541-9EAA-4DEB-9357-25EF4110E7E9}"/>
                </a:ext>
              </a:extLst>
            </p:cNvPr>
            <p:cNvCxnSpPr>
              <a:cxnSpLocks/>
              <a:endCxn id="12" idx="1"/>
            </p:cNvCxnSpPr>
            <p:nvPr/>
          </p:nvCxnSpPr>
          <p:spPr>
            <a:xfrm flipV="1">
              <a:off x="1289471" y="1492947"/>
              <a:ext cx="1611413" cy="387939"/>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F3857D4B-908D-4251-AC18-092E796295E1}"/>
                </a:ext>
              </a:extLst>
            </p:cNvPr>
            <p:cNvSpPr txBox="1"/>
            <p:nvPr/>
          </p:nvSpPr>
          <p:spPr>
            <a:xfrm>
              <a:off x="2900884" y="1369836"/>
              <a:ext cx="873957" cy="246221"/>
            </a:xfrm>
            <a:prstGeom prst="rect">
              <a:avLst/>
            </a:prstGeom>
            <a:noFill/>
          </p:spPr>
          <p:txBody>
            <a:bodyPr wrap="none" rtlCol="0">
              <a:spAutoFit/>
            </a:bodyPr>
            <a:lstStyle/>
            <a:p>
              <a:r>
                <a:rPr kumimoji="1" lang="en-US" altLang="ja-JP" sz="1000"/>
                <a:t>02.</a:t>
              </a:r>
              <a:r>
                <a:rPr kumimoji="1" lang="ja-JP" altLang="en-US" sz="1000"/>
                <a:t>キャラ名</a:t>
              </a:r>
            </a:p>
          </p:txBody>
        </p:sp>
        <p:cxnSp>
          <p:nvCxnSpPr>
            <p:cNvPr id="35" name="直線コネクタ 34">
              <a:extLst>
                <a:ext uri="{FF2B5EF4-FFF2-40B4-BE49-F238E27FC236}">
                  <a16:creationId xmlns:a16="http://schemas.microsoft.com/office/drawing/2014/main" id="{A45A01B9-350C-4101-A09A-529492668936}"/>
                </a:ext>
              </a:extLst>
            </p:cNvPr>
            <p:cNvCxnSpPr>
              <a:cxnSpLocks/>
              <a:endCxn id="60" idx="1"/>
            </p:cNvCxnSpPr>
            <p:nvPr/>
          </p:nvCxnSpPr>
          <p:spPr>
            <a:xfrm flipV="1">
              <a:off x="1633491" y="1829300"/>
              <a:ext cx="1267393" cy="250979"/>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E20C2B33-1564-4E3E-AED9-960596C84646}"/>
                </a:ext>
              </a:extLst>
            </p:cNvPr>
            <p:cNvCxnSpPr>
              <a:cxnSpLocks/>
              <a:endCxn id="62" idx="1"/>
            </p:cNvCxnSpPr>
            <p:nvPr/>
          </p:nvCxnSpPr>
          <p:spPr>
            <a:xfrm flipV="1">
              <a:off x="1459094" y="2089310"/>
              <a:ext cx="1441790" cy="2020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A07F7B80-D608-4AE9-81A1-7EE3982FF6D7}"/>
                </a:ext>
              </a:extLst>
            </p:cNvPr>
            <p:cNvCxnSpPr>
              <a:cxnSpLocks/>
              <a:endCxn id="75" idx="1"/>
            </p:cNvCxnSpPr>
            <p:nvPr/>
          </p:nvCxnSpPr>
          <p:spPr>
            <a:xfrm>
              <a:off x="2361374" y="2453372"/>
              <a:ext cx="539510" cy="1667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E69179EA-60FB-4DF9-8E13-34A857B71B57}"/>
                </a:ext>
              </a:extLst>
            </p:cNvPr>
            <p:cNvCxnSpPr>
              <a:cxnSpLocks/>
              <a:endCxn id="77" idx="1"/>
            </p:cNvCxnSpPr>
            <p:nvPr/>
          </p:nvCxnSpPr>
          <p:spPr>
            <a:xfrm flipV="1">
              <a:off x="1459094" y="2811360"/>
              <a:ext cx="1441790" cy="13350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81A4D574-4AD1-45FC-901A-F19C87F675BE}"/>
                </a:ext>
              </a:extLst>
            </p:cNvPr>
            <p:cNvCxnSpPr>
              <a:cxnSpLocks/>
              <a:endCxn id="78" idx="1"/>
            </p:cNvCxnSpPr>
            <p:nvPr/>
          </p:nvCxnSpPr>
          <p:spPr>
            <a:xfrm flipV="1">
              <a:off x="1020932" y="3182318"/>
              <a:ext cx="1879952" cy="25762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8C6C6D3B-90EA-40D2-B3B1-AD3421A335F7}"/>
                </a:ext>
              </a:extLst>
            </p:cNvPr>
            <p:cNvCxnSpPr>
              <a:cxnSpLocks/>
              <a:endCxn id="79" idx="1"/>
            </p:cNvCxnSpPr>
            <p:nvPr/>
          </p:nvCxnSpPr>
          <p:spPr>
            <a:xfrm flipV="1">
              <a:off x="2181581" y="3618021"/>
              <a:ext cx="719303" cy="12311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60" name="テキスト ボックス 59">
              <a:extLst>
                <a:ext uri="{FF2B5EF4-FFF2-40B4-BE49-F238E27FC236}">
                  <a16:creationId xmlns:a16="http://schemas.microsoft.com/office/drawing/2014/main" id="{CEE08EBE-3900-4506-8B98-EBE4200C71B2}"/>
                </a:ext>
              </a:extLst>
            </p:cNvPr>
            <p:cNvSpPr txBox="1"/>
            <p:nvPr/>
          </p:nvSpPr>
          <p:spPr>
            <a:xfrm>
              <a:off x="2900884" y="1706189"/>
              <a:ext cx="1002197" cy="246221"/>
            </a:xfrm>
            <a:prstGeom prst="rect">
              <a:avLst/>
            </a:prstGeom>
            <a:noFill/>
          </p:spPr>
          <p:txBody>
            <a:bodyPr wrap="none" rtlCol="0">
              <a:spAutoFit/>
            </a:bodyPr>
            <a:lstStyle/>
            <a:p>
              <a:r>
                <a:rPr kumimoji="1" lang="en-US" altLang="ja-JP" sz="1000"/>
                <a:t>03.</a:t>
              </a:r>
              <a:r>
                <a:rPr kumimoji="1" lang="ja-JP" altLang="en-US" sz="1000"/>
                <a:t>キャラ兵科</a:t>
              </a:r>
            </a:p>
          </p:txBody>
        </p:sp>
        <p:sp>
          <p:nvSpPr>
            <p:cNvPr id="62" name="テキスト ボックス 61">
              <a:extLst>
                <a:ext uri="{FF2B5EF4-FFF2-40B4-BE49-F238E27FC236}">
                  <a16:creationId xmlns:a16="http://schemas.microsoft.com/office/drawing/2014/main" id="{BD7340EC-FC88-4A64-BEB7-1D339D9D2CE9}"/>
                </a:ext>
              </a:extLst>
            </p:cNvPr>
            <p:cNvSpPr txBox="1"/>
            <p:nvPr/>
          </p:nvSpPr>
          <p:spPr>
            <a:xfrm>
              <a:off x="2900884" y="1966199"/>
              <a:ext cx="1386918" cy="246221"/>
            </a:xfrm>
            <a:prstGeom prst="rect">
              <a:avLst/>
            </a:prstGeom>
            <a:noFill/>
          </p:spPr>
          <p:txBody>
            <a:bodyPr wrap="none" rtlCol="0">
              <a:spAutoFit/>
            </a:bodyPr>
            <a:lstStyle/>
            <a:p>
              <a:r>
                <a:rPr kumimoji="1" lang="en-US" altLang="ja-JP" sz="1000"/>
                <a:t>04.</a:t>
              </a:r>
              <a:r>
                <a:rPr kumimoji="1" lang="ja-JP" altLang="en-US" sz="1000"/>
                <a:t>キャラパラメータ</a:t>
              </a:r>
            </a:p>
          </p:txBody>
        </p:sp>
        <p:sp>
          <p:nvSpPr>
            <p:cNvPr id="75" name="テキスト ボックス 74">
              <a:extLst>
                <a:ext uri="{FF2B5EF4-FFF2-40B4-BE49-F238E27FC236}">
                  <a16:creationId xmlns:a16="http://schemas.microsoft.com/office/drawing/2014/main" id="{28730B7A-2A76-43A6-98A0-1E6F56033339}"/>
                </a:ext>
              </a:extLst>
            </p:cNvPr>
            <p:cNvSpPr txBox="1"/>
            <p:nvPr/>
          </p:nvSpPr>
          <p:spPr>
            <a:xfrm>
              <a:off x="2900884" y="2346936"/>
              <a:ext cx="1002197" cy="246221"/>
            </a:xfrm>
            <a:prstGeom prst="rect">
              <a:avLst/>
            </a:prstGeom>
            <a:noFill/>
          </p:spPr>
          <p:txBody>
            <a:bodyPr wrap="none" rtlCol="0">
              <a:spAutoFit/>
            </a:bodyPr>
            <a:lstStyle/>
            <a:p>
              <a:r>
                <a:rPr kumimoji="1" lang="en-US" altLang="ja-JP" sz="1000"/>
                <a:t>05.</a:t>
              </a:r>
              <a:r>
                <a:rPr kumimoji="1" lang="ja-JP" altLang="en-US" sz="1000"/>
                <a:t>キャラ画像</a:t>
              </a:r>
            </a:p>
          </p:txBody>
        </p:sp>
        <p:sp>
          <p:nvSpPr>
            <p:cNvPr id="77" name="テキスト ボックス 76">
              <a:extLst>
                <a:ext uri="{FF2B5EF4-FFF2-40B4-BE49-F238E27FC236}">
                  <a16:creationId xmlns:a16="http://schemas.microsoft.com/office/drawing/2014/main" id="{F90246A6-2804-436C-937D-0546BC708923}"/>
                </a:ext>
              </a:extLst>
            </p:cNvPr>
            <p:cNvSpPr txBox="1"/>
            <p:nvPr/>
          </p:nvSpPr>
          <p:spPr>
            <a:xfrm>
              <a:off x="2900884" y="2688249"/>
              <a:ext cx="1002197" cy="246221"/>
            </a:xfrm>
            <a:prstGeom prst="rect">
              <a:avLst/>
            </a:prstGeom>
            <a:noFill/>
          </p:spPr>
          <p:txBody>
            <a:bodyPr wrap="none" rtlCol="0">
              <a:spAutoFit/>
            </a:bodyPr>
            <a:lstStyle/>
            <a:p>
              <a:r>
                <a:rPr kumimoji="1" lang="en-US" altLang="ja-JP" sz="1000"/>
                <a:t>06.</a:t>
              </a:r>
              <a:r>
                <a:rPr kumimoji="1" lang="ja-JP" altLang="en-US" sz="1000"/>
                <a:t>見出しタブ</a:t>
              </a:r>
            </a:p>
          </p:txBody>
        </p:sp>
        <p:sp>
          <p:nvSpPr>
            <p:cNvPr id="78" name="テキスト ボックス 77">
              <a:extLst>
                <a:ext uri="{FF2B5EF4-FFF2-40B4-BE49-F238E27FC236}">
                  <a16:creationId xmlns:a16="http://schemas.microsoft.com/office/drawing/2014/main" id="{D6245201-CB9F-487B-8D4C-9455FEAB139C}"/>
                </a:ext>
              </a:extLst>
            </p:cNvPr>
            <p:cNvSpPr txBox="1"/>
            <p:nvPr/>
          </p:nvSpPr>
          <p:spPr>
            <a:xfrm>
              <a:off x="2900884" y="3059207"/>
              <a:ext cx="1135247" cy="246221"/>
            </a:xfrm>
            <a:prstGeom prst="rect">
              <a:avLst/>
            </a:prstGeom>
            <a:noFill/>
          </p:spPr>
          <p:txBody>
            <a:bodyPr wrap="none" rtlCol="0">
              <a:spAutoFit/>
            </a:bodyPr>
            <a:lstStyle/>
            <a:p>
              <a:r>
                <a:rPr kumimoji="1" lang="en-US" altLang="ja-JP" sz="1000"/>
                <a:t>07.</a:t>
              </a:r>
              <a:r>
                <a:rPr kumimoji="1" lang="ja-JP" altLang="en-US" sz="1000"/>
                <a:t>装備</a:t>
              </a:r>
              <a:r>
                <a:rPr kumimoji="1" lang="en-US" altLang="ja-JP" sz="1000"/>
                <a:t>TR</a:t>
              </a:r>
              <a:r>
                <a:rPr kumimoji="1" lang="ja-JP" altLang="en-US" sz="1000"/>
                <a:t>カード</a:t>
              </a:r>
            </a:p>
          </p:txBody>
        </p:sp>
        <p:sp>
          <p:nvSpPr>
            <p:cNvPr id="79" name="テキスト ボックス 78">
              <a:extLst>
                <a:ext uri="{FF2B5EF4-FFF2-40B4-BE49-F238E27FC236}">
                  <a16:creationId xmlns:a16="http://schemas.microsoft.com/office/drawing/2014/main" id="{B8E33668-3585-4B8A-9696-AD37288B90EE}"/>
                </a:ext>
              </a:extLst>
            </p:cNvPr>
            <p:cNvSpPr txBox="1"/>
            <p:nvPr/>
          </p:nvSpPr>
          <p:spPr>
            <a:xfrm>
              <a:off x="2900884" y="3494910"/>
              <a:ext cx="873957" cy="246221"/>
            </a:xfrm>
            <a:prstGeom prst="rect">
              <a:avLst/>
            </a:prstGeom>
            <a:noFill/>
          </p:spPr>
          <p:txBody>
            <a:bodyPr wrap="none" rtlCol="0">
              <a:spAutoFit/>
            </a:bodyPr>
            <a:lstStyle/>
            <a:p>
              <a:r>
                <a:rPr kumimoji="1" lang="en-US" altLang="ja-JP" sz="1000"/>
                <a:t>08.</a:t>
              </a:r>
              <a:r>
                <a:rPr kumimoji="1" lang="ja-JP" altLang="en-US" sz="1000"/>
                <a:t>各効果名</a:t>
              </a:r>
            </a:p>
          </p:txBody>
        </p:sp>
        <p:sp>
          <p:nvSpPr>
            <p:cNvPr id="48" name="テキスト ボックス 47">
              <a:extLst>
                <a:ext uri="{FF2B5EF4-FFF2-40B4-BE49-F238E27FC236}">
                  <a16:creationId xmlns:a16="http://schemas.microsoft.com/office/drawing/2014/main" id="{08AA58F9-72BD-48AA-844D-B1F082D5F466}"/>
                </a:ext>
              </a:extLst>
            </p:cNvPr>
            <p:cNvSpPr txBox="1"/>
            <p:nvPr/>
          </p:nvSpPr>
          <p:spPr>
            <a:xfrm>
              <a:off x="2900884" y="4229317"/>
              <a:ext cx="1258678" cy="246221"/>
            </a:xfrm>
            <a:prstGeom prst="rect">
              <a:avLst/>
            </a:prstGeom>
            <a:noFill/>
          </p:spPr>
          <p:txBody>
            <a:bodyPr wrap="none" rtlCol="0">
              <a:spAutoFit/>
            </a:bodyPr>
            <a:lstStyle/>
            <a:p>
              <a:r>
                <a:rPr kumimoji="1" lang="en-US" altLang="ja-JP" sz="1000"/>
                <a:t>09.</a:t>
              </a:r>
              <a:r>
                <a:rPr kumimoji="1" lang="ja-JP" altLang="en-US" sz="1000"/>
                <a:t>おまかせボタン</a:t>
              </a:r>
            </a:p>
          </p:txBody>
        </p:sp>
        <p:cxnSp>
          <p:nvCxnSpPr>
            <p:cNvPr id="49" name="直線コネクタ 48">
              <a:extLst>
                <a:ext uri="{FF2B5EF4-FFF2-40B4-BE49-F238E27FC236}">
                  <a16:creationId xmlns:a16="http://schemas.microsoft.com/office/drawing/2014/main" id="{791BA515-AE5E-47AD-9E77-7F2724A85ACC}"/>
                </a:ext>
              </a:extLst>
            </p:cNvPr>
            <p:cNvCxnSpPr>
              <a:cxnSpLocks/>
              <a:endCxn id="48" idx="1"/>
            </p:cNvCxnSpPr>
            <p:nvPr/>
          </p:nvCxnSpPr>
          <p:spPr>
            <a:xfrm>
              <a:off x="2450237" y="4305030"/>
              <a:ext cx="450647" cy="4739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61" name="テキスト ボックス 60">
              <a:extLst>
                <a:ext uri="{FF2B5EF4-FFF2-40B4-BE49-F238E27FC236}">
                  <a16:creationId xmlns:a16="http://schemas.microsoft.com/office/drawing/2014/main" id="{5B99DDA9-F0BF-4D1D-B15C-12301AD8E296}"/>
                </a:ext>
              </a:extLst>
            </p:cNvPr>
            <p:cNvSpPr txBox="1"/>
            <p:nvPr/>
          </p:nvSpPr>
          <p:spPr>
            <a:xfrm>
              <a:off x="2900884" y="1078237"/>
              <a:ext cx="1386918" cy="246221"/>
            </a:xfrm>
            <a:prstGeom prst="rect">
              <a:avLst/>
            </a:prstGeom>
            <a:noFill/>
          </p:spPr>
          <p:txBody>
            <a:bodyPr wrap="none" rtlCol="0">
              <a:spAutoFit/>
            </a:bodyPr>
            <a:lstStyle/>
            <a:p>
              <a:r>
                <a:rPr kumimoji="1" lang="en-US" altLang="ja-JP" sz="1000"/>
                <a:t>01.</a:t>
              </a:r>
              <a:r>
                <a:rPr kumimoji="1" lang="ja-JP" altLang="en-US" sz="1000"/>
                <a:t>リーダーアイコン</a:t>
              </a:r>
              <a:endParaRPr kumimoji="1" lang="en-US" altLang="ja-JP" sz="1000"/>
            </a:p>
          </p:txBody>
        </p:sp>
        <p:cxnSp>
          <p:nvCxnSpPr>
            <p:cNvPr id="76" name="直線コネクタ 75">
              <a:extLst>
                <a:ext uri="{FF2B5EF4-FFF2-40B4-BE49-F238E27FC236}">
                  <a16:creationId xmlns:a16="http://schemas.microsoft.com/office/drawing/2014/main" id="{F54E89E7-FEA7-441B-9464-4CD8D5D50AE9}"/>
                </a:ext>
              </a:extLst>
            </p:cNvPr>
            <p:cNvCxnSpPr>
              <a:cxnSpLocks/>
              <a:endCxn id="61" idx="1"/>
            </p:cNvCxnSpPr>
            <p:nvPr/>
          </p:nvCxnSpPr>
          <p:spPr>
            <a:xfrm flipV="1">
              <a:off x="1020932" y="1201348"/>
              <a:ext cx="1879952" cy="542639"/>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
        <p:nvSpPr>
          <p:cNvPr id="85" name="テキスト ボックス 84">
            <a:extLst>
              <a:ext uri="{FF2B5EF4-FFF2-40B4-BE49-F238E27FC236}">
                <a16:creationId xmlns:a16="http://schemas.microsoft.com/office/drawing/2014/main" id="{8AB9C47B-6D87-4CB9-A62A-1EF532F2D3F4}"/>
              </a:ext>
            </a:extLst>
          </p:cNvPr>
          <p:cNvSpPr txBox="1"/>
          <p:nvPr/>
        </p:nvSpPr>
        <p:spPr>
          <a:xfrm>
            <a:off x="4287802" y="1650084"/>
            <a:ext cx="1390124" cy="246221"/>
          </a:xfrm>
          <a:prstGeom prst="rect">
            <a:avLst/>
          </a:prstGeom>
          <a:noFill/>
        </p:spPr>
        <p:txBody>
          <a:bodyPr wrap="none" rtlCol="0">
            <a:spAutoFit/>
          </a:bodyPr>
          <a:lstStyle/>
          <a:p>
            <a:r>
              <a:rPr kumimoji="1" lang="en-US" altLang="ja-JP" sz="1000" b="1"/>
              <a:t>01.</a:t>
            </a:r>
            <a:r>
              <a:rPr kumimoji="1" lang="ja-JP" altLang="en-US" sz="1000" b="1"/>
              <a:t>リーダーアイコン</a:t>
            </a:r>
          </a:p>
        </p:txBody>
      </p:sp>
      <p:sp>
        <p:nvSpPr>
          <p:cNvPr id="86" name="テキスト ボックス 85">
            <a:extLst>
              <a:ext uri="{FF2B5EF4-FFF2-40B4-BE49-F238E27FC236}">
                <a16:creationId xmlns:a16="http://schemas.microsoft.com/office/drawing/2014/main" id="{CC1F2448-C76E-4A10-A379-D4A111EF80C7}"/>
              </a:ext>
            </a:extLst>
          </p:cNvPr>
          <p:cNvSpPr txBox="1"/>
          <p:nvPr/>
        </p:nvSpPr>
        <p:spPr>
          <a:xfrm>
            <a:off x="4480245" y="1894915"/>
            <a:ext cx="3134191" cy="400110"/>
          </a:xfrm>
          <a:prstGeom prst="rect">
            <a:avLst/>
          </a:prstGeom>
          <a:noFill/>
        </p:spPr>
        <p:txBody>
          <a:bodyPr wrap="none" rtlCol="0">
            <a:spAutoFit/>
          </a:bodyPr>
          <a:lstStyle/>
          <a:p>
            <a:r>
              <a:rPr kumimoji="1" lang="ja-JP" altLang="en-US" sz="1000"/>
              <a:t>リーダーキャラの場合はリーダーアイコンが載る。</a:t>
            </a:r>
            <a:endParaRPr kumimoji="1" lang="en-US" altLang="ja-JP" sz="1000"/>
          </a:p>
          <a:p>
            <a:r>
              <a:rPr kumimoji="1" lang="ja-JP" altLang="en-US" sz="1000"/>
              <a:t>リーダーでないキャラは表示なし。</a:t>
            </a:r>
          </a:p>
        </p:txBody>
      </p:sp>
    </p:spTree>
    <p:extLst>
      <p:ext uri="{BB962C8B-B14F-4D97-AF65-F5344CB8AC3E}">
        <p14:creationId xmlns:p14="http://schemas.microsoft.com/office/powerpoint/2010/main" val="18492374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グループ化 32">
            <a:extLst>
              <a:ext uri="{FF2B5EF4-FFF2-40B4-BE49-F238E27FC236}">
                <a16:creationId xmlns:a16="http://schemas.microsoft.com/office/drawing/2014/main" id="{1F9BF303-38B7-49DB-BAFD-E9B86F82964B}"/>
              </a:ext>
            </a:extLst>
          </p:cNvPr>
          <p:cNvGrpSpPr/>
          <p:nvPr/>
        </p:nvGrpSpPr>
        <p:grpSpPr>
          <a:xfrm>
            <a:off x="751301" y="906159"/>
            <a:ext cx="3536501" cy="3571200"/>
            <a:chOff x="751301" y="906159"/>
            <a:chExt cx="3536501" cy="3571200"/>
          </a:xfrm>
        </p:grpSpPr>
        <p:pic>
          <p:nvPicPr>
            <p:cNvPr id="34" name="図 33" descr="横, 男, コンピュータ が含まれている画像&#10;&#10;自動的に生成された説明">
              <a:extLst>
                <a:ext uri="{FF2B5EF4-FFF2-40B4-BE49-F238E27FC236}">
                  <a16:creationId xmlns:a16="http://schemas.microsoft.com/office/drawing/2014/main" id="{3EC96F52-BAFC-42D1-B71A-7E5A72A69037}"/>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51301" y="906159"/>
              <a:ext cx="2008800" cy="3571200"/>
            </a:xfrm>
            <a:prstGeom prst="rect">
              <a:avLst/>
            </a:prstGeom>
          </p:spPr>
        </p:pic>
        <p:cxnSp>
          <p:nvCxnSpPr>
            <p:cNvPr id="35" name="直線コネクタ 34">
              <a:extLst>
                <a:ext uri="{FF2B5EF4-FFF2-40B4-BE49-F238E27FC236}">
                  <a16:creationId xmlns:a16="http://schemas.microsoft.com/office/drawing/2014/main" id="{1E425DE8-4FCE-43B1-AB01-BBF67B825FAA}"/>
                </a:ext>
              </a:extLst>
            </p:cNvPr>
            <p:cNvCxnSpPr>
              <a:cxnSpLocks/>
              <a:endCxn id="36" idx="1"/>
            </p:cNvCxnSpPr>
            <p:nvPr/>
          </p:nvCxnSpPr>
          <p:spPr>
            <a:xfrm flipV="1">
              <a:off x="1289471" y="1492947"/>
              <a:ext cx="1611413" cy="387939"/>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6" name="テキスト ボックス 35">
              <a:extLst>
                <a:ext uri="{FF2B5EF4-FFF2-40B4-BE49-F238E27FC236}">
                  <a16:creationId xmlns:a16="http://schemas.microsoft.com/office/drawing/2014/main" id="{7C19721C-9A09-4011-9AF0-EC917A162201}"/>
                </a:ext>
              </a:extLst>
            </p:cNvPr>
            <p:cNvSpPr txBox="1"/>
            <p:nvPr/>
          </p:nvSpPr>
          <p:spPr>
            <a:xfrm>
              <a:off x="2900884" y="1369836"/>
              <a:ext cx="873957" cy="246221"/>
            </a:xfrm>
            <a:prstGeom prst="rect">
              <a:avLst/>
            </a:prstGeom>
            <a:noFill/>
          </p:spPr>
          <p:txBody>
            <a:bodyPr wrap="none" rtlCol="0">
              <a:spAutoFit/>
            </a:bodyPr>
            <a:lstStyle/>
            <a:p>
              <a:r>
                <a:rPr kumimoji="1" lang="en-US" altLang="ja-JP" sz="1000"/>
                <a:t>02.</a:t>
              </a:r>
              <a:r>
                <a:rPr kumimoji="1" lang="ja-JP" altLang="en-US" sz="1000"/>
                <a:t>キャラ名</a:t>
              </a:r>
            </a:p>
          </p:txBody>
        </p:sp>
        <p:cxnSp>
          <p:nvCxnSpPr>
            <p:cNvPr id="37" name="直線コネクタ 36">
              <a:extLst>
                <a:ext uri="{FF2B5EF4-FFF2-40B4-BE49-F238E27FC236}">
                  <a16:creationId xmlns:a16="http://schemas.microsoft.com/office/drawing/2014/main" id="{945DB39B-8AB1-4F1F-9F54-5CB5EC6B5C61}"/>
                </a:ext>
              </a:extLst>
            </p:cNvPr>
            <p:cNvCxnSpPr>
              <a:cxnSpLocks/>
              <a:endCxn id="45" idx="1"/>
            </p:cNvCxnSpPr>
            <p:nvPr/>
          </p:nvCxnSpPr>
          <p:spPr>
            <a:xfrm flipV="1">
              <a:off x="1633491" y="1829300"/>
              <a:ext cx="1267393" cy="250979"/>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60D0A4E1-60D0-4F3B-81A6-4B4339E32211}"/>
                </a:ext>
              </a:extLst>
            </p:cNvPr>
            <p:cNvCxnSpPr>
              <a:cxnSpLocks/>
              <a:endCxn id="47" idx="1"/>
            </p:cNvCxnSpPr>
            <p:nvPr/>
          </p:nvCxnSpPr>
          <p:spPr>
            <a:xfrm flipV="1">
              <a:off x="1459094" y="2089310"/>
              <a:ext cx="1441790" cy="2020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B2E1CE1-7DAC-4B46-BEDD-3DAEE1E02B27}"/>
                </a:ext>
              </a:extLst>
            </p:cNvPr>
            <p:cNvCxnSpPr>
              <a:cxnSpLocks/>
              <a:endCxn id="48" idx="1"/>
            </p:cNvCxnSpPr>
            <p:nvPr/>
          </p:nvCxnSpPr>
          <p:spPr>
            <a:xfrm>
              <a:off x="2361374" y="2453372"/>
              <a:ext cx="539510" cy="1667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3BADA73E-92B9-40AB-82C5-80E0951DEB2C}"/>
                </a:ext>
              </a:extLst>
            </p:cNvPr>
            <p:cNvCxnSpPr>
              <a:cxnSpLocks/>
              <a:endCxn id="49" idx="1"/>
            </p:cNvCxnSpPr>
            <p:nvPr/>
          </p:nvCxnSpPr>
          <p:spPr>
            <a:xfrm flipV="1">
              <a:off x="1459094" y="2811360"/>
              <a:ext cx="1441790" cy="13350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310E1E20-F75D-4C9A-B8E0-18B6009EC2A6}"/>
                </a:ext>
              </a:extLst>
            </p:cNvPr>
            <p:cNvCxnSpPr>
              <a:cxnSpLocks/>
              <a:endCxn id="50" idx="1"/>
            </p:cNvCxnSpPr>
            <p:nvPr/>
          </p:nvCxnSpPr>
          <p:spPr>
            <a:xfrm flipV="1">
              <a:off x="1020932" y="3182318"/>
              <a:ext cx="1879952" cy="25762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C6D5BFEA-EA8B-4979-B6AD-0B331740720E}"/>
                </a:ext>
              </a:extLst>
            </p:cNvPr>
            <p:cNvCxnSpPr>
              <a:cxnSpLocks/>
              <a:endCxn id="51" idx="1"/>
            </p:cNvCxnSpPr>
            <p:nvPr/>
          </p:nvCxnSpPr>
          <p:spPr>
            <a:xfrm flipV="1">
              <a:off x="2181581" y="3618021"/>
              <a:ext cx="719303" cy="12311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22924A80-341F-409E-B027-1364F4A27DF5}"/>
                </a:ext>
              </a:extLst>
            </p:cNvPr>
            <p:cNvSpPr txBox="1"/>
            <p:nvPr/>
          </p:nvSpPr>
          <p:spPr>
            <a:xfrm>
              <a:off x="2900884" y="1706189"/>
              <a:ext cx="1002197" cy="246221"/>
            </a:xfrm>
            <a:prstGeom prst="rect">
              <a:avLst/>
            </a:prstGeom>
            <a:noFill/>
          </p:spPr>
          <p:txBody>
            <a:bodyPr wrap="none" rtlCol="0">
              <a:spAutoFit/>
            </a:bodyPr>
            <a:lstStyle/>
            <a:p>
              <a:r>
                <a:rPr kumimoji="1" lang="en-US" altLang="ja-JP" sz="1000"/>
                <a:t>03.</a:t>
              </a:r>
              <a:r>
                <a:rPr kumimoji="1" lang="ja-JP" altLang="en-US" sz="1000"/>
                <a:t>キャラ兵科</a:t>
              </a:r>
            </a:p>
          </p:txBody>
        </p:sp>
        <p:sp>
          <p:nvSpPr>
            <p:cNvPr id="47" name="テキスト ボックス 46">
              <a:extLst>
                <a:ext uri="{FF2B5EF4-FFF2-40B4-BE49-F238E27FC236}">
                  <a16:creationId xmlns:a16="http://schemas.microsoft.com/office/drawing/2014/main" id="{14735105-14C8-40F8-84C8-73DA52BCB093}"/>
                </a:ext>
              </a:extLst>
            </p:cNvPr>
            <p:cNvSpPr txBox="1"/>
            <p:nvPr/>
          </p:nvSpPr>
          <p:spPr>
            <a:xfrm>
              <a:off x="2900884" y="1966199"/>
              <a:ext cx="1386918" cy="246221"/>
            </a:xfrm>
            <a:prstGeom prst="rect">
              <a:avLst/>
            </a:prstGeom>
            <a:noFill/>
          </p:spPr>
          <p:txBody>
            <a:bodyPr wrap="none" rtlCol="0">
              <a:spAutoFit/>
            </a:bodyPr>
            <a:lstStyle/>
            <a:p>
              <a:r>
                <a:rPr kumimoji="1" lang="en-US" altLang="ja-JP" sz="1000"/>
                <a:t>04.</a:t>
              </a:r>
              <a:r>
                <a:rPr kumimoji="1" lang="ja-JP" altLang="en-US" sz="1000"/>
                <a:t>キャラパラメータ</a:t>
              </a:r>
            </a:p>
          </p:txBody>
        </p:sp>
        <p:sp>
          <p:nvSpPr>
            <p:cNvPr id="48" name="テキスト ボックス 47">
              <a:extLst>
                <a:ext uri="{FF2B5EF4-FFF2-40B4-BE49-F238E27FC236}">
                  <a16:creationId xmlns:a16="http://schemas.microsoft.com/office/drawing/2014/main" id="{7DE2594B-6419-4C57-AFBD-C13096393C2F}"/>
                </a:ext>
              </a:extLst>
            </p:cNvPr>
            <p:cNvSpPr txBox="1"/>
            <p:nvPr/>
          </p:nvSpPr>
          <p:spPr>
            <a:xfrm>
              <a:off x="2900884" y="2346936"/>
              <a:ext cx="1002197" cy="246221"/>
            </a:xfrm>
            <a:prstGeom prst="rect">
              <a:avLst/>
            </a:prstGeom>
            <a:noFill/>
          </p:spPr>
          <p:txBody>
            <a:bodyPr wrap="none" rtlCol="0">
              <a:spAutoFit/>
            </a:bodyPr>
            <a:lstStyle/>
            <a:p>
              <a:r>
                <a:rPr kumimoji="1" lang="en-US" altLang="ja-JP" sz="1000"/>
                <a:t>05.</a:t>
              </a:r>
              <a:r>
                <a:rPr kumimoji="1" lang="ja-JP" altLang="en-US" sz="1000"/>
                <a:t>キャラ画像</a:t>
              </a:r>
            </a:p>
          </p:txBody>
        </p:sp>
        <p:sp>
          <p:nvSpPr>
            <p:cNvPr id="49" name="テキスト ボックス 48">
              <a:extLst>
                <a:ext uri="{FF2B5EF4-FFF2-40B4-BE49-F238E27FC236}">
                  <a16:creationId xmlns:a16="http://schemas.microsoft.com/office/drawing/2014/main" id="{A0D7C081-42E0-40C3-B73E-CFAE8DDC5DF8}"/>
                </a:ext>
              </a:extLst>
            </p:cNvPr>
            <p:cNvSpPr txBox="1"/>
            <p:nvPr/>
          </p:nvSpPr>
          <p:spPr>
            <a:xfrm>
              <a:off x="2900884" y="2688249"/>
              <a:ext cx="1002197" cy="246221"/>
            </a:xfrm>
            <a:prstGeom prst="rect">
              <a:avLst/>
            </a:prstGeom>
            <a:noFill/>
          </p:spPr>
          <p:txBody>
            <a:bodyPr wrap="none" rtlCol="0">
              <a:spAutoFit/>
            </a:bodyPr>
            <a:lstStyle/>
            <a:p>
              <a:r>
                <a:rPr kumimoji="1" lang="en-US" altLang="ja-JP" sz="1000"/>
                <a:t>06.</a:t>
              </a:r>
              <a:r>
                <a:rPr kumimoji="1" lang="ja-JP" altLang="en-US" sz="1000"/>
                <a:t>見出しタブ</a:t>
              </a:r>
            </a:p>
          </p:txBody>
        </p:sp>
        <p:sp>
          <p:nvSpPr>
            <p:cNvPr id="50" name="テキスト ボックス 49">
              <a:extLst>
                <a:ext uri="{FF2B5EF4-FFF2-40B4-BE49-F238E27FC236}">
                  <a16:creationId xmlns:a16="http://schemas.microsoft.com/office/drawing/2014/main" id="{DE365285-A891-4BD2-B400-B4410F04AB44}"/>
                </a:ext>
              </a:extLst>
            </p:cNvPr>
            <p:cNvSpPr txBox="1"/>
            <p:nvPr/>
          </p:nvSpPr>
          <p:spPr>
            <a:xfrm>
              <a:off x="2900884" y="3059207"/>
              <a:ext cx="1135247" cy="246221"/>
            </a:xfrm>
            <a:prstGeom prst="rect">
              <a:avLst/>
            </a:prstGeom>
            <a:noFill/>
          </p:spPr>
          <p:txBody>
            <a:bodyPr wrap="none" rtlCol="0">
              <a:spAutoFit/>
            </a:bodyPr>
            <a:lstStyle/>
            <a:p>
              <a:r>
                <a:rPr kumimoji="1" lang="en-US" altLang="ja-JP" sz="1000"/>
                <a:t>07.</a:t>
              </a:r>
              <a:r>
                <a:rPr kumimoji="1" lang="ja-JP" altLang="en-US" sz="1000"/>
                <a:t>装備</a:t>
              </a:r>
              <a:r>
                <a:rPr kumimoji="1" lang="en-US" altLang="ja-JP" sz="1000"/>
                <a:t>TR</a:t>
              </a:r>
              <a:r>
                <a:rPr kumimoji="1" lang="ja-JP" altLang="en-US" sz="1000"/>
                <a:t>カード</a:t>
              </a:r>
            </a:p>
          </p:txBody>
        </p:sp>
        <p:sp>
          <p:nvSpPr>
            <p:cNvPr id="51" name="テキスト ボックス 50">
              <a:extLst>
                <a:ext uri="{FF2B5EF4-FFF2-40B4-BE49-F238E27FC236}">
                  <a16:creationId xmlns:a16="http://schemas.microsoft.com/office/drawing/2014/main" id="{C83064E4-5EA6-490A-838C-6C33AE94FA3C}"/>
                </a:ext>
              </a:extLst>
            </p:cNvPr>
            <p:cNvSpPr txBox="1"/>
            <p:nvPr/>
          </p:nvSpPr>
          <p:spPr>
            <a:xfrm>
              <a:off x="2900884" y="3494910"/>
              <a:ext cx="873957" cy="246221"/>
            </a:xfrm>
            <a:prstGeom prst="rect">
              <a:avLst/>
            </a:prstGeom>
            <a:noFill/>
          </p:spPr>
          <p:txBody>
            <a:bodyPr wrap="none" rtlCol="0">
              <a:spAutoFit/>
            </a:bodyPr>
            <a:lstStyle/>
            <a:p>
              <a:r>
                <a:rPr kumimoji="1" lang="en-US" altLang="ja-JP" sz="1000"/>
                <a:t>08.</a:t>
              </a:r>
              <a:r>
                <a:rPr kumimoji="1" lang="ja-JP" altLang="en-US" sz="1000"/>
                <a:t>各効果名</a:t>
              </a:r>
            </a:p>
          </p:txBody>
        </p:sp>
        <p:sp>
          <p:nvSpPr>
            <p:cNvPr id="52" name="テキスト ボックス 51">
              <a:extLst>
                <a:ext uri="{FF2B5EF4-FFF2-40B4-BE49-F238E27FC236}">
                  <a16:creationId xmlns:a16="http://schemas.microsoft.com/office/drawing/2014/main" id="{9D8CC8EC-CEF9-46CA-A281-3132161E6F8E}"/>
                </a:ext>
              </a:extLst>
            </p:cNvPr>
            <p:cNvSpPr txBox="1"/>
            <p:nvPr/>
          </p:nvSpPr>
          <p:spPr>
            <a:xfrm>
              <a:off x="2900884" y="4229317"/>
              <a:ext cx="1258678" cy="246221"/>
            </a:xfrm>
            <a:prstGeom prst="rect">
              <a:avLst/>
            </a:prstGeom>
            <a:noFill/>
          </p:spPr>
          <p:txBody>
            <a:bodyPr wrap="none" rtlCol="0">
              <a:spAutoFit/>
            </a:bodyPr>
            <a:lstStyle/>
            <a:p>
              <a:r>
                <a:rPr kumimoji="1" lang="en-US" altLang="ja-JP" sz="1000"/>
                <a:t>09.</a:t>
              </a:r>
              <a:r>
                <a:rPr kumimoji="1" lang="ja-JP" altLang="en-US" sz="1000"/>
                <a:t>おまかせボタン</a:t>
              </a:r>
            </a:p>
          </p:txBody>
        </p:sp>
        <p:cxnSp>
          <p:nvCxnSpPr>
            <p:cNvPr id="53" name="直線コネクタ 52">
              <a:extLst>
                <a:ext uri="{FF2B5EF4-FFF2-40B4-BE49-F238E27FC236}">
                  <a16:creationId xmlns:a16="http://schemas.microsoft.com/office/drawing/2014/main" id="{B785F23D-4587-418A-A5BD-087812E48683}"/>
                </a:ext>
              </a:extLst>
            </p:cNvPr>
            <p:cNvCxnSpPr>
              <a:cxnSpLocks/>
              <a:endCxn id="52" idx="1"/>
            </p:cNvCxnSpPr>
            <p:nvPr/>
          </p:nvCxnSpPr>
          <p:spPr>
            <a:xfrm>
              <a:off x="2450237" y="4305030"/>
              <a:ext cx="450647" cy="4739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4" name="テキスト ボックス 53">
              <a:extLst>
                <a:ext uri="{FF2B5EF4-FFF2-40B4-BE49-F238E27FC236}">
                  <a16:creationId xmlns:a16="http://schemas.microsoft.com/office/drawing/2014/main" id="{45F87A07-8008-4CE0-9224-5F8B06B4E3E1}"/>
                </a:ext>
              </a:extLst>
            </p:cNvPr>
            <p:cNvSpPr txBox="1"/>
            <p:nvPr/>
          </p:nvSpPr>
          <p:spPr>
            <a:xfrm>
              <a:off x="2900884" y="1078237"/>
              <a:ext cx="1386918" cy="246221"/>
            </a:xfrm>
            <a:prstGeom prst="rect">
              <a:avLst/>
            </a:prstGeom>
            <a:noFill/>
          </p:spPr>
          <p:txBody>
            <a:bodyPr wrap="none" rtlCol="0">
              <a:spAutoFit/>
            </a:bodyPr>
            <a:lstStyle/>
            <a:p>
              <a:r>
                <a:rPr kumimoji="1" lang="en-US" altLang="ja-JP" sz="1000"/>
                <a:t>01.</a:t>
              </a:r>
              <a:r>
                <a:rPr kumimoji="1" lang="ja-JP" altLang="en-US" sz="1000"/>
                <a:t>リーダーアイコン</a:t>
              </a:r>
              <a:endParaRPr kumimoji="1" lang="en-US" altLang="ja-JP" sz="1000"/>
            </a:p>
          </p:txBody>
        </p:sp>
        <p:cxnSp>
          <p:nvCxnSpPr>
            <p:cNvPr id="55" name="直線コネクタ 54">
              <a:extLst>
                <a:ext uri="{FF2B5EF4-FFF2-40B4-BE49-F238E27FC236}">
                  <a16:creationId xmlns:a16="http://schemas.microsoft.com/office/drawing/2014/main" id="{3DE8468C-2708-4E33-B783-6B3B858EF432}"/>
                </a:ext>
              </a:extLst>
            </p:cNvPr>
            <p:cNvCxnSpPr>
              <a:cxnSpLocks/>
              <a:endCxn id="54" idx="1"/>
            </p:cNvCxnSpPr>
            <p:nvPr/>
          </p:nvCxnSpPr>
          <p:spPr>
            <a:xfrm flipV="1">
              <a:off x="1020932" y="1201348"/>
              <a:ext cx="1879952" cy="542639"/>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19</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4368504" cy="276999"/>
          </a:xfrm>
          <a:prstGeom prst="rect">
            <a:avLst/>
          </a:prstGeom>
          <a:noFill/>
        </p:spPr>
        <p:txBody>
          <a:bodyPr wrap="none" rtlCol="0">
            <a:spAutoFit/>
          </a:bodyPr>
          <a:lstStyle/>
          <a:p>
            <a:r>
              <a:rPr kumimoji="1" lang="ja-JP" altLang="en-US" sz="1200" b="1"/>
              <a:t>○</a:t>
            </a:r>
            <a:r>
              <a:rPr kumimoji="1" lang="en-US" altLang="ja-JP" sz="1200" b="1"/>
              <a:t> co140.</a:t>
            </a:r>
            <a:r>
              <a:rPr kumimoji="1" lang="ja-JP" altLang="en-US" sz="1200" b="1"/>
              <a:t>部隊キャラ設定画面ーＴＲ（</a:t>
            </a:r>
            <a:r>
              <a:rPr kumimoji="1" lang="en-US" altLang="ja-JP" sz="1200" b="1"/>
              <a:t>2/6</a:t>
            </a:r>
            <a:r>
              <a:rPr kumimoji="1" lang="ja-JP" altLang="en-US" sz="1200" b="1"/>
              <a:t>）</a:t>
            </a:r>
            <a:r>
              <a:rPr kumimoji="1" lang="ja-JP" altLang="en-US" sz="1000" b="1">
                <a:solidFill>
                  <a:schemeClr val="bg1">
                    <a:lumMod val="85000"/>
                  </a:schemeClr>
                </a:solidFill>
              </a:rPr>
              <a:t>（</a:t>
            </a:r>
            <a:r>
              <a:rPr kumimoji="1" lang="en-US" altLang="ja-JP" sz="1000" b="1">
                <a:solidFill>
                  <a:schemeClr val="bg1">
                    <a:lumMod val="85000"/>
                  </a:schemeClr>
                </a:solidFill>
              </a:rPr>
              <a:t>20200228</a:t>
            </a:r>
            <a:r>
              <a:rPr kumimoji="1" lang="ja-JP" altLang="en-US" sz="1000" b="1">
                <a:solidFill>
                  <a:schemeClr val="bg1">
                    <a:lumMod val="85000"/>
                  </a:schemeClr>
                </a:solidFill>
              </a:rPr>
              <a:t>修正）</a:t>
            </a:r>
            <a:endParaRPr kumimoji="1" lang="ja-JP" altLang="en-US" sz="1200" b="1">
              <a:solidFill>
                <a:schemeClr val="bg1">
                  <a:lumMod val="85000"/>
                </a:schemeClr>
              </a:solidFill>
            </a:endParaRPr>
          </a:p>
        </p:txBody>
      </p:sp>
      <p:sp>
        <p:nvSpPr>
          <p:cNvPr id="63" name="テキスト ボックス 62">
            <a:extLst>
              <a:ext uri="{FF2B5EF4-FFF2-40B4-BE49-F238E27FC236}">
                <a16:creationId xmlns:a16="http://schemas.microsoft.com/office/drawing/2014/main" id="{8B2FA87E-B123-4D77-AF10-F5A0FAB15502}"/>
              </a:ext>
            </a:extLst>
          </p:cNvPr>
          <p:cNvSpPr txBox="1"/>
          <p:nvPr/>
        </p:nvSpPr>
        <p:spPr>
          <a:xfrm>
            <a:off x="4271395" y="2309528"/>
            <a:ext cx="2095445" cy="246221"/>
          </a:xfrm>
          <a:prstGeom prst="rect">
            <a:avLst/>
          </a:prstGeom>
          <a:noFill/>
        </p:spPr>
        <p:txBody>
          <a:bodyPr wrap="none" rtlCol="0">
            <a:spAutoFit/>
          </a:bodyPr>
          <a:lstStyle/>
          <a:p>
            <a:r>
              <a:rPr kumimoji="1" lang="en-US" altLang="ja-JP" sz="1000" b="1"/>
              <a:t>08.</a:t>
            </a:r>
            <a:r>
              <a:rPr kumimoji="1" lang="ja-JP" altLang="en-US" sz="1000" b="1"/>
              <a:t>各効果説明</a:t>
            </a:r>
            <a:r>
              <a:rPr kumimoji="1" lang="ja-JP" altLang="en-US" sz="1000" b="1">
                <a:solidFill>
                  <a:srgbClr val="FF0000"/>
                </a:solidFill>
              </a:rPr>
              <a:t>（</a:t>
            </a:r>
            <a:r>
              <a:rPr kumimoji="1" lang="en-US" altLang="ja-JP" sz="1000" b="1">
                <a:solidFill>
                  <a:srgbClr val="FF0000"/>
                </a:solidFill>
              </a:rPr>
              <a:t>20200313</a:t>
            </a:r>
            <a:r>
              <a:rPr kumimoji="1" lang="ja-JP" altLang="en-US" sz="1000" b="1">
                <a:solidFill>
                  <a:srgbClr val="FF0000"/>
                </a:solidFill>
              </a:rPr>
              <a:t>修正）</a:t>
            </a:r>
          </a:p>
        </p:txBody>
      </p:sp>
      <p:sp>
        <p:nvSpPr>
          <p:cNvPr id="64" name="テキスト ボックス 63">
            <a:extLst>
              <a:ext uri="{FF2B5EF4-FFF2-40B4-BE49-F238E27FC236}">
                <a16:creationId xmlns:a16="http://schemas.microsoft.com/office/drawing/2014/main" id="{94C2FE46-16D1-4EB6-9E0F-79F248E9DF81}"/>
              </a:ext>
            </a:extLst>
          </p:cNvPr>
          <p:cNvSpPr txBox="1"/>
          <p:nvPr/>
        </p:nvSpPr>
        <p:spPr>
          <a:xfrm>
            <a:off x="4463838" y="2554359"/>
            <a:ext cx="4288353" cy="2554545"/>
          </a:xfrm>
          <a:prstGeom prst="rect">
            <a:avLst/>
          </a:prstGeom>
          <a:noFill/>
        </p:spPr>
        <p:txBody>
          <a:bodyPr wrap="none" rtlCol="0">
            <a:spAutoFit/>
          </a:bodyPr>
          <a:lstStyle/>
          <a:p>
            <a:r>
              <a:rPr kumimoji="1" lang="en-US" altLang="ja-JP" sz="1000"/>
              <a:t>TR</a:t>
            </a:r>
            <a:r>
              <a:rPr kumimoji="1" lang="ja-JP" altLang="en-US" sz="1000"/>
              <a:t>スキルの表記を追加した。</a:t>
            </a:r>
            <a:endParaRPr kumimoji="1" lang="en-US" altLang="ja-JP" sz="1000"/>
          </a:p>
          <a:p>
            <a:r>
              <a:rPr kumimoji="1" lang="ja-JP" altLang="en-US" sz="1000"/>
              <a:t>その際、デザインと協議し、説明まで表示するスペースがないという</a:t>
            </a:r>
            <a:endParaRPr kumimoji="1" lang="en-US" altLang="ja-JP" sz="1000"/>
          </a:p>
          <a:p>
            <a:r>
              <a:rPr kumimoji="1" lang="ja-JP" altLang="en-US" sz="1000"/>
              <a:t>ことで、バトル中のキャラ詳細と同様に、本画面では名前だけ表示し、</a:t>
            </a:r>
            <a:endParaRPr kumimoji="1" lang="en-US" altLang="ja-JP" sz="1000"/>
          </a:p>
          <a:p>
            <a:r>
              <a:rPr kumimoji="1" lang="ja-JP" altLang="en-US" sz="1000"/>
              <a:t>長押しすることで、現在選択中のカードの詳細を表示する。</a:t>
            </a:r>
            <a:endParaRPr kumimoji="1" lang="en-US" altLang="ja-JP" sz="1000"/>
          </a:p>
          <a:p>
            <a:r>
              <a:rPr kumimoji="1" lang="ja-JP" altLang="en-US" sz="1000"/>
              <a:t>（→</a:t>
            </a:r>
            <a:r>
              <a:rPr kumimoji="1" lang="en-US" altLang="ja-JP" sz="1000" b="1">
                <a:solidFill>
                  <a:srgbClr val="00B050"/>
                </a:solidFill>
              </a:rPr>
              <a:t>【GP01】</a:t>
            </a:r>
            <a:r>
              <a:rPr kumimoji="1" lang="ja-JP" altLang="en-US" sz="1000" b="1">
                <a:solidFill>
                  <a:srgbClr val="00B050"/>
                </a:solidFill>
              </a:rPr>
              <a:t>強化仕様</a:t>
            </a:r>
            <a:r>
              <a:rPr kumimoji="1" lang="en-US" altLang="ja-JP" sz="1000" b="1">
                <a:solidFill>
                  <a:srgbClr val="00B050"/>
                </a:solidFill>
              </a:rPr>
              <a:t>_</a:t>
            </a:r>
            <a:r>
              <a:rPr kumimoji="1" lang="ja-JP" altLang="en-US" sz="1000" b="1">
                <a:solidFill>
                  <a:srgbClr val="00B050"/>
                </a:solidFill>
              </a:rPr>
              <a:t>［日付］</a:t>
            </a:r>
            <a:r>
              <a:rPr kumimoji="1" lang="en-US" altLang="ja-JP" sz="1000" b="1">
                <a:solidFill>
                  <a:srgbClr val="00B050"/>
                </a:solidFill>
              </a:rPr>
              <a:t>.pptx</a:t>
            </a:r>
            <a:r>
              <a:rPr kumimoji="1" lang="ja-JP" altLang="en-US" sz="1000" b="1">
                <a:solidFill>
                  <a:srgbClr val="00B050"/>
                </a:solidFill>
              </a:rPr>
              <a:t>　</a:t>
            </a:r>
            <a:r>
              <a:rPr kumimoji="1" lang="en-US" altLang="ja-JP" sz="1000" b="1">
                <a:solidFill>
                  <a:srgbClr val="00B050"/>
                </a:solidFill>
              </a:rPr>
              <a:t> TR</a:t>
            </a:r>
            <a:r>
              <a:rPr kumimoji="1" lang="ja-JP" altLang="en-US" sz="1000" b="1">
                <a:solidFill>
                  <a:srgbClr val="00B050"/>
                </a:solidFill>
              </a:rPr>
              <a:t>カード詳細画面</a:t>
            </a:r>
            <a:r>
              <a:rPr kumimoji="1" lang="ja-JP" altLang="en-US" sz="1000"/>
              <a:t>）</a:t>
            </a:r>
            <a:endParaRPr kumimoji="1" lang="en-US" altLang="ja-JP" sz="1000"/>
          </a:p>
          <a:p>
            <a:endParaRPr kumimoji="1" lang="en-US" altLang="ja-JP" sz="1000"/>
          </a:p>
          <a:p>
            <a:r>
              <a:rPr kumimoji="1" lang="ja-JP" altLang="en-US" sz="1000"/>
              <a:t>以下を表示する。</a:t>
            </a:r>
            <a:endParaRPr kumimoji="1" lang="en-US" altLang="ja-JP" sz="1000"/>
          </a:p>
          <a:p>
            <a:r>
              <a:rPr kumimoji="1" lang="en-US" altLang="ja-JP" sz="1000"/>
              <a:t>1</a:t>
            </a:r>
            <a:r>
              <a:rPr kumimoji="1" lang="ja-JP" altLang="en-US" sz="1000"/>
              <a:t>．リーダー効果自体を表すアイコン（見出し的な意味合い）</a:t>
            </a:r>
            <a:endParaRPr kumimoji="1" lang="en-US" altLang="ja-JP" sz="1000"/>
          </a:p>
          <a:p>
            <a:r>
              <a:rPr kumimoji="1" lang="en-US" altLang="ja-JP" sz="1000"/>
              <a:t>2</a:t>
            </a:r>
            <a:r>
              <a:rPr kumimoji="1" lang="ja-JP" altLang="en-US" sz="1000"/>
              <a:t>．リーダー効果分類を表すアイコン</a:t>
            </a:r>
            <a:endParaRPr kumimoji="1" lang="en-US" altLang="ja-JP" sz="1000"/>
          </a:p>
          <a:p>
            <a:r>
              <a:rPr kumimoji="1" lang="en-US" altLang="ja-JP" sz="1000"/>
              <a:t>3</a:t>
            </a:r>
            <a:r>
              <a:rPr kumimoji="1" lang="ja-JP" altLang="en-US" sz="1000"/>
              <a:t>．リーダー効果名（１６文字）</a:t>
            </a:r>
            <a:endParaRPr kumimoji="1" lang="en-US" altLang="ja-JP" sz="1000"/>
          </a:p>
          <a:p>
            <a:r>
              <a:rPr kumimoji="1" lang="en-US" altLang="ja-JP" sz="1000"/>
              <a:t>4</a:t>
            </a:r>
            <a:r>
              <a:rPr kumimoji="1" lang="ja-JP" altLang="en-US" sz="1000"/>
              <a:t>．バトル効果自体を表すアイコン（見出し）</a:t>
            </a:r>
            <a:endParaRPr kumimoji="1" lang="en-US" altLang="ja-JP" sz="1000"/>
          </a:p>
          <a:p>
            <a:r>
              <a:rPr kumimoji="1" lang="en-US" altLang="ja-JP" sz="1000"/>
              <a:t>5</a:t>
            </a:r>
            <a:r>
              <a:rPr kumimoji="1" lang="ja-JP" altLang="en-US" sz="1000"/>
              <a:t>．バトル効果分類アイコン（</a:t>
            </a:r>
            <a:r>
              <a:rPr kumimoji="1" lang="en-US" altLang="ja-JP" sz="1000"/>
              <a:t>2</a:t>
            </a:r>
            <a:r>
              <a:rPr kumimoji="1" lang="ja-JP" altLang="en-US" sz="1000"/>
              <a:t>と同じようなもの）</a:t>
            </a:r>
            <a:endParaRPr kumimoji="1" lang="en-US" altLang="ja-JP" sz="1000"/>
          </a:p>
          <a:p>
            <a:r>
              <a:rPr kumimoji="1" lang="en-US" altLang="ja-JP" sz="1000"/>
              <a:t>6</a:t>
            </a:r>
            <a:r>
              <a:rPr kumimoji="1" lang="ja-JP" altLang="en-US" sz="1000"/>
              <a:t>．バトル効果名</a:t>
            </a:r>
            <a:endParaRPr kumimoji="1" lang="en-US" altLang="ja-JP" sz="1000"/>
          </a:p>
          <a:p>
            <a:r>
              <a:rPr kumimoji="1" lang="en-US" altLang="ja-JP" sz="1000"/>
              <a:t>7</a:t>
            </a:r>
            <a:r>
              <a:rPr kumimoji="1" lang="ja-JP" altLang="en-US" sz="1000"/>
              <a:t>．</a:t>
            </a:r>
            <a:r>
              <a:rPr kumimoji="1" lang="en-US" altLang="ja-JP" sz="1000"/>
              <a:t>TR</a:t>
            </a:r>
            <a:r>
              <a:rPr kumimoji="1" lang="ja-JP" altLang="en-US" sz="1000"/>
              <a:t>スキル自体を表すアイコン（見出し）</a:t>
            </a:r>
            <a:endParaRPr kumimoji="1" lang="en-US" altLang="ja-JP" sz="1000"/>
          </a:p>
          <a:p>
            <a:r>
              <a:rPr kumimoji="1" lang="en-US" altLang="ja-JP" sz="1000"/>
              <a:t>8</a:t>
            </a:r>
            <a:r>
              <a:rPr kumimoji="1" lang="ja-JP" altLang="en-US" sz="1000"/>
              <a:t>．効果の分類（</a:t>
            </a:r>
            <a:r>
              <a:rPr kumimoji="1" lang="en-US" altLang="ja-JP" sz="1000"/>
              <a:t>2</a:t>
            </a:r>
            <a:r>
              <a:rPr kumimoji="1" lang="ja-JP" altLang="en-US" sz="1000"/>
              <a:t>と同じようなもの）</a:t>
            </a:r>
            <a:endParaRPr kumimoji="1" lang="en-US" altLang="ja-JP" sz="1000"/>
          </a:p>
          <a:p>
            <a:r>
              <a:rPr kumimoji="1" lang="en-US" altLang="ja-JP" sz="1000"/>
              <a:t>9</a:t>
            </a:r>
            <a:r>
              <a:rPr kumimoji="1" lang="ja-JP" altLang="en-US" sz="1000"/>
              <a:t>．</a:t>
            </a:r>
            <a:r>
              <a:rPr kumimoji="1" lang="en-US" altLang="ja-JP" sz="1000"/>
              <a:t>TR</a:t>
            </a:r>
            <a:r>
              <a:rPr kumimoji="1" lang="ja-JP" altLang="en-US" sz="1000"/>
              <a:t>スキル名</a:t>
            </a:r>
            <a:endParaRPr kumimoji="1" lang="en-US" altLang="ja-JP" sz="1000"/>
          </a:p>
        </p:txBody>
      </p:sp>
      <p:sp>
        <p:nvSpPr>
          <p:cNvPr id="87" name="テキスト ボックス 86">
            <a:extLst>
              <a:ext uri="{FF2B5EF4-FFF2-40B4-BE49-F238E27FC236}">
                <a16:creationId xmlns:a16="http://schemas.microsoft.com/office/drawing/2014/main" id="{10E7399F-8A90-454A-9E64-96BE59C1C57D}"/>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sp>
        <p:nvSpPr>
          <p:cNvPr id="39" name="テキスト ボックス 38">
            <a:extLst>
              <a:ext uri="{FF2B5EF4-FFF2-40B4-BE49-F238E27FC236}">
                <a16:creationId xmlns:a16="http://schemas.microsoft.com/office/drawing/2014/main" id="{7C6695A4-37D1-45FA-9261-17C35B5BE8C0}"/>
              </a:ext>
            </a:extLst>
          </p:cNvPr>
          <p:cNvSpPr txBox="1"/>
          <p:nvPr/>
        </p:nvSpPr>
        <p:spPr>
          <a:xfrm>
            <a:off x="4271395" y="853896"/>
            <a:ext cx="1261884" cy="246221"/>
          </a:xfrm>
          <a:prstGeom prst="rect">
            <a:avLst/>
          </a:prstGeom>
          <a:noFill/>
        </p:spPr>
        <p:txBody>
          <a:bodyPr wrap="none" rtlCol="0">
            <a:noAutofit/>
          </a:bodyPr>
          <a:lstStyle/>
          <a:p>
            <a:r>
              <a:rPr kumimoji="1" lang="en-US" altLang="ja-JP" sz="1000" b="1"/>
              <a:t>07.</a:t>
            </a:r>
            <a:r>
              <a:rPr kumimoji="1" lang="ja-JP" altLang="en-US" sz="1000" b="1"/>
              <a:t>装備</a:t>
            </a:r>
            <a:r>
              <a:rPr kumimoji="1" lang="en-US" altLang="ja-JP" sz="1000" b="1"/>
              <a:t>TR</a:t>
            </a:r>
            <a:r>
              <a:rPr kumimoji="1" lang="ja-JP" altLang="en-US" sz="1000" b="1"/>
              <a:t>カード</a:t>
            </a:r>
          </a:p>
        </p:txBody>
      </p:sp>
      <p:sp>
        <p:nvSpPr>
          <p:cNvPr id="41" name="テキスト ボックス 40">
            <a:extLst>
              <a:ext uri="{FF2B5EF4-FFF2-40B4-BE49-F238E27FC236}">
                <a16:creationId xmlns:a16="http://schemas.microsoft.com/office/drawing/2014/main" id="{CE101B38-FE00-4DD7-B204-02B04895F561}"/>
              </a:ext>
            </a:extLst>
          </p:cNvPr>
          <p:cNvSpPr txBox="1"/>
          <p:nvPr/>
        </p:nvSpPr>
        <p:spPr>
          <a:xfrm>
            <a:off x="4463838" y="1098727"/>
            <a:ext cx="3903633" cy="1169551"/>
          </a:xfrm>
          <a:prstGeom prst="rect">
            <a:avLst/>
          </a:prstGeom>
          <a:noFill/>
        </p:spPr>
        <p:txBody>
          <a:bodyPr wrap="none" rtlCol="0">
            <a:spAutoFit/>
          </a:bodyPr>
          <a:lstStyle/>
          <a:p>
            <a:r>
              <a:rPr kumimoji="1" lang="ja-JP" altLang="en-US" sz="1000"/>
              <a:t>装備中のＴＲカード。</a:t>
            </a:r>
            <a:endParaRPr kumimoji="1" lang="en-US" altLang="ja-JP" sz="1000"/>
          </a:p>
          <a:p>
            <a:r>
              <a:rPr kumimoji="1" lang="ja-JP" altLang="en-US" sz="1000"/>
              <a:t>表示する</a:t>
            </a:r>
            <a:r>
              <a:rPr kumimoji="1" lang="en-US" altLang="ja-JP" sz="1000"/>
              <a:t>TR</a:t>
            </a:r>
            <a:r>
              <a:rPr kumimoji="1" lang="ja-JP" altLang="en-US" sz="1000"/>
              <a:t>カードのアイコンは</a:t>
            </a:r>
            <a:r>
              <a:rPr kumimoji="1" lang="en-US" altLang="ja-JP" sz="1000" b="1"/>
              <a:t>P.9</a:t>
            </a:r>
            <a:r>
              <a:rPr kumimoji="1" lang="ja-JP" altLang="en-US" sz="1000"/>
              <a:t>参照。</a:t>
            </a:r>
            <a:endParaRPr kumimoji="1" lang="en-US" altLang="ja-JP" sz="1000"/>
          </a:p>
          <a:p>
            <a:endParaRPr kumimoji="1" lang="en-US" altLang="ja-JP" sz="1000"/>
          </a:p>
          <a:p>
            <a:r>
              <a:rPr kumimoji="1" lang="ja-JP" altLang="en-US" sz="1000"/>
              <a:t>３枚でない場合もありえる。「空き」状態が必要。</a:t>
            </a:r>
            <a:endParaRPr kumimoji="1" lang="en-US" altLang="ja-JP" sz="1000"/>
          </a:p>
          <a:p>
            <a:endParaRPr kumimoji="1" lang="en-US" altLang="ja-JP" sz="1000"/>
          </a:p>
          <a:p>
            <a:r>
              <a:rPr kumimoji="1" lang="ja-JP" altLang="en-US" sz="1000"/>
              <a:t>また、カードをタップすると、カードの選択状態が切り替わり、</a:t>
            </a:r>
            <a:endParaRPr kumimoji="1" lang="en-US" altLang="ja-JP" sz="1000"/>
          </a:p>
          <a:p>
            <a:r>
              <a:rPr kumimoji="1" lang="ja-JP" altLang="en-US" sz="1000"/>
              <a:t>下記の情報も切り替わる。</a:t>
            </a:r>
            <a:endParaRPr kumimoji="1" lang="en-US" altLang="ja-JP" sz="1000"/>
          </a:p>
        </p:txBody>
      </p:sp>
      <p:sp>
        <p:nvSpPr>
          <p:cNvPr id="96" name="テキスト ボックス 95">
            <a:extLst>
              <a:ext uri="{FF2B5EF4-FFF2-40B4-BE49-F238E27FC236}">
                <a16:creationId xmlns:a16="http://schemas.microsoft.com/office/drawing/2014/main" id="{99564376-AEE0-4087-86EA-2B73FF4D6006}"/>
              </a:ext>
            </a:extLst>
          </p:cNvPr>
          <p:cNvSpPr txBox="1"/>
          <p:nvPr/>
        </p:nvSpPr>
        <p:spPr>
          <a:xfrm>
            <a:off x="4271395" y="5204214"/>
            <a:ext cx="1261884" cy="246221"/>
          </a:xfrm>
          <a:prstGeom prst="rect">
            <a:avLst/>
          </a:prstGeom>
          <a:noFill/>
        </p:spPr>
        <p:txBody>
          <a:bodyPr wrap="none" rtlCol="0">
            <a:spAutoFit/>
          </a:bodyPr>
          <a:lstStyle/>
          <a:p>
            <a:r>
              <a:rPr kumimoji="1" lang="en-US" altLang="ja-JP" sz="1000" b="1"/>
              <a:t>09.</a:t>
            </a:r>
            <a:r>
              <a:rPr kumimoji="1" lang="ja-JP" altLang="en-US" sz="1000" b="1"/>
              <a:t>おまかせボタン</a:t>
            </a:r>
          </a:p>
        </p:txBody>
      </p:sp>
      <p:sp>
        <p:nvSpPr>
          <p:cNvPr id="97" name="テキスト ボックス 96">
            <a:extLst>
              <a:ext uri="{FF2B5EF4-FFF2-40B4-BE49-F238E27FC236}">
                <a16:creationId xmlns:a16="http://schemas.microsoft.com/office/drawing/2014/main" id="{D033CC8B-BD7D-4B8F-A042-CA97AE7F1AFE}"/>
              </a:ext>
            </a:extLst>
          </p:cNvPr>
          <p:cNvSpPr txBox="1"/>
          <p:nvPr/>
        </p:nvSpPr>
        <p:spPr>
          <a:xfrm>
            <a:off x="4463838" y="5449045"/>
            <a:ext cx="2497800" cy="246221"/>
          </a:xfrm>
          <a:prstGeom prst="rect">
            <a:avLst/>
          </a:prstGeom>
          <a:noFill/>
        </p:spPr>
        <p:txBody>
          <a:bodyPr wrap="none" rtlCol="0">
            <a:spAutoFit/>
          </a:bodyPr>
          <a:lstStyle/>
          <a:p>
            <a:r>
              <a:rPr kumimoji="1" lang="ja-JP" altLang="en-US" sz="1000"/>
              <a:t>自動で</a:t>
            </a:r>
            <a:r>
              <a:rPr kumimoji="1" lang="en-US" altLang="ja-JP" sz="1000"/>
              <a:t>TR</a:t>
            </a:r>
            <a:r>
              <a:rPr kumimoji="1" lang="ja-JP" altLang="en-US" sz="1000"/>
              <a:t>カードのセットを行うボタン。</a:t>
            </a:r>
          </a:p>
        </p:txBody>
      </p:sp>
    </p:spTree>
    <p:extLst>
      <p:ext uri="{BB962C8B-B14F-4D97-AF65-F5344CB8AC3E}">
        <p14:creationId xmlns:p14="http://schemas.microsoft.com/office/powerpoint/2010/main" val="3939558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6" name="テキスト ボックス 45">
            <a:extLst>
              <a:ext uri="{FF2B5EF4-FFF2-40B4-BE49-F238E27FC236}">
                <a16:creationId xmlns:a16="http://schemas.microsoft.com/office/drawing/2014/main" id="{B78D0911-BCCA-4627-934F-8643BF6FFF01}"/>
              </a:ext>
            </a:extLst>
          </p:cNvPr>
          <p:cNvSpPr txBox="1"/>
          <p:nvPr/>
        </p:nvSpPr>
        <p:spPr>
          <a:xfrm>
            <a:off x="415419" y="538799"/>
            <a:ext cx="2531462" cy="307777"/>
          </a:xfrm>
          <a:prstGeom prst="rect">
            <a:avLst/>
          </a:prstGeom>
          <a:noFill/>
        </p:spPr>
        <p:txBody>
          <a:bodyPr wrap="none" rtlCol="0">
            <a:spAutoFit/>
          </a:bodyPr>
          <a:lstStyle/>
          <a:p>
            <a:r>
              <a:rPr kumimoji="1" lang="ja-JP" altLang="en-US" sz="1400" b="1"/>
              <a:t>●部隊のコピー</a:t>
            </a:r>
            <a:r>
              <a:rPr kumimoji="1" lang="ja-JP" altLang="en-US" sz="1000" b="1">
                <a:solidFill>
                  <a:schemeClr val="bg1">
                    <a:lumMod val="85000"/>
                  </a:schemeClr>
                </a:solidFill>
              </a:rPr>
              <a:t>（</a:t>
            </a:r>
            <a:r>
              <a:rPr kumimoji="1" lang="en-US" altLang="ja-JP" sz="1000" b="1">
                <a:solidFill>
                  <a:schemeClr val="bg1">
                    <a:lumMod val="85000"/>
                  </a:schemeClr>
                </a:solidFill>
              </a:rPr>
              <a:t>20191227</a:t>
            </a:r>
            <a:r>
              <a:rPr kumimoji="1" lang="ja-JP" altLang="en-US" sz="1000" b="1">
                <a:solidFill>
                  <a:schemeClr val="bg1">
                    <a:lumMod val="85000"/>
                  </a:schemeClr>
                </a:solidFill>
              </a:rPr>
              <a:t>新規）</a:t>
            </a:r>
          </a:p>
        </p:txBody>
      </p:sp>
      <p:sp>
        <p:nvSpPr>
          <p:cNvPr id="2" name="テキスト ボックス 1">
            <a:extLst>
              <a:ext uri="{FF2B5EF4-FFF2-40B4-BE49-F238E27FC236}">
                <a16:creationId xmlns:a16="http://schemas.microsoft.com/office/drawing/2014/main" id="{10900E63-F4E5-48BC-A899-B9214A2DC7D1}"/>
              </a:ext>
            </a:extLst>
          </p:cNvPr>
          <p:cNvSpPr txBox="1"/>
          <p:nvPr/>
        </p:nvSpPr>
        <p:spPr>
          <a:xfrm>
            <a:off x="738384" y="858832"/>
            <a:ext cx="7556530" cy="553998"/>
          </a:xfrm>
          <a:prstGeom prst="rect">
            <a:avLst/>
          </a:prstGeom>
          <a:noFill/>
        </p:spPr>
        <p:txBody>
          <a:bodyPr wrap="square" rtlCol="0">
            <a:spAutoFit/>
          </a:bodyPr>
          <a:lstStyle/>
          <a:p>
            <a:r>
              <a:rPr kumimoji="1" lang="ja-JP" altLang="en-US" sz="1000"/>
              <a:t>部隊は５か所に設定できるが、部隊の設定を他の場所にコピーすることができる。</a:t>
            </a:r>
            <a:endParaRPr kumimoji="1" lang="en-US" altLang="ja-JP" sz="1000"/>
          </a:p>
          <a:p>
            <a:endParaRPr kumimoji="1" lang="en-US" altLang="ja-JP" sz="1000"/>
          </a:p>
          <a:p>
            <a:r>
              <a:rPr kumimoji="1" lang="ja-JP" altLang="en-US" sz="1000"/>
              <a:t>部隊編成のコピーボタンをタップして、コピー先を選択することでその場所を同じ設定にする。</a:t>
            </a:r>
            <a:endParaRPr kumimoji="1" lang="en-US" altLang="ja-JP" sz="1000"/>
          </a:p>
        </p:txBody>
      </p:sp>
      <p:sp>
        <p:nvSpPr>
          <p:cNvPr id="7" name="テキスト ボックス 6">
            <a:extLst>
              <a:ext uri="{FF2B5EF4-FFF2-40B4-BE49-F238E27FC236}">
                <a16:creationId xmlns:a16="http://schemas.microsoft.com/office/drawing/2014/main" id="{A0DBED15-ECA5-4E54-9F1B-28E7163AE14D}"/>
              </a:ext>
            </a:extLst>
          </p:cNvPr>
          <p:cNvSpPr txBox="1"/>
          <p:nvPr/>
        </p:nvSpPr>
        <p:spPr>
          <a:xfrm>
            <a:off x="415419" y="1614930"/>
            <a:ext cx="2890535" cy="307777"/>
          </a:xfrm>
          <a:prstGeom prst="rect">
            <a:avLst/>
          </a:prstGeom>
          <a:noFill/>
        </p:spPr>
        <p:txBody>
          <a:bodyPr wrap="none" rtlCol="0">
            <a:spAutoFit/>
          </a:bodyPr>
          <a:lstStyle/>
          <a:p>
            <a:r>
              <a:rPr kumimoji="1" lang="ja-JP" altLang="en-US" sz="1400" b="1"/>
              <a:t>●部隊の選択時挙動</a:t>
            </a:r>
            <a:r>
              <a:rPr kumimoji="1" lang="ja-JP" altLang="en-US" sz="1000" b="1">
                <a:solidFill>
                  <a:srgbClr val="FF0000"/>
                </a:solidFill>
              </a:rPr>
              <a:t>（</a:t>
            </a:r>
            <a:r>
              <a:rPr kumimoji="1" lang="en-US" altLang="ja-JP" sz="1000" b="1">
                <a:solidFill>
                  <a:srgbClr val="FF0000"/>
                </a:solidFill>
              </a:rPr>
              <a:t>20200212</a:t>
            </a:r>
            <a:r>
              <a:rPr kumimoji="1" lang="ja-JP" altLang="en-US" sz="1000" b="1">
                <a:solidFill>
                  <a:srgbClr val="FF0000"/>
                </a:solidFill>
              </a:rPr>
              <a:t>新規）</a:t>
            </a:r>
          </a:p>
        </p:txBody>
      </p:sp>
      <p:sp>
        <p:nvSpPr>
          <p:cNvPr id="8" name="テキスト ボックス 7">
            <a:extLst>
              <a:ext uri="{FF2B5EF4-FFF2-40B4-BE49-F238E27FC236}">
                <a16:creationId xmlns:a16="http://schemas.microsoft.com/office/drawing/2014/main" id="{0B15CA5F-F52A-4879-95B5-19E16C250637}"/>
              </a:ext>
            </a:extLst>
          </p:cNvPr>
          <p:cNvSpPr txBox="1"/>
          <p:nvPr/>
        </p:nvSpPr>
        <p:spPr>
          <a:xfrm>
            <a:off x="738384" y="1922707"/>
            <a:ext cx="2052165" cy="246221"/>
          </a:xfrm>
          <a:prstGeom prst="rect">
            <a:avLst/>
          </a:prstGeom>
          <a:noFill/>
        </p:spPr>
        <p:txBody>
          <a:bodyPr wrap="none" rtlCol="0">
            <a:spAutoFit/>
          </a:bodyPr>
          <a:lstStyle/>
          <a:p>
            <a:r>
              <a:rPr kumimoji="1" lang="en-US" altLang="ja-JP" sz="1000" b="1"/>
              <a:t>1</a:t>
            </a:r>
            <a:r>
              <a:rPr kumimoji="1" lang="ja-JP" altLang="en-US" sz="1000" b="1"/>
              <a:t>．部隊メンバー同士の入れ替え</a:t>
            </a:r>
            <a:endParaRPr kumimoji="1" lang="en-US" altLang="ja-JP" sz="1000" b="1"/>
          </a:p>
        </p:txBody>
      </p:sp>
      <p:sp>
        <p:nvSpPr>
          <p:cNvPr id="9" name="テキスト ボックス 8">
            <a:extLst>
              <a:ext uri="{FF2B5EF4-FFF2-40B4-BE49-F238E27FC236}">
                <a16:creationId xmlns:a16="http://schemas.microsoft.com/office/drawing/2014/main" id="{669ADA95-CFF0-4836-81BE-60E1A8031638}"/>
              </a:ext>
            </a:extLst>
          </p:cNvPr>
          <p:cNvSpPr txBox="1"/>
          <p:nvPr/>
        </p:nvSpPr>
        <p:spPr>
          <a:xfrm>
            <a:off x="849086" y="2162470"/>
            <a:ext cx="7556530" cy="400110"/>
          </a:xfrm>
          <a:prstGeom prst="rect">
            <a:avLst/>
          </a:prstGeom>
          <a:noFill/>
        </p:spPr>
        <p:txBody>
          <a:bodyPr wrap="square" rtlCol="0">
            <a:spAutoFit/>
          </a:bodyPr>
          <a:lstStyle/>
          <a:p>
            <a:r>
              <a:rPr kumimoji="1" lang="ja-JP" altLang="en-US" sz="1000"/>
              <a:t>既にキャラが設定されている場所を選択し、その後のキャラ選択によって、部隊内に含まれているキャラを選択した場合、</a:t>
            </a:r>
            <a:endParaRPr kumimoji="1" lang="en-US" altLang="ja-JP" sz="1000"/>
          </a:p>
          <a:p>
            <a:r>
              <a:rPr kumimoji="1" lang="ja-JP" altLang="en-US" sz="1000"/>
              <a:t>それらのキャラは順番のみが入れ替わるものとする。（装備、</a:t>
            </a:r>
            <a:r>
              <a:rPr kumimoji="1" lang="en-US" altLang="ja-JP" sz="1000"/>
              <a:t>TR</a:t>
            </a:r>
            <a:r>
              <a:rPr kumimoji="1" lang="ja-JP" altLang="en-US" sz="1000"/>
              <a:t>カードは各キャラが所持したままとなる。）</a:t>
            </a:r>
            <a:endParaRPr kumimoji="1" lang="en-US" altLang="ja-JP" sz="1000"/>
          </a:p>
        </p:txBody>
      </p:sp>
      <p:sp>
        <p:nvSpPr>
          <p:cNvPr id="10" name="テキスト ボックス 9">
            <a:extLst>
              <a:ext uri="{FF2B5EF4-FFF2-40B4-BE49-F238E27FC236}">
                <a16:creationId xmlns:a16="http://schemas.microsoft.com/office/drawing/2014/main" id="{54CC74B5-3C83-443C-840E-0A243AC6A75B}"/>
              </a:ext>
            </a:extLst>
          </p:cNvPr>
          <p:cNvSpPr txBox="1"/>
          <p:nvPr/>
        </p:nvSpPr>
        <p:spPr>
          <a:xfrm>
            <a:off x="738384" y="2618222"/>
            <a:ext cx="1467068" cy="246221"/>
          </a:xfrm>
          <a:prstGeom prst="rect">
            <a:avLst/>
          </a:prstGeom>
          <a:noFill/>
        </p:spPr>
        <p:txBody>
          <a:bodyPr wrap="none" rtlCol="0">
            <a:spAutoFit/>
          </a:bodyPr>
          <a:lstStyle/>
          <a:p>
            <a:r>
              <a:rPr kumimoji="1" lang="ja-JP" altLang="en-US" sz="1000" b="1"/>
              <a:t>２．支援兵器メンバー</a:t>
            </a:r>
            <a:endParaRPr kumimoji="1" lang="en-US" altLang="ja-JP" sz="1000" b="1"/>
          </a:p>
        </p:txBody>
      </p:sp>
      <p:sp>
        <p:nvSpPr>
          <p:cNvPr id="11" name="テキスト ボックス 10">
            <a:extLst>
              <a:ext uri="{FF2B5EF4-FFF2-40B4-BE49-F238E27FC236}">
                <a16:creationId xmlns:a16="http://schemas.microsoft.com/office/drawing/2014/main" id="{BED119F0-93F5-4530-9A8F-C551FE6B7E62}"/>
              </a:ext>
            </a:extLst>
          </p:cNvPr>
          <p:cNvSpPr txBox="1"/>
          <p:nvPr/>
        </p:nvSpPr>
        <p:spPr>
          <a:xfrm>
            <a:off x="849086" y="2857985"/>
            <a:ext cx="7556530" cy="707886"/>
          </a:xfrm>
          <a:prstGeom prst="rect">
            <a:avLst/>
          </a:prstGeom>
          <a:noFill/>
        </p:spPr>
        <p:txBody>
          <a:bodyPr wrap="square" rtlCol="0">
            <a:spAutoFit/>
          </a:bodyPr>
          <a:lstStyle/>
          <a:p>
            <a:r>
              <a:rPr kumimoji="1" lang="ja-JP" altLang="en-US" sz="1000"/>
              <a:t>上記と同様キャラが設定されている場所し選択肢、その後搭乗員設定されているキャラを選択する。</a:t>
            </a:r>
            <a:endParaRPr kumimoji="1" lang="en-US" altLang="ja-JP" sz="1000"/>
          </a:p>
          <a:p>
            <a:r>
              <a:rPr kumimoji="1" lang="ja-JP" altLang="en-US" sz="1000"/>
              <a:t>あるいは逆に、今いる搭乗員に部隊メンバーを選んだ場合は、</a:t>
            </a:r>
            <a:r>
              <a:rPr kumimoji="1" lang="ja-JP" altLang="en-US" sz="1000" b="1">
                <a:solidFill>
                  <a:srgbClr val="FF0000"/>
                </a:solidFill>
              </a:rPr>
              <a:t>入れ替えは起こらない</a:t>
            </a:r>
            <a:r>
              <a:rPr kumimoji="1" lang="ja-JP" altLang="en-US" sz="1000"/>
              <a:t>。</a:t>
            </a:r>
            <a:endParaRPr kumimoji="1" lang="en-US" altLang="ja-JP" sz="1000"/>
          </a:p>
          <a:p>
            <a:r>
              <a:rPr kumimoji="1" lang="ja-JP" altLang="en-US" sz="1000"/>
              <a:t>その際は選ばれたキャラのいる項目は「空き」状態となる。</a:t>
            </a:r>
            <a:endParaRPr kumimoji="1" lang="en-US" altLang="ja-JP" sz="1000"/>
          </a:p>
          <a:p>
            <a:r>
              <a:rPr kumimoji="1" lang="ja-JP" altLang="en-US" sz="1000"/>
              <a:t>支援兵器についての方は</a:t>
            </a:r>
            <a:r>
              <a:rPr kumimoji="1" lang="en-US" altLang="ja-JP" sz="1000"/>
              <a:t>TR</a:t>
            </a:r>
            <a:r>
              <a:rPr kumimoji="1" lang="ja-JP" altLang="en-US" sz="1000"/>
              <a:t>カードはセットしたままとなる。</a:t>
            </a:r>
            <a:endParaRPr kumimoji="1" lang="en-US" altLang="ja-JP" sz="1000"/>
          </a:p>
        </p:txBody>
      </p:sp>
      <p:sp>
        <p:nvSpPr>
          <p:cNvPr id="12" name="テキスト ボックス 11">
            <a:extLst>
              <a:ext uri="{FF2B5EF4-FFF2-40B4-BE49-F238E27FC236}">
                <a16:creationId xmlns:a16="http://schemas.microsoft.com/office/drawing/2014/main" id="{8CA16743-76E0-4803-BFE3-597E3A9DB3BD}"/>
              </a:ext>
            </a:extLst>
          </p:cNvPr>
          <p:cNvSpPr txBox="1"/>
          <p:nvPr/>
        </p:nvSpPr>
        <p:spPr>
          <a:xfrm>
            <a:off x="738384" y="3685879"/>
            <a:ext cx="1082348" cy="246221"/>
          </a:xfrm>
          <a:prstGeom prst="rect">
            <a:avLst/>
          </a:prstGeom>
          <a:noFill/>
        </p:spPr>
        <p:txBody>
          <a:bodyPr wrap="none" rtlCol="0">
            <a:spAutoFit/>
          </a:bodyPr>
          <a:lstStyle/>
          <a:p>
            <a:r>
              <a:rPr kumimoji="1" lang="ja-JP" altLang="en-US" sz="1000" b="1"/>
              <a:t>３．空きキャラ</a:t>
            </a:r>
            <a:endParaRPr kumimoji="1" lang="en-US" altLang="ja-JP" sz="1000" b="1"/>
          </a:p>
        </p:txBody>
      </p:sp>
      <p:sp>
        <p:nvSpPr>
          <p:cNvPr id="13" name="テキスト ボックス 12">
            <a:extLst>
              <a:ext uri="{FF2B5EF4-FFF2-40B4-BE49-F238E27FC236}">
                <a16:creationId xmlns:a16="http://schemas.microsoft.com/office/drawing/2014/main" id="{8C1AFD53-4EDD-49F8-864D-AE8D11B304ED}"/>
              </a:ext>
            </a:extLst>
          </p:cNvPr>
          <p:cNvSpPr txBox="1"/>
          <p:nvPr/>
        </p:nvSpPr>
        <p:spPr>
          <a:xfrm>
            <a:off x="849086" y="3925642"/>
            <a:ext cx="7556530" cy="400110"/>
          </a:xfrm>
          <a:prstGeom prst="rect">
            <a:avLst/>
          </a:prstGeom>
          <a:noFill/>
        </p:spPr>
        <p:txBody>
          <a:bodyPr wrap="square" rtlCol="0">
            <a:spAutoFit/>
          </a:bodyPr>
          <a:lstStyle/>
          <a:p>
            <a:r>
              <a:rPr kumimoji="1" lang="ja-JP" altLang="en-US" sz="1000"/>
              <a:t>キャラが設定されている場所し選択肢、その後空きのキャラを選択した場合、</a:t>
            </a:r>
            <a:endParaRPr kumimoji="1" lang="en-US" altLang="ja-JP" sz="1000"/>
          </a:p>
          <a:p>
            <a:r>
              <a:rPr kumimoji="1" lang="ja-JP" altLang="en-US" sz="1000"/>
              <a:t>変更前のキャラが持つ武器、</a:t>
            </a:r>
            <a:r>
              <a:rPr kumimoji="1" lang="en-US" altLang="ja-JP" sz="1000"/>
              <a:t>TR</a:t>
            </a:r>
            <a:r>
              <a:rPr kumimoji="1" lang="ja-JP" altLang="en-US" sz="1000"/>
              <a:t>カードをなるべく新しいキャラに引き継いでセットする。</a:t>
            </a:r>
            <a:endParaRPr kumimoji="1" lang="en-US" altLang="ja-JP" sz="1000"/>
          </a:p>
        </p:txBody>
      </p:sp>
      <p:sp>
        <p:nvSpPr>
          <p:cNvPr id="16" name="テキスト ボックス 15">
            <a:extLst>
              <a:ext uri="{FF2B5EF4-FFF2-40B4-BE49-F238E27FC236}">
                <a16:creationId xmlns:a16="http://schemas.microsoft.com/office/drawing/2014/main" id="{5EECDCB9-07CA-4404-9E8B-56B6DE4AFC39}"/>
              </a:ext>
            </a:extLst>
          </p:cNvPr>
          <p:cNvSpPr txBox="1"/>
          <p:nvPr/>
        </p:nvSpPr>
        <p:spPr>
          <a:xfrm>
            <a:off x="415418" y="4427217"/>
            <a:ext cx="3249608" cy="307777"/>
          </a:xfrm>
          <a:prstGeom prst="rect">
            <a:avLst/>
          </a:prstGeom>
          <a:noFill/>
        </p:spPr>
        <p:txBody>
          <a:bodyPr wrap="none" rtlCol="0">
            <a:spAutoFit/>
          </a:bodyPr>
          <a:lstStyle/>
          <a:p>
            <a:r>
              <a:rPr kumimoji="1" lang="ja-JP" altLang="en-US" sz="1400" b="1"/>
              <a:t>●支援兵器の選択時挙動</a:t>
            </a:r>
            <a:r>
              <a:rPr kumimoji="1" lang="ja-JP" altLang="en-US" sz="1000" b="1">
                <a:solidFill>
                  <a:srgbClr val="FF0000"/>
                </a:solidFill>
              </a:rPr>
              <a:t>（</a:t>
            </a:r>
            <a:r>
              <a:rPr kumimoji="1" lang="en-US" altLang="ja-JP" sz="1000" b="1">
                <a:solidFill>
                  <a:srgbClr val="FF0000"/>
                </a:solidFill>
              </a:rPr>
              <a:t>20200212</a:t>
            </a:r>
            <a:r>
              <a:rPr kumimoji="1" lang="ja-JP" altLang="en-US" sz="1000" b="1">
                <a:solidFill>
                  <a:srgbClr val="FF0000"/>
                </a:solidFill>
              </a:rPr>
              <a:t>新規）</a:t>
            </a:r>
          </a:p>
        </p:txBody>
      </p:sp>
      <p:sp>
        <p:nvSpPr>
          <p:cNvPr id="17" name="テキスト ボックス 16">
            <a:extLst>
              <a:ext uri="{FF2B5EF4-FFF2-40B4-BE49-F238E27FC236}">
                <a16:creationId xmlns:a16="http://schemas.microsoft.com/office/drawing/2014/main" id="{B9C4015B-C9AD-475E-8074-14127280C0F0}"/>
              </a:ext>
            </a:extLst>
          </p:cNvPr>
          <p:cNvSpPr txBox="1"/>
          <p:nvPr/>
        </p:nvSpPr>
        <p:spPr>
          <a:xfrm>
            <a:off x="665584" y="4775428"/>
            <a:ext cx="7556530" cy="400110"/>
          </a:xfrm>
          <a:prstGeom prst="rect">
            <a:avLst/>
          </a:prstGeom>
          <a:noFill/>
        </p:spPr>
        <p:txBody>
          <a:bodyPr wrap="square" rtlCol="0">
            <a:spAutoFit/>
          </a:bodyPr>
          <a:lstStyle/>
          <a:p>
            <a:r>
              <a:rPr kumimoji="1" lang="ja-JP" altLang="en-US" sz="1000"/>
              <a:t>支援兵器の設定時、兵科が切り替わった場合は、セットされているキャラは外される。</a:t>
            </a:r>
            <a:endParaRPr kumimoji="1" lang="en-US" altLang="ja-JP" sz="1000"/>
          </a:p>
          <a:p>
            <a:r>
              <a:rPr kumimoji="1" lang="en-US" altLang="ja-JP" sz="1000"/>
              <a:t>TR</a:t>
            </a:r>
            <a:r>
              <a:rPr kumimoji="1" lang="ja-JP" altLang="en-US" sz="1000"/>
              <a:t>カードは残しておく。</a:t>
            </a:r>
            <a:endParaRPr kumimoji="1" lang="en-US" altLang="ja-JP" sz="1000"/>
          </a:p>
        </p:txBody>
      </p:sp>
    </p:spTree>
    <p:extLst>
      <p:ext uri="{BB962C8B-B14F-4D97-AF65-F5344CB8AC3E}">
        <p14:creationId xmlns:p14="http://schemas.microsoft.com/office/powerpoint/2010/main" val="34348088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図 29" descr="横, 男, コンピュータ が含まれている画像&#10;&#10;自動的に生成された説明">
            <a:extLst>
              <a:ext uri="{FF2B5EF4-FFF2-40B4-BE49-F238E27FC236}">
                <a16:creationId xmlns:a16="http://schemas.microsoft.com/office/drawing/2014/main" id="{4D456E22-A06A-47C1-9F2E-6EE124367E68}"/>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51301" y="906159"/>
            <a:ext cx="2008800" cy="357120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20</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3345788" cy="276999"/>
          </a:xfrm>
          <a:prstGeom prst="rect">
            <a:avLst/>
          </a:prstGeom>
          <a:noFill/>
        </p:spPr>
        <p:txBody>
          <a:bodyPr wrap="none" rtlCol="0">
            <a:spAutoFit/>
          </a:bodyPr>
          <a:lstStyle/>
          <a:p>
            <a:r>
              <a:rPr kumimoji="1" lang="ja-JP" altLang="en-US" sz="1200" b="1"/>
              <a:t>○</a:t>
            </a:r>
            <a:r>
              <a:rPr kumimoji="1" lang="en-US" altLang="ja-JP" sz="1200" b="1"/>
              <a:t> co140.</a:t>
            </a:r>
            <a:r>
              <a:rPr kumimoji="1" lang="ja-JP" altLang="en-US" sz="1200" b="1"/>
              <a:t>部隊キャラ設定画面ーＴＲ（</a:t>
            </a:r>
            <a:r>
              <a:rPr kumimoji="1" lang="en-US" altLang="ja-JP" sz="1200" b="1"/>
              <a:t>3/6</a:t>
            </a:r>
            <a:r>
              <a:rPr kumimoji="1" lang="ja-JP" altLang="en-US" sz="1200" b="1"/>
              <a:t>）</a:t>
            </a:r>
          </a:p>
        </p:txBody>
      </p:sp>
      <p:sp>
        <p:nvSpPr>
          <p:cNvPr id="87" name="テキスト ボックス 86">
            <a:extLst>
              <a:ext uri="{FF2B5EF4-FFF2-40B4-BE49-F238E27FC236}">
                <a16:creationId xmlns:a16="http://schemas.microsoft.com/office/drawing/2014/main" id="{10E7399F-8A90-454A-9E64-96BE59C1C57D}"/>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graphicFrame>
        <p:nvGraphicFramePr>
          <p:cNvPr id="45" name="表 61">
            <a:extLst>
              <a:ext uri="{FF2B5EF4-FFF2-40B4-BE49-F238E27FC236}">
                <a16:creationId xmlns:a16="http://schemas.microsoft.com/office/drawing/2014/main" id="{5FC22F2F-93B5-4F15-95B4-38FE898CC026}"/>
              </a:ext>
            </a:extLst>
          </p:cNvPr>
          <p:cNvGraphicFramePr>
            <a:graphicFrameLocks noGrp="1"/>
          </p:cNvGraphicFramePr>
          <p:nvPr>
            <p:extLst>
              <p:ext uri="{D42A27DB-BD31-4B8C-83A1-F6EECF244321}">
                <p14:modId xmlns:p14="http://schemas.microsoft.com/office/powerpoint/2010/main" val="2991177961"/>
              </p:ext>
            </p:extLst>
          </p:nvPr>
        </p:nvGraphicFramePr>
        <p:xfrm>
          <a:off x="4293205" y="1297753"/>
          <a:ext cx="3864610" cy="2072640"/>
        </p:xfrm>
        <a:graphic>
          <a:graphicData uri="http://schemas.openxmlformats.org/drawingml/2006/table">
            <a:tbl>
              <a:tblPr firstRow="1" bandRow="1">
                <a:tableStyleId>{5940675A-B579-460E-94D1-54222C63F5DA}</a:tableStyleId>
              </a:tblPr>
              <a:tblGrid>
                <a:gridCol w="1614805">
                  <a:extLst>
                    <a:ext uri="{9D8B030D-6E8A-4147-A177-3AD203B41FA5}">
                      <a16:colId xmlns:a16="http://schemas.microsoft.com/office/drawing/2014/main" val="2511590499"/>
                    </a:ext>
                  </a:extLst>
                </a:gridCol>
                <a:gridCol w="2249805">
                  <a:extLst>
                    <a:ext uri="{9D8B030D-6E8A-4147-A177-3AD203B41FA5}">
                      <a16:colId xmlns:a16="http://schemas.microsoft.com/office/drawing/2014/main" val="14688559"/>
                    </a:ext>
                  </a:extLst>
                </a:gridCol>
              </a:tblGrid>
              <a:tr h="243840">
                <a:tc>
                  <a:txBody>
                    <a:bodyPr/>
                    <a:lstStyle/>
                    <a:p>
                      <a:r>
                        <a:rPr kumimoji="1" lang="ja-JP" altLang="en-US" sz="1000"/>
                        <a:t>操作</a:t>
                      </a:r>
                    </a:p>
                  </a:txBody>
                  <a:tcPr>
                    <a:solidFill>
                      <a:schemeClr val="bg1">
                        <a:lumMod val="85000"/>
                      </a:schemeClr>
                    </a:solidFill>
                  </a:tcPr>
                </a:tc>
                <a:tc>
                  <a:txBody>
                    <a:bodyPr/>
                    <a:lstStyle/>
                    <a:p>
                      <a:r>
                        <a:rPr kumimoji="1" lang="ja-JP" altLang="en-US" sz="1000"/>
                        <a:t>内容</a:t>
                      </a:r>
                    </a:p>
                  </a:txBody>
                  <a:tcPr>
                    <a:solidFill>
                      <a:schemeClr val="bg1">
                        <a:lumMod val="85000"/>
                      </a:schemeClr>
                    </a:solidFill>
                  </a:tcPr>
                </a:tc>
                <a:extLst>
                  <a:ext uri="{0D108BD9-81ED-4DB2-BD59-A6C34878D82A}">
                    <a16:rowId xmlns:a16="http://schemas.microsoft.com/office/drawing/2014/main" val="3932875599"/>
                  </a:ext>
                </a:extLst>
              </a:tr>
              <a:tr h="243840">
                <a:tc>
                  <a:txBody>
                    <a:bodyPr/>
                    <a:lstStyle/>
                    <a:p>
                      <a:r>
                        <a:rPr kumimoji="1" lang="ja-JP" altLang="en-US" sz="1000"/>
                        <a:t>見出しタブタップ</a:t>
                      </a:r>
                    </a:p>
                  </a:txBody>
                  <a:tcPr>
                    <a:solidFill>
                      <a:schemeClr val="bg1"/>
                    </a:solidFill>
                  </a:tcPr>
                </a:tc>
                <a:tc>
                  <a:txBody>
                    <a:bodyPr/>
                    <a:lstStyle/>
                    <a:p>
                      <a:r>
                        <a:rPr kumimoji="1" lang="ja-JP" altLang="en-US" sz="1000"/>
                        <a:t>詳細内容切替。</a:t>
                      </a:r>
                    </a:p>
                  </a:txBody>
                  <a:tcPr>
                    <a:solidFill>
                      <a:schemeClr val="bg1"/>
                    </a:solidFill>
                  </a:tcPr>
                </a:tc>
                <a:extLst>
                  <a:ext uri="{0D108BD9-81ED-4DB2-BD59-A6C34878D82A}">
                    <a16:rowId xmlns:a16="http://schemas.microsoft.com/office/drawing/2014/main" val="1922787833"/>
                  </a:ext>
                </a:extLst>
              </a:tr>
              <a:tr h="243840">
                <a:tc>
                  <a:txBody>
                    <a:bodyPr/>
                    <a:lstStyle/>
                    <a:p>
                      <a:r>
                        <a:rPr kumimoji="1" lang="ja-JP" altLang="en-US" sz="1000"/>
                        <a:t>カードタップ</a:t>
                      </a:r>
                    </a:p>
                  </a:txBody>
                  <a:tcPr>
                    <a:solidFill>
                      <a:schemeClr val="bg1"/>
                    </a:solidFill>
                  </a:tcPr>
                </a:tc>
                <a:tc>
                  <a:txBody>
                    <a:bodyPr/>
                    <a:lstStyle/>
                    <a:p>
                      <a:r>
                        <a:rPr kumimoji="1" lang="ja-JP" altLang="en-US" sz="1000"/>
                        <a:t>効果を表示するカードを切り替え</a:t>
                      </a:r>
                      <a:endParaRPr kumimoji="1" lang="en-US" altLang="ja-JP" sz="1000"/>
                    </a:p>
                    <a:p>
                      <a:r>
                        <a:rPr kumimoji="1" lang="ja-JP" altLang="en-US" sz="1000"/>
                        <a:t>かつ</a:t>
                      </a:r>
                      <a:endParaRPr kumimoji="1" lang="en-US" altLang="ja-JP" sz="1000"/>
                    </a:p>
                    <a:p>
                      <a:r>
                        <a:rPr kumimoji="1" lang="ja-JP" altLang="en-US" sz="1000"/>
                        <a:t>カード換装の処理を行う</a:t>
                      </a:r>
                      <a:endParaRPr kumimoji="1" lang="en-US" altLang="ja-JP" sz="1000"/>
                    </a:p>
                    <a:p>
                      <a:r>
                        <a:rPr kumimoji="1" lang="ja-JP" altLang="en-US" sz="1000"/>
                        <a:t>（</a:t>
                      </a:r>
                      <a:r>
                        <a:rPr kumimoji="1" lang="en-US" altLang="ja-JP" sz="1000"/>
                        <a:t>co150.TR</a:t>
                      </a:r>
                      <a:r>
                        <a:rPr kumimoji="1" lang="ja-JP" altLang="en-US" sz="1000"/>
                        <a:t>カードセット画面へ）</a:t>
                      </a:r>
                      <a:endParaRPr kumimoji="1" lang="en-US" altLang="ja-JP" sz="1000"/>
                    </a:p>
                  </a:txBody>
                  <a:tcPr>
                    <a:solidFill>
                      <a:schemeClr val="bg1"/>
                    </a:solidFill>
                  </a:tcPr>
                </a:tc>
                <a:extLst>
                  <a:ext uri="{0D108BD9-81ED-4DB2-BD59-A6C34878D82A}">
                    <a16:rowId xmlns:a16="http://schemas.microsoft.com/office/drawing/2014/main" val="537000345"/>
                  </a:ext>
                </a:extLst>
              </a:tr>
              <a:tr h="243840">
                <a:tc>
                  <a:txBody>
                    <a:bodyPr/>
                    <a:lstStyle/>
                    <a:p>
                      <a:r>
                        <a:rPr kumimoji="1" lang="ja-JP" altLang="en-US" sz="1000"/>
                        <a:t>カード長押し</a:t>
                      </a:r>
                    </a:p>
                  </a:txBody>
                  <a:tcPr>
                    <a:solidFill>
                      <a:schemeClr val="bg1"/>
                    </a:solidFill>
                  </a:tcPr>
                </a:tc>
                <a:tc>
                  <a:txBody>
                    <a:bodyPr/>
                    <a:lstStyle/>
                    <a:p>
                      <a:r>
                        <a:rPr kumimoji="1" lang="ja-JP" altLang="en-US" sz="1000"/>
                        <a:t>カード詳細を表示（別仕様）</a:t>
                      </a:r>
                    </a:p>
                  </a:txBody>
                  <a:tcPr>
                    <a:solidFill>
                      <a:schemeClr val="bg1"/>
                    </a:solidFill>
                  </a:tcPr>
                </a:tc>
                <a:extLst>
                  <a:ext uri="{0D108BD9-81ED-4DB2-BD59-A6C34878D82A}">
                    <a16:rowId xmlns:a16="http://schemas.microsoft.com/office/drawing/2014/main" val="950317751"/>
                  </a:ext>
                </a:extLst>
              </a:tr>
              <a:tr h="243840">
                <a:tc>
                  <a:txBody>
                    <a:bodyPr/>
                    <a:lstStyle/>
                    <a:p>
                      <a:r>
                        <a:rPr kumimoji="1" lang="ja-JP" altLang="en-US" sz="1000"/>
                        <a:t>おまかせボタンタップ</a:t>
                      </a:r>
                      <a:endParaRPr kumimoji="1" lang="en-US" altLang="ja-JP" sz="1000"/>
                    </a:p>
                  </a:txBody>
                  <a:tcPr>
                    <a:solidFill>
                      <a:schemeClr val="bg1"/>
                    </a:solidFill>
                  </a:tcPr>
                </a:tc>
                <a:tc>
                  <a:txBody>
                    <a:bodyPr/>
                    <a:lstStyle/>
                    <a:p>
                      <a:r>
                        <a:rPr kumimoji="1" lang="ja-JP" altLang="en-US" sz="1000"/>
                        <a:t>所持している</a:t>
                      </a:r>
                      <a:r>
                        <a:rPr kumimoji="1" lang="en-US" altLang="ja-JP" sz="1000"/>
                        <a:t>TR</a:t>
                      </a:r>
                      <a:r>
                        <a:rPr kumimoji="1" lang="ja-JP" altLang="en-US" sz="1000"/>
                        <a:t>カードの中から</a:t>
                      </a:r>
                      <a:endParaRPr kumimoji="1" lang="en-US" altLang="ja-JP" sz="1000"/>
                    </a:p>
                    <a:p>
                      <a:r>
                        <a:rPr kumimoji="1" lang="ja-JP" altLang="en-US" sz="1000"/>
                        <a:t>自動選択をして装備する</a:t>
                      </a:r>
                    </a:p>
                  </a:txBody>
                  <a:tcPr>
                    <a:solidFill>
                      <a:schemeClr val="bg1"/>
                    </a:solidFill>
                  </a:tcPr>
                </a:tc>
                <a:extLst>
                  <a:ext uri="{0D108BD9-81ED-4DB2-BD59-A6C34878D82A}">
                    <a16:rowId xmlns:a16="http://schemas.microsoft.com/office/drawing/2014/main" val="4166650548"/>
                  </a:ext>
                </a:extLst>
              </a:tr>
              <a:tr h="243840">
                <a:tc>
                  <a:txBody>
                    <a:bodyPr/>
                    <a:lstStyle/>
                    <a:p>
                      <a:r>
                        <a:rPr kumimoji="1" lang="ja-JP" altLang="en-US" sz="1000"/>
                        <a:t>もどるボタン</a:t>
                      </a:r>
                    </a:p>
                  </a:txBody>
                  <a:tcP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前の画面にもどる</a:t>
                      </a:r>
                    </a:p>
                  </a:txBody>
                  <a:tcPr>
                    <a:solidFill>
                      <a:schemeClr val="bg1"/>
                    </a:solidFill>
                  </a:tcPr>
                </a:tc>
                <a:extLst>
                  <a:ext uri="{0D108BD9-81ED-4DB2-BD59-A6C34878D82A}">
                    <a16:rowId xmlns:a16="http://schemas.microsoft.com/office/drawing/2014/main" val="3817188964"/>
                  </a:ext>
                </a:extLst>
              </a:tr>
            </a:tbl>
          </a:graphicData>
        </a:graphic>
      </p:graphicFrame>
      <p:sp>
        <p:nvSpPr>
          <p:cNvPr id="47" name="テキスト ボックス 46">
            <a:extLst>
              <a:ext uri="{FF2B5EF4-FFF2-40B4-BE49-F238E27FC236}">
                <a16:creationId xmlns:a16="http://schemas.microsoft.com/office/drawing/2014/main" id="{813FBF35-FE7A-46F1-91BE-1467A837E9BC}"/>
              </a:ext>
            </a:extLst>
          </p:cNvPr>
          <p:cNvSpPr txBox="1"/>
          <p:nvPr/>
        </p:nvSpPr>
        <p:spPr>
          <a:xfrm>
            <a:off x="4008512" y="929812"/>
            <a:ext cx="1659429" cy="246221"/>
          </a:xfrm>
          <a:prstGeom prst="rect">
            <a:avLst/>
          </a:prstGeom>
          <a:noFill/>
        </p:spPr>
        <p:txBody>
          <a:bodyPr wrap="none" rtlCol="0">
            <a:spAutoFit/>
          </a:bodyPr>
          <a:lstStyle/>
          <a:p>
            <a:r>
              <a:rPr kumimoji="1" lang="ja-JP" altLang="en-US" sz="1000" b="1"/>
              <a:t>・操作</a:t>
            </a:r>
            <a:r>
              <a:rPr kumimoji="1" lang="ja-JP" altLang="en-US" sz="1000" b="1">
                <a:solidFill>
                  <a:schemeClr val="bg1">
                    <a:lumMod val="75000"/>
                  </a:schemeClr>
                </a:solidFill>
              </a:rPr>
              <a:t>（</a:t>
            </a:r>
            <a:r>
              <a:rPr kumimoji="1" lang="en-US" altLang="ja-JP" sz="1000" b="1">
                <a:solidFill>
                  <a:schemeClr val="bg1">
                    <a:lumMod val="75000"/>
                  </a:schemeClr>
                </a:solidFill>
              </a:rPr>
              <a:t>20200228</a:t>
            </a:r>
            <a:r>
              <a:rPr kumimoji="1" lang="ja-JP" altLang="en-US" sz="1000" b="1">
                <a:solidFill>
                  <a:schemeClr val="bg1">
                    <a:lumMod val="75000"/>
                  </a:schemeClr>
                </a:solidFill>
              </a:rPr>
              <a:t>修正）</a:t>
            </a:r>
          </a:p>
        </p:txBody>
      </p:sp>
    </p:spTree>
    <p:extLst>
      <p:ext uri="{BB962C8B-B14F-4D97-AF65-F5344CB8AC3E}">
        <p14:creationId xmlns:p14="http://schemas.microsoft.com/office/powerpoint/2010/main" val="39200401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21</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3379451" cy="276999"/>
          </a:xfrm>
          <a:prstGeom prst="rect">
            <a:avLst/>
          </a:prstGeom>
          <a:noFill/>
        </p:spPr>
        <p:txBody>
          <a:bodyPr wrap="none" rtlCol="0">
            <a:spAutoFit/>
          </a:bodyPr>
          <a:lstStyle/>
          <a:p>
            <a:r>
              <a:rPr kumimoji="1" lang="ja-JP" altLang="en-US" sz="1200" b="1"/>
              <a:t>○</a:t>
            </a:r>
            <a:r>
              <a:rPr kumimoji="1" lang="en-US" altLang="ja-JP" sz="1200" b="1"/>
              <a:t> co140a.</a:t>
            </a:r>
            <a:r>
              <a:rPr kumimoji="1" lang="ja-JP" altLang="en-US" sz="1200" b="1"/>
              <a:t>部隊キャラ設定画面ー武器（</a:t>
            </a:r>
            <a:r>
              <a:rPr kumimoji="1" lang="en-US" altLang="ja-JP" sz="1200" b="1"/>
              <a:t>4/6</a:t>
            </a:r>
            <a:r>
              <a:rPr kumimoji="1" lang="ja-JP" altLang="en-US" sz="1200" b="1"/>
              <a:t>）</a:t>
            </a:r>
            <a:endParaRPr kumimoji="1" lang="ja-JP" altLang="en-US" sz="1200" b="1">
              <a:solidFill>
                <a:srgbClr val="FF0000"/>
              </a:solidFill>
            </a:endParaRPr>
          </a:p>
        </p:txBody>
      </p:sp>
      <p:sp>
        <p:nvSpPr>
          <p:cNvPr id="63" name="テキスト ボックス 62">
            <a:extLst>
              <a:ext uri="{FF2B5EF4-FFF2-40B4-BE49-F238E27FC236}">
                <a16:creationId xmlns:a16="http://schemas.microsoft.com/office/drawing/2014/main" id="{8B2FA87E-B123-4D77-AF10-F5A0FAB15502}"/>
              </a:ext>
            </a:extLst>
          </p:cNvPr>
          <p:cNvSpPr txBox="1"/>
          <p:nvPr/>
        </p:nvSpPr>
        <p:spPr>
          <a:xfrm>
            <a:off x="4269230" y="3032496"/>
            <a:ext cx="1168910" cy="246221"/>
          </a:xfrm>
          <a:prstGeom prst="rect">
            <a:avLst/>
          </a:prstGeom>
          <a:noFill/>
        </p:spPr>
        <p:txBody>
          <a:bodyPr wrap="none" rtlCol="0">
            <a:spAutoFit/>
          </a:bodyPr>
          <a:lstStyle/>
          <a:p>
            <a:r>
              <a:rPr kumimoji="1" lang="en-US" altLang="ja-JP" sz="1000" b="1"/>
              <a:t>04.</a:t>
            </a:r>
            <a:r>
              <a:rPr kumimoji="1" lang="ja-JP" altLang="en-US" sz="1000" b="1"/>
              <a:t>武器アイコン</a:t>
            </a:r>
          </a:p>
        </p:txBody>
      </p:sp>
      <p:sp>
        <p:nvSpPr>
          <p:cNvPr id="64" name="テキスト ボックス 63">
            <a:extLst>
              <a:ext uri="{FF2B5EF4-FFF2-40B4-BE49-F238E27FC236}">
                <a16:creationId xmlns:a16="http://schemas.microsoft.com/office/drawing/2014/main" id="{94C2FE46-16D1-4EB6-9E0F-79F248E9DF81}"/>
              </a:ext>
            </a:extLst>
          </p:cNvPr>
          <p:cNvSpPr txBox="1"/>
          <p:nvPr/>
        </p:nvSpPr>
        <p:spPr>
          <a:xfrm>
            <a:off x="4461673" y="3277327"/>
            <a:ext cx="2744662" cy="246221"/>
          </a:xfrm>
          <a:prstGeom prst="rect">
            <a:avLst/>
          </a:prstGeom>
          <a:noFill/>
        </p:spPr>
        <p:txBody>
          <a:bodyPr wrap="none" rtlCol="0">
            <a:spAutoFit/>
          </a:bodyPr>
          <a:lstStyle/>
          <a:p>
            <a:r>
              <a:rPr kumimoji="1" lang="ja-JP" altLang="en-US" sz="1000"/>
              <a:t>装備している武器のアイコン。</a:t>
            </a:r>
            <a:r>
              <a:rPr kumimoji="1" lang="en-US" altLang="ja-JP" sz="1000" b="1"/>
              <a:t>P.10</a:t>
            </a:r>
            <a:r>
              <a:rPr kumimoji="1" lang="ja-JP" altLang="en-US" sz="1000"/>
              <a:t>と同じ。</a:t>
            </a:r>
          </a:p>
        </p:txBody>
      </p:sp>
      <p:sp>
        <p:nvSpPr>
          <p:cNvPr id="65" name="テキスト ボックス 64">
            <a:extLst>
              <a:ext uri="{FF2B5EF4-FFF2-40B4-BE49-F238E27FC236}">
                <a16:creationId xmlns:a16="http://schemas.microsoft.com/office/drawing/2014/main" id="{5363C766-8053-40F7-9F41-696232CE6E81}"/>
              </a:ext>
            </a:extLst>
          </p:cNvPr>
          <p:cNvSpPr txBox="1"/>
          <p:nvPr/>
        </p:nvSpPr>
        <p:spPr>
          <a:xfrm>
            <a:off x="4269230" y="5247627"/>
            <a:ext cx="877163" cy="246221"/>
          </a:xfrm>
          <a:prstGeom prst="rect">
            <a:avLst/>
          </a:prstGeom>
          <a:noFill/>
        </p:spPr>
        <p:txBody>
          <a:bodyPr wrap="none" rtlCol="0">
            <a:spAutoFit/>
          </a:bodyPr>
          <a:lstStyle/>
          <a:p>
            <a:r>
              <a:rPr kumimoji="1" lang="en-US" altLang="ja-JP" sz="1000" b="1"/>
              <a:t>07.</a:t>
            </a:r>
            <a:r>
              <a:rPr kumimoji="1" lang="ja-JP" altLang="en-US" sz="1000" b="1"/>
              <a:t>武器種名</a:t>
            </a:r>
          </a:p>
        </p:txBody>
      </p:sp>
      <p:sp>
        <p:nvSpPr>
          <p:cNvPr id="66" name="テキスト ボックス 65">
            <a:extLst>
              <a:ext uri="{FF2B5EF4-FFF2-40B4-BE49-F238E27FC236}">
                <a16:creationId xmlns:a16="http://schemas.microsoft.com/office/drawing/2014/main" id="{353EF03D-250A-4D0A-85AE-1A76694892B9}"/>
              </a:ext>
            </a:extLst>
          </p:cNvPr>
          <p:cNvSpPr txBox="1"/>
          <p:nvPr/>
        </p:nvSpPr>
        <p:spPr>
          <a:xfrm>
            <a:off x="4572000" y="5492458"/>
            <a:ext cx="2108269" cy="246221"/>
          </a:xfrm>
          <a:prstGeom prst="rect">
            <a:avLst/>
          </a:prstGeom>
          <a:noFill/>
        </p:spPr>
        <p:txBody>
          <a:bodyPr wrap="none" rtlCol="0">
            <a:spAutoFit/>
          </a:bodyPr>
          <a:lstStyle/>
          <a:p>
            <a:r>
              <a:rPr kumimoji="1" lang="ja-JP" altLang="en-US" sz="1000"/>
              <a:t>武器の種別名前。（最大８文字）</a:t>
            </a:r>
          </a:p>
        </p:txBody>
      </p:sp>
      <p:sp>
        <p:nvSpPr>
          <p:cNvPr id="67" name="テキスト ボックス 66">
            <a:extLst>
              <a:ext uri="{FF2B5EF4-FFF2-40B4-BE49-F238E27FC236}">
                <a16:creationId xmlns:a16="http://schemas.microsoft.com/office/drawing/2014/main" id="{111018DD-EE99-4E5D-8B0B-DF5B03911363}"/>
              </a:ext>
            </a:extLst>
          </p:cNvPr>
          <p:cNvSpPr txBox="1"/>
          <p:nvPr/>
        </p:nvSpPr>
        <p:spPr>
          <a:xfrm>
            <a:off x="4269230" y="2464384"/>
            <a:ext cx="748923" cy="246221"/>
          </a:xfrm>
          <a:prstGeom prst="rect">
            <a:avLst/>
          </a:prstGeom>
          <a:noFill/>
        </p:spPr>
        <p:txBody>
          <a:bodyPr wrap="none" rtlCol="0">
            <a:spAutoFit/>
          </a:bodyPr>
          <a:lstStyle/>
          <a:p>
            <a:r>
              <a:rPr kumimoji="1" lang="en-US" altLang="ja-JP" sz="1000" b="1"/>
              <a:t>03.</a:t>
            </a:r>
            <a:r>
              <a:rPr kumimoji="1" lang="ja-JP" altLang="en-US" sz="1000" b="1"/>
              <a:t>武器名</a:t>
            </a:r>
          </a:p>
        </p:txBody>
      </p:sp>
      <p:sp>
        <p:nvSpPr>
          <p:cNvPr id="68" name="テキスト ボックス 67">
            <a:extLst>
              <a:ext uri="{FF2B5EF4-FFF2-40B4-BE49-F238E27FC236}">
                <a16:creationId xmlns:a16="http://schemas.microsoft.com/office/drawing/2014/main" id="{41D22FDF-7928-4428-8246-422A31A7C08C}"/>
              </a:ext>
            </a:extLst>
          </p:cNvPr>
          <p:cNvSpPr txBox="1"/>
          <p:nvPr/>
        </p:nvSpPr>
        <p:spPr>
          <a:xfrm>
            <a:off x="4461673" y="2709215"/>
            <a:ext cx="1980029" cy="246221"/>
          </a:xfrm>
          <a:prstGeom prst="rect">
            <a:avLst/>
          </a:prstGeom>
          <a:noFill/>
        </p:spPr>
        <p:txBody>
          <a:bodyPr wrap="none" rtlCol="0">
            <a:spAutoFit/>
          </a:bodyPr>
          <a:lstStyle/>
          <a:p>
            <a:r>
              <a:rPr kumimoji="1" lang="ja-JP" altLang="en-US" sz="1000"/>
              <a:t>武器の名前。（最大１６文字）</a:t>
            </a:r>
          </a:p>
        </p:txBody>
      </p:sp>
      <p:sp>
        <p:nvSpPr>
          <p:cNvPr id="73" name="テキスト ボックス 72">
            <a:extLst>
              <a:ext uri="{FF2B5EF4-FFF2-40B4-BE49-F238E27FC236}">
                <a16:creationId xmlns:a16="http://schemas.microsoft.com/office/drawing/2014/main" id="{902E62C6-E9F5-4284-8DBC-CDF745C0252F}"/>
              </a:ext>
            </a:extLst>
          </p:cNvPr>
          <p:cNvSpPr txBox="1"/>
          <p:nvPr/>
        </p:nvSpPr>
        <p:spPr>
          <a:xfrm>
            <a:off x="4269230" y="3608716"/>
            <a:ext cx="1261884" cy="246221"/>
          </a:xfrm>
          <a:prstGeom prst="rect">
            <a:avLst/>
          </a:prstGeom>
          <a:noFill/>
        </p:spPr>
        <p:txBody>
          <a:bodyPr wrap="none" rtlCol="0">
            <a:spAutoFit/>
          </a:bodyPr>
          <a:lstStyle/>
          <a:p>
            <a:r>
              <a:rPr kumimoji="1" lang="en-US" altLang="ja-JP" sz="1000" b="1"/>
              <a:t>05.</a:t>
            </a:r>
            <a:r>
              <a:rPr kumimoji="1" lang="ja-JP" altLang="en-US" sz="1000" b="1"/>
              <a:t>武器種アイコン</a:t>
            </a:r>
          </a:p>
        </p:txBody>
      </p:sp>
      <p:sp>
        <p:nvSpPr>
          <p:cNvPr id="74" name="テキスト ボックス 73">
            <a:extLst>
              <a:ext uri="{FF2B5EF4-FFF2-40B4-BE49-F238E27FC236}">
                <a16:creationId xmlns:a16="http://schemas.microsoft.com/office/drawing/2014/main" id="{65428E57-D196-4B9C-9752-66313C616509}"/>
              </a:ext>
            </a:extLst>
          </p:cNvPr>
          <p:cNvSpPr txBox="1"/>
          <p:nvPr/>
        </p:nvSpPr>
        <p:spPr>
          <a:xfrm>
            <a:off x="4461673" y="3853547"/>
            <a:ext cx="2492990" cy="707886"/>
          </a:xfrm>
          <a:prstGeom prst="rect">
            <a:avLst/>
          </a:prstGeom>
          <a:noFill/>
        </p:spPr>
        <p:txBody>
          <a:bodyPr wrap="none" rtlCol="0">
            <a:spAutoFit/>
          </a:bodyPr>
          <a:lstStyle/>
          <a:p>
            <a:r>
              <a:rPr kumimoji="1" lang="ja-JP" altLang="en-US" sz="1000">
                <a:latin typeface="+mn-ea"/>
              </a:rPr>
              <a:t>左下の通り。</a:t>
            </a:r>
            <a:endParaRPr kumimoji="1" lang="en-US" altLang="ja-JP" sz="1000">
              <a:latin typeface="+mn-ea"/>
            </a:endParaRPr>
          </a:p>
          <a:p>
            <a:r>
              <a:rPr kumimoji="1" lang="ja-JP" altLang="en-US" sz="1000">
                <a:latin typeface="+mn-ea"/>
              </a:rPr>
              <a:t>装備している武器の武器種のアイコン。</a:t>
            </a:r>
            <a:endParaRPr kumimoji="1" lang="en-US" altLang="ja-JP" sz="1000">
              <a:latin typeface="+mn-ea"/>
            </a:endParaRPr>
          </a:p>
          <a:p>
            <a:r>
              <a:rPr kumimoji="1" lang="ja-JP" altLang="en-US" sz="1000">
                <a:latin typeface="+mn-ea"/>
              </a:rPr>
              <a:t>軽連射／重連射／一発／範囲／レーザー</a:t>
            </a:r>
            <a:endParaRPr kumimoji="1" lang="en-US" altLang="ja-JP" sz="1000">
              <a:latin typeface="+mn-ea"/>
            </a:endParaRPr>
          </a:p>
          <a:p>
            <a:r>
              <a:rPr kumimoji="1" lang="en-US" altLang="ja-JP" sz="1000">
                <a:latin typeface="+mn-ea"/>
              </a:rPr>
              <a:t>※</a:t>
            </a:r>
            <a:r>
              <a:rPr kumimoji="1" lang="ja-JP" altLang="en-US" sz="1000">
                <a:latin typeface="+mn-ea"/>
              </a:rPr>
              <a:t>一発は名前変える予定。</a:t>
            </a:r>
            <a:endParaRPr kumimoji="1" lang="en-US" altLang="ja-JP" sz="1000">
              <a:latin typeface="+mn-ea"/>
            </a:endParaRPr>
          </a:p>
        </p:txBody>
      </p:sp>
      <p:sp>
        <p:nvSpPr>
          <p:cNvPr id="87" name="テキスト ボックス 86">
            <a:extLst>
              <a:ext uri="{FF2B5EF4-FFF2-40B4-BE49-F238E27FC236}">
                <a16:creationId xmlns:a16="http://schemas.microsoft.com/office/drawing/2014/main" id="{10E7399F-8A90-454A-9E64-96BE59C1C57D}"/>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sp>
        <p:nvSpPr>
          <p:cNvPr id="62" name="テキスト ボックス 61">
            <a:extLst>
              <a:ext uri="{FF2B5EF4-FFF2-40B4-BE49-F238E27FC236}">
                <a16:creationId xmlns:a16="http://schemas.microsoft.com/office/drawing/2014/main" id="{A07F54DD-2AE4-4E11-A6A1-A4434F496DB4}"/>
              </a:ext>
            </a:extLst>
          </p:cNvPr>
          <p:cNvSpPr txBox="1"/>
          <p:nvPr/>
        </p:nvSpPr>
        <p:spPr>
          <a:xfrm>
            <a:off x="4269230" y="4683294"/>
            <a:ext cx="1838965" cy="246221"/>
          </a:xfrm>
          <a:prstGeom prst="rect">
            <a:avLst/>
          </a:prstGeom>
          <a:noFill/>
        </p:spPr>
        <p:txBody>
          <a:bodyPr wrap="none" rtlCol="0">
            <a:spAutoFit/>
          </a:bodyPr>
          <a:lstStyle/>
          <a:p>
            <a:r>
              <a:rPr kumimoji="1" lang="en-US" altLang="ja-JP" sz="1000" b="1"/>
              <a:t>06.</a:t>
            </a:r>
            <a:r>
              <a:rPr kumimoji="1" lang="ja-JP" altLang="en-US" sz="1000" b="1"/>
              <a:t>レア度</a:t>
            </a:r>
            <a:r>
              <a:rPr kumimoji="1" lang="ja-JP" altLang="en-US" sz="1000" b="1">
                <a:solidFill>
                  <a:srgbClr val="FF0000"/>
                </a:solidFill>
              </a:rPr>
              <a:t>（</a:t>
            </a:r>
            <a:r>
              <a:rPr kumimoji="1" lang="en-US" altLang="ja-JP" sz="1000" b="1">
                <a:solidFill>
                  <a:srgbClr val="FF0000"/>
                </a:solidFill>
              </a:rPr>
              <a:t>20200313</a:t>
            </a:r>
            <a:r>
              <a:rPr kumimoji="1" lang="ja-JP" altLang="en-US" sz="1000" b="1">
                <a:solidFill>
                  <a:srgbClr val="FF0000"/>
                </a:solidFill>
              </a:rPr>
              <a:t>追加）</a:t>
            </a:r>
          </a:p>
        </p:txBody>
      </p:sp>
      <p:sp>
        <p:nvSpPr>
          <p:cNvPr id="75" name="テキスト ボックス 74">
            <a:extLst>
              <a:ext uri="{FF2B5EF4-FFF2-40B4-BE49-F238E27FC236}">
                <a16:creationId xmlns:a16="http://schemas.microsoft.com/office/drawing/2014/main" id="{3EAAA204-76F4-4E7A-9F30-964339098881}"/>
              </a:ext>
            </a:extLst>
          </p:cNvPr>
          <p:cNvSpPr txBox="1"/>
          <p:nvPr/>
        </p:nvSpPr>
        <p:spPr>
          <a:xfrm>
            <a:off x="4461673" y="4928125"/>
            <a:ext cx="1980029" cy="246221"/>
          </a:xfrm>
          <a:prstGeom prst="rect">
            <a:avLst/>
          </a:prstGeom>
          <a:noFill/>
        </p:spPr>
        <p:txBody>
          <a:bodyPr wrap="none" rtlCol="0">
            <a:spAutoFit/>
          </a:bodyPr>
          <a:lstStyle/>
          <a:p>
            <a:r>
              <a:rPr kumimoji="1" lang="ja-JP" altLang="en-US" sz="1000"/>
              <a:t>武器のレア度。（★１～★５）</a:t>
            </a:r>
          </a:p>
        </p:txBody>
      </p:sp>
      <p:sp>
        <p:nvSpPr>
          <p:cNvPr id="93" name="テキスト ボックス 92">
            <a:extLst>
              <a:ext uri="{FF2B5EF4-FFF2-40B4-BE49-F238E27FC236}">
                <a16:creationId xmlns:a16="http://schemas.microsoft.com/office/drawing/2014/main" id="{2DB60B07-9131-4ECB-95FA-F2BB28A918EC}"/>
              </a:ext>
            </a:extLst>
          </p:cNvPr>
          <p:cNvSpPr txBox="1"/>
          <p:nvPr/>
        </p:nvSpPr>
        <p:spPr>
          <a:xfrm>
            <a:off x="4269230" y="882086"/>
            <a:ext cx="1297150" cy="246221"/>
          </a:xfrm>
          <a:prstGeom prst="rect">
            <a:avLst/>
          </a:prstGeom>
          <a:noFill/>
        </p:spPr>
        <p:txBody>
          <a:bodyPr wrap="none" rtlCol="0">
            <a:spAutoFit/>
          </a:bodyPr>
          <a:lstStyle/>
          <a:p>
            <a:r>
              <a:rPr kumimoji="1" lang="en-US" altLang="ja-JP" sz="1000" b="1"/>
              <a:t>01.</a:t>
            </a:r>
            <a:r>
              <a:rPr kumimoji="1" lang="ja-JP" altLang="en-US" sz="1000" b="1"/>
              <a:t>装備可能武器種</a:t>
            </a:r>
          </a:p>
        </p:txBody>
      </p:sp>
      <p:sp>
        <p:nvSpPr>
          <p:cNvPr id="94" name="テキスト ボックス 93">
            <a:extLst>
              <a:ext uri="{FF2B5EF4-FFF2-40B4-BE49-F238E27FC236}">
                <a16:creationId xmlns:a16="http://schemas.microsoft.com/office/drawing/2014/main" id="{FBAD9D37-6BBD-4C49-9A9B-47C70571F0D5}"/>
              </a:ext>
            </a:extLst>
          </p:cNvPr>
          <p:cNvSpPr txBox="1"/>
          <p:nvPr/>
        </p:nvSpPr>
        <p:spPr>
          <a:xfrm>
            <a:off x="4461673" y="1126917"/>
            <a:ext cx="3647152" cy="553998"/>
          </a:xfrm>
          <a:prstGeom prst="rect">
            <a:avLst/>
          </a:prstGeom>
          <a:noFill/>
        </p:spPr>
        <p:txBody>
          <a:bodyPr wrap="none" rtlCol="0">
            <a:spAutoFit/>
          </a:bodyPr>
          <a:lstStyle/>
          <a:p>
            <a:r>
              <a:rPr kumimoji="1" lang="ja-JP" altLang="en-US" sz="1000"/>
              <a:t>キャラが装備することができる武器種のアイコンを並べる。</a:t>
            </a:r>
            <a:endParaRPr kumimoji="1" lang="en-US" altLang="ja-JP" sz="1000"/>
          </a:p>
          <a:p>
            <a:r>
              <a:rPr kumimoji="1" lang="ja-JP" altLang="en-US" sz="1000"/>
              <a:t>画像では○になっているが</a:t>
            </a:r>
            <a:r>
              <a:rPr kumimoji="1" lang="en-US" altLang="ja-JP" sz="1000"/>
              <a:t>05</a:t>
            </a:r>
            <a:r>
              <a:rPr kumimoji="1" lang="ja-JP" altLang="en-US" sz="1000"/>
              <a:t>のアイコンと同じとなる。</a:t>
            </a:r>
            <a:endParaRPr kumimoji="1" lang="en-US" altLang="ja-JP" sz="1000"/>
          </a:p>
          <a:p>
            <a:r>
              <a:rPr kumimoji="1" lang="ja-JP" altLang="en-US" sz="1000"/>
              <a:t>最大５種。</a:t>
            </a:r>
          </a:p>
        </p:txBody>
      </p:sp>
      <p:sp>
        <p:nvSpPr>
          <p:cNvPr id="95" name="テキスト ボックス 94">
            <a:extLst>
              <a:ext uri="{FF2B5EF4-FFF2-40B4-BE49-F238E27FC236}">
                <a16:creationId xmlns:a16="http://schemas.microsoft.com/office/drawing/2014/main" id="{D6796A22-25B4-450F-9B79-038FD4BBBA09}"/>
              </a:ext>
            </a:extLst>
          </p:cNvPr>
          <p:cNvSpPr txBox="1"/>
          <p:nvPr/>
        </p:nvSpPr>
        <p:spPr>
          <a:xfrm>
            <a:off x="4269230" y="1748089"/>
            <a:ext cx="1261884" cy="246221"/>
          </a:xfrm>
          <a:prstGeom prst="rect">
            <a:avLst/>
          </a:prstGeom>
          <a:noFill/>
        </p:spPr>
        <p:txBody>
          <a:bodyPr wrap="none" rtlCol="0">
            <a:spAutoFit/>
          </a:bodyPr>
          <a:lstStyle/>
          <a:p>
            <a:r>
              <a:rPr kumimoji="1" lang="en-US" altLang="ja-JP" sz="1000" b="1"/>
              <a:t>02.</a:t>
            </a:r>
            <a:r>
              <a:rPr kumimoji="1" lang="ja-JP" altLang="en-US" sz="1000" b="1"/>
              <a:t>おまかせボタン</a:t>
            </a:r>
          </a:p>
        </p:txBody>
      </p:sp>
      <p:sp>
        <p:nvSpPr>
          <p:cNvPr id="96" name="テキスト ボックス 95">
            <a:extLst>
              <a:ext uri="{FF2B5EF4-FFF2-40B4-BE49-F238E27FC236}">
                <a16:creationId xmlns:a16="http://schemas.microsoft.com/office/drawing/2014/main" id="{201B860B-0DA9-4869-82D1-B6E0456A6A7E}"/>
              </a:ext>
            </a:extLst>
          </p:cNvPr>
          <p:cNvSpPr txBox="1"/>
          <p:nvPr/>
        </p:nvSpPr>
        <p:spPr>
          <a:xfrm>
            <a:off x="4461673" y="1992920"/>
            <a:ext cx="2497800" cy="400110"/>
          </a:xfrm>
          <a:prstGeom prst="rect">
            <a:avLst/>
          </a:prstGeom>
          <a:noFill/>
        </p:spPr>
        <p:txBody>
          <a:bodyPr wrap="none" rtlCol="0">
            <a:spAutoFit/>
          </a:bodyPr>
          <a:lstStyle/>
          <a:p>
            <a:r>
              <a:rPr kumimoji="1" lang="ja-JP" altLang="en-US" sz="1000"/>
              <a:t>自動で</a:t>
            </a:r>
            <a:r>
              <a:rPr kumimoji="1" lang="en-US" altLang="ja-JP" sz="1000"/>
              <a:t>TR</a:t>
            </a:r>
            <a:r>
              <a:rPr kumimoji="1" lang="ja-JP" altLang="en-US" sz="1000"/>
              <a:t>カードのセットを行うボタン。</a:t>
            </a:r>
            <a:endParaRPr kumimoji="1" lang="en-US" altLang="ja-JP" sz="1000"/>
          </a:p>
          <a:p>
            <a:r>
              <a:rPr kumimoji="1" lang="ja-JP" altLang="en-US" sz="1000"/>
              <a:t>（パーツ、結晶もオートとなる）</a:t>
            </a:r>
          </a:p>
        </p:txBody>
      </p:sp>
      <p:grpSp>
        <p:nvGrpSpPr>
          <p:cNvPr id="19" name="グループ化 18">
            <a:extLst>
              <a:ext uri="{FF2B5EF4-FFF2-40B4-BE49-F238E27FC236}">
                <a16:creationId xmlns:a16="http://schemas.microsoft.com/office/drawing/2014/main" id="{5AE12B8E-AB3D-4A44-A607-E52379AF6D8F}"/>
              </a:ext>
            </a:extLst>
          </p:cNvPr>
          <p:cNvGrpSpPr/>
          <p:nvPr/>
        </p:nvGrpSpPr>
        <p:grpSpPr>
          <a:xfrm>
            <a:off x="47323" y="909083"/>
            <a:ext cx="4070158" cy="4020432"/>
            <a:chOff x="47323" y="909083"/>
            <a:chExt cx="4070158" cy="4020432"/>
          </a:xfrm>
        </p:grpSpPr>
        <p:pic>
          <p:nvPicPr>
            <p:cNvPr id="48" name="図 47" descr="男, コンピュータ が含まれている画像&#10;&#10;自動的に生成された説明">
              <a:extLst>
                <a:ext uri="{FF2B5EF4-FFF2-40B4-BE49-F238E27FC236}">
                  <a16:creationId xmlns:a16="http://schemas.microsoft.com/office/drawing/2014/main" id="{8CDF3E8F-07C7-4B14-9237-5945E4D007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4473" y="909083"/>
              <a:ext cx="2008800" cy="3571200"/>
            </a:xfrm>
            <a:prstGeom prst="rect">
              <a:avLst/>
            </a:prstGeom>
          </p:spPr>
        </p:pic>
        <p:cxnSp>
          <p:nvCxnSpPr>
            <p:cNvPr id="44" name="直線コネクタ 43">
              <a:extLst>
                <a:ext uri="{FF2B5EF4-FFF2-40B4-BE49-F238E27FC236}">
                  <a16:creationId xmlns:a16="http://schemas.microsoft.com/office/drawing/2014/main" id="{81A4D574-4AD1-45FC-901A-F19C87F675BE}"/>
                </a:ext>
              </a:extLst>
            </p:cNvPr>
            <p:cNvCxnSpPr>
              <a:cxnSpLocks/>
              <a:endCxn id="78" idx="2"/>
            </p:cNvCxnSpPr>
            <p:nvPr/>
          </p:nvCxnSpPr>
          <p:spPr>
            <a:xfrm flipH="1" flipV="1">
              <a:off x="630175" y="3121179"/>
              <a:ext cx="409623" cy="50799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8C6C6D3B-90EA-40D2-B3B1-AD3421A335F7}"/>
                </a:ext>
              </a:extLst>
            </p:cNvPr>
            <p:cNvCxnSpPr>
              <a:cxnSpLocks/>
              <a:endCxn id="79" idx="1"/>
            </p:cNvCxnSpPr>
            <p:nvPr/>
          </p:nvCxnSpPr>
          <p:spPr>
            <a:xfrm>
              <a:off x="1615736" y="3646075"/>
              <a:ext cx="1207801" cy="32164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4609D0EA-FEB3-4FAF-991E-9B53EBFC9765}"/>
                </a:ext>
              </a:extLst>
            </p:cNvPr>
            <p:cNvCxnSpPr>
              <a:cxnSpLocks/>
              <a:endCxn id="91" idx="1"/>
            </p:cNvCxnSpPr>
            <p:nvPr/>
          </p:nvCxnSpPr>
          <p:spPr>
            <a:xfrm>
              <a:off x="2201900" y="4207541"/>
              <a:ext cx="372198" cy="38047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79" name="テキスト ボックス 78">
              <a:extLst>
                <a:ext uri="{FF2B5EF4-FFF2-40B4-BE49-F238E27FC236}">
                  <a16:creationId xmlns:a16="http://schemas.microsoft.com/office/drawing/2014/main" id="{B8E33668-3585-4B8A-9696-AD37288B90EE}"/>
                </a:ext>
              </a:extLst>
            </p:cNvPr>
            <p:cNvSpPr txBox="1"/>
            <p:nvPr/>
          </p:nvSpPr>
          <p:spPr>
            <a:xfrm>
              <a:off x="2823537" y="3844611"/>
              <a:ext cx="1002197" cy="246221"/>
            </a:xfrm>
            <a:prstGeom prst="rect">
              <a:avLst/>
            </a:prstGeom>
            <a:noFill/>
          </p:spPr>
          <p:txBody>
            <a:bodyPr wrap="none" rtlCol="0">
              <a:spAutoFit/>
            </a:bodyPr>
            <a:lstStyle/>
            <a:p>
              <a:r>
                <a:rPr kumimoji="1" lang="en-US" altLang="ja-JP" sz="1000"/>
                <a:t>08.</a:t>
              </a:r>
              <a:r>
                <a:rPr kumimoji="1" lang="ja-JP" altLang="en-US" sz="1000"/>
                <a:t>武器レベル</a:t>
              </a:r>
            </a:p>
          </p:txBody>
        </p:sp>
        <p:sp>
          <p:nvSpPr>
            <p:cNvPr id="80" name="テキスト ボックス 79">
              <a:extLst>
                <a:ext uri="{FF2B5EF4-FFF2-40B4-BE49-F238E27FC236}">
                  <a16:creationId xmlns:a16="http://schemas.microsoft.com/office/drawing/2014/main" id="{979F2010-45A5-421B-8D54-497EACE94C7C}"/>
                </a:ext>
              </a:extLst>
            </p:cNvPr>
            <p:cNvSpPr txBox="1"/>
            <p:nvPr/>
          </p:nvSpPr>
          <p:spPr>
            <a:xfrm>
              <a:off x="627418" y="2348660"/>
              <a:ext cx="745717" cy="246221"/>
            </a:xfrm>
            <a:prstGeom prst="rect">
              <a:avLst/>
            </a:prstGeom>
            <a:solidFill>
              <a:schemeClr val="bg1"/>
            </a:solidFill>
          </p:spPr>
          <p:txBody>
            <a:bodyPr wrap="none" rtlCol="0">
              <a:spAutoFit/>
            </a:bodyPr>
            <a:lstStyle>
              <a:defPPr>
                <a:defRPr lang="en-US"/>
              </a:defPPr>
              <a:lvl1pPr>
                <a:defRPr kumimoji="1" sz="1000"/>
              </a:lvl1pPr>
            </a:lstStyle>
            <a:p>
              <a:r>
                <a:rPr lang="en-US" altLang="ja-JP"/>
                <a:t>03.</a:t>
              </a:r>
              <a:r>
                <a:rPr lang="ja-JP" altLang="en-US"/>
                <a:t>武器名</a:t>
              </a:r>
            </a:p>
          </p:txBody>
        </p:sp>
        <p:sp>
          <p:nvSpPr>
            <p:cNvPr id="81" name="テキスト ボックス 80">
              <a:extLst>
                <a:ext uri="{FF2B5EF4-FFF2-40B4-BE49-F238E27FC236}">
                  <a16:creationId xmlns:a16="http://schemas.microsoft.com/office/drawing/2014/main" id="{D3899957-275F-4E6B-AC2A-11F22D296CD6}"/>
                </a:ext>
              </a:extLst>
            </p:cNvPr>
            <p:cNvSpPr txBox="1"/>
            <p:nvPr/>
          </p:nvSpPr>
          <p:spPr>
            <a:xfrm>
              <a:off x="1053431" y="1985191"/>
              <a:ext cx="1293944" cy="246221"/>
            </a:xfrm>
            <a:prstGeom prst="rect">
              <a:avLst/>
            </a:prstGeom>
            <a:solidFill>
              <a:schemeClr val="bg1"/>
            </a:solidFill>
          </p:spPr>
          <p:txBody>
            <a:bodyPr wrap="none" rtlCol="0">
              <a:spAutoFit/>
            </a:bodyPr>
            <a:lstStyle>
              <a:defPPr>
                <a:defRPr lang="en-US"/>
              </a:defPPr>
              <a:lvl1pPr>
                <a:defRPr kumimoji="1" sz="1000"/>
              </a:lvl1pPr>
            </a:lstStyle>
            <a:p>
              <a:r>
                <a:rPr lang="en-US" altLang="ja-JP"/>
                <a:t>01.</a:t>
              </a:r>
              <a:r>
                <a:rPr lang="ja-JP" altLang="en-US"/>
                <a:t>装備可能武器種</a:t>
              </a:r>
            </a:p>
          </p:txBody>
        </p:sp>
        <p:sp>
          <p:nvSpPr>
            <p:cNvPr id="88" name="テキスト ボックス 87">
              <a:extLst>
                <a:ext uri="{FF2B5EF4-FFF2-40B4-BE49-F238E27FC236}">
                  <a16:creationId xmlns:a16="http://schemas.microsoft.com/office/drawing/2014/main" id="{C6EC9175-D4C8-44E8-B985-2EF628831754}"/>
                </a:ext>
              </a:extLst>
            </p:cNvPr>
            <p:cNvSpPr txBox="1"/>
            <p:nvPr/>
          </p:nvSpPr>
          <p:spPr>
            <a:xfrm>
              <a:off x="488307" y="4448618"/>
              <a:ext cx="912429" cy="200055"/>
            </a:xfrm>
            <a:prstGeom prst="rect">
              <a:avLst/>
            </a:prstGeom>
            <a:noFill/>
          </p:spPr>
          <p:txBody>
            <a:bodyPr wrap="none" rtlCol="0">
              <a:spAutoFit/>
            </a:bodyPr>
            <a:lstStyle/>
            <a:p>
              <a:r>
                <a:rPr kumimoji="1" lang="ja-JP" altLang="en-US" sz="700"/>
                <a:t>バリエーション</a:t>
              </a:r>
              <a:r>
                <a:rPr kumimoji="1" lang="en-US" altLang="ja-JP" sz="700"/>
                <a:t>02</a:t>
              </a:r>
            </a:p>
          </p:txBody>
        </p:sp>
        <p:cxnSp>
          <p:nvCxnSpPr>
            <p:cNvPr id="50" name="直線コネクタ 49">
              <a:extLst>
                <a:ext uri="{FF2B5EF4-FFF2-40B4-BE49-F238E27FC236}">
                  <a16:creationId xmlns:a16="http://schemas.microsoft.com/office/drawing/2014/main" id="{172FADF1-4F47-4916-AD55-362EE8766EB5}"/>
                </a:ext>
              </a:extLst>
            </p:cNvPr>
            <p:cNvCxnSpPr>
              <a:cxnSpLocks/>
              <a:endCxn id="80" idx="2"/>
            </p:cNvCxnSpPr>
            <p:nvPr/>
          </p:nvCxnSpPr>
          <p:spPr>
            <a:xfrm flipH="1" flipV="1">
              <a:off x="1000277" y="2594881"/>
              <a:ext cx="289194" cy="86161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364C5756-12B9-4F3C-A931-4B6A6C434BCC}"/>
                </a:ext>
              </a:extLst>
            </p:cNvPr>
            <p:cNvCxnSpPr>
              <a:cxnSpLocks/>
              <a:endCxn id="76" idx="1"/>
            </p:cNvCxnSpPr>
            <p:nvPr/>
          </p:nvCxnSpPr>
          <p:spPr>
            <a:xfrm>
              <a:off x="1913092" y="3831506"/>
              <a:ext cx="910445" cy="45024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7A04C85B-2E76-4448-8BBC-C20EFDFF0F03}"/>
                </a:ext>
              </a:extLst>
            </p:cNvPr>
            <p:cNvCxnSpPr>
              <a:cxnSpLocks/>
              <a:endCxn id="89" idx="1"/>
            </p:cNvCxnSpPr>
            <p:nvPr/>
          </p:nvCxnSpPr>
          <p:spPr>
            <a:xfrm flipV="1">
              <a:off x="1932217" y="3208204"/>
              <a:ext cx="891320" cy="2245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1B49114A-C169-4004-964E-4A839AD08E73}"/>
                </a:ext>
              </a:extLst>
            </p:cNvPr>
            <p:cNvCxnSpPr>
              <a:cxnSpLocks/>
              <a:endCxn id="90" idx="0"/>
            </p:cNvCxnSpPr>
            <p:nvPr/>
          </p:nvCxnSpPr>
          <p:spPr>
            <a:xfrm>
              <a:off x="1411993" y="4213942"/>
              <a:ext cx="288809" cy="46935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FC6210DD-E346-4F33-9554-546D04ACE98F}"/>
                </a:ext>
              </a:extLst>
            </p:cNvPr>
            <p:cNvCxnSpPr>
              <a:cxnSpLocks/>
              <a:endCxn id="81" idx="2"/>
            </p:cNvCxnSpPr>
            <p:nvPr/>
          </p:nvCxnSpPr>
          <p:spPr>
            <a:xfrm flipV="1">
              <a:off x="1551161" y="2231412"/>
              <a:ext cx="149242" cy="10429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76" name="テキスト ボックス 75">
              <a:extLst>
                <a:ext uri="{FF2B5EF4-FFF2-40B4-BE49-F238E27FC236}">
                  <a16:creationId xmlns:a16="http://schemas.microsoft.com/office/drawing/2014/main" id="{F4CD97FA-7EC9-40C2-97C0-F5C557B66D3A}"/>
                </a:ext>
              </a:extLst>
            </p:cNvPr>
            <p:cNvSpPr txBox="1"/>
            <p:nvPr/>
          </p:nvSpPr>
          <p:spPr>
            <a:xfrm>
              <a:off x="2823537" y="4158636"/>
              <a:ext cx="1258678" cy="246221"/>
            </a:xfrm>
            <a:prstGeom prst="rect">
              <a:avLst/>
            </a:prstGeom>
            <a:noFill/>
          </p:spPr>
          <p:txBody>
            <a:bodyPr wrap="none" rtlCol="0">
              <a:spAutoFit/>
            </a:bodyPr>
            <a:lstStyle/>
            <a:p>
              <a:r>
                <a:rPr kumimoji="1" lang="en-US" altLang="ja-JP" sz="1000"/>
                <a:t>09.</a:t>
              </a:r>
              <a:r>
                <a:rPr kumimoji="1" lang="ja-JP" altLang="en-US" sz="1000"/>
                <a:t>武器パラメータ</a:t>
              </a:r>
            </a:p>
          </p:txBody>
        </p:sp>
        <p:sp>
          <p:nvSpPr>
            <p:cNvPr id="89" name="テキスト ボックス 88">
              <a:extLst>
                <a:ext uri="{FF2B5EF4-FFF2-40B4-BE49-F238E27FC236}">
                  <a16:creationId xmlns:a16="http://schemas.microsoft.com/office/drawing/2014/main" id="{1A663C44-7DF0-4415-9777-26131E852CEF}"/>
                </a:ext>
              </a:extLst>
            </p:cNvPr>
            <p:cNvSpPr txBox="1"/>
            <p:nvPr/>
          </p:nvSpPr>
          <p:spPr>
            <a:xfrm>
              <a:off x="2823537" y="3085093"/>
              <a:ext cx="1293944" cy="246221"/>
            </a:xfrm>
            <a:prstGeom prst="rect">
              <a:avLst/>
            </a:prstGeom>
            <a:noFill/>
          </p:spPr>
          <p:txBody>
            <a:bodyPr wrap="none" rtlCol="0">
              <a:spAutoFit/>
            </a:bodyPr>
            <a:lstStyle/>
            <a:p>
              <a:r>
                <a:rPr kumimoji="1" lang="en-US" altLang="ja-JP" sz="1000"/>
                <a:t>05.</a:t>
              </a:r>
              <a:r>
                <a:rPr kumimoji="1" lang="ja-JP" altLang="en-US" sz="1000"/>
                <a:t>武器種アイコン</a:t>
              </a:r>
            </a:p>
          </p:txBody>
        </p:sp>
        <p:sp>
          <p:nvSpPr>
            <p:cNvPr id="90" name="テキスト ボックス 89">
              <a:extLst>
                <a:ext uri="{FF2B5EF4-FFF2-40B4-BE49-F238E27FC236}">
                  <a16:creationId xmlns:a16="http://schemas.microsoft.com/office/drawing/2014/main" id="{84D46A29-89EE-45CA-9504-A8E265ECA254}"/>
                </a:ext>
              </a:extLst>
            </p:cNvPr>
            <p:cNvSpPr txBox="1"/>
            <p:nvPr/>
          </p:nvSpPr>
          <p:spPr>
            <a:xfrm>
              <a:off x="1199703" y="4683294"/>
              <a:ext cx="1002197" cy="246221"/>
            </a:xfrm>
            <a:prstGeom prst="rect">
              <a:avLst/>
            </a:prstGeom>
            <a:noFill/>
          </p:spPr>
          <p:txBody>
            <a:bodyPr wrap="none" rtlCol="0">
              <a:spAutoFit/>
            </a:bodyPr>
            <a:lstStyle/>
            <a:p>
              <a:r>
                <a:rPr kumimoji="1" lang="en-US" altLang="ja-JP" sz="1000"/>
                <a:t>10.</a:t>
              </a:r>
              <a:r>
                <a:rPr kumimoji="1" lang="ja-JP" altLang="en-US" sz="1000"/>
                <a:t>武器パーツ</a:t>
              </a:r>
            </a:p>
          </p:txBody>
        </p:sp>
        <p:sp>
          <p:nvSpPr>
            <p:cNvPr id="91" name="テキスト ボックス 90">
              <a:extLst>
                <a:ext uri="{FF2B5EF4-FFF2-40B4-BE49-F238E27FC236}">
                  <a16:creationId xmlns:a16="http://schemas.microsoft.com/office/drawing/2014/main" id="{C1943CE7-D97B-444E-8BC6-FC3B8AD6CDC2}"/>
                </a:ext>
              </a:extLst>
            </p:cNvPr>
            <p:cNvSpPr txBox="1"/>
            <p:nvPr/>
          </p:nvSpPr>
          <p:spPr>
            <a:xfrm>
              <a:off x="2574098" y="4464905"/>
              <a:ext cx="617477" cy="246221"/>
            </a:xfrm>
            <a:prstGeom prst="rect">
              <a:avLst/>
            </a:prstGeom>
            <a:noFill/>
          </p:spPr>
          <p:txBody>
            <a:bodyPr wrap="none" rtlCol="0">
              <a:spAutoFit/>
            </a:bodyPr>
            <a:lstStyle/>
            <a:p>
              <a:r>
                <a:rPr kumimoji="1" lang="en-US" altLang="ja-JP" sz="1000"/>
                <a:t>11.</a:t>
              </a:r>
              <a:r>
                <a:rPr kumimoji="1" lang="ja-JP" altLang="en-US" sz="1000"/>
                <a:t>結晶</a:t>
              </a:r>
            </a:p>
          </p:txBody>
        </p:sp>
        <p:sp>
          <p:nvSpPr>
            <p:cNvPr id="59" name="テキスト ボックス 58">
              <a:extLst>
                <a:ext uri="{FF2B5EF4-FFF2-40B4-BE49-F238E27FC236}">
                  <a16:creationId xmlns:a16="http://schemas.microsoft.com/office/drawing/2014/main" id="{26963B69-0B82-4FEA-B795-FB5D909BB70A}"/>
                </a:ext>
              </a:extLst>
            </p:cNvPr>
            <p:cNvSpPr txBox="1"/>
            <p:nvPr/>
          </p:nvSpPr>
          <p:spPr>
            <a:xfrm>
              <a:off x="2823537" y="3573539"/>
              <a:ext cx="873957" cy="246221"/>
            </a:xfrm>
            <a:prstGeom prst="rect">
              <a:avLst/>
            </a:prstGeom>
            <a:noFill/>
          </p:spPr>
          <p:txBody>
            <a:bodyPr wrap="none" rtlCol="0">
              <a:spAutoFit/>
            </a:bodyPr>
            <a:lstStyle/>
            <a:p>
              <a:r>
                <a:rPr kumimoji="1" lang="en-US" altLang="ja-JP" sz="1000"/>
                <a:t>07.</a:t>
              </a:r>
              <a:r>
                <a:rPr kumimoji="1" lang="ja-JP" altLang="en-US" sz="1000"/>
                <a:t>武器種名</a:t>
              </a:r>
            </a:p>
          </p:txBody>
        </p:sp>
        <p:cxnSp>
          <p:nvCxnSpPr>
            <p:cNvPr id="60" name="直線コネクタ 59">
              <a:extLst>
                <a:ext uri="{FF2B5EF4-FFF2-40B4-BE49-F238E27FC236}">
                  <a16:creationId xmlns:a16="http://schemas.microsoft.com/office/drawing/2014/main" id="{007C48B9-8E65-4AEA-B2CB-BBCB559C5F2C}"/>
                </a:ext>
              </a:extLst>
            </p:cNvPr>
            <p:cNvCxnSpPr>
              <a:cxnSpLocks/>
              <a:endCxn id="59" idx="1"/>
            </p:cNvCxnSpPr>
            <p:nvPr/>
          </p:nvCxnSpPr>
          <p:spPr>
            <a:xfrm>
              <a:off x="2107558" y="3604792"/>
              <a:ext cx="715979" cy="9185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895952F3-F860-4924-ABFF-FFC5BE6CEB0F}"/>
                </a:ext>
              </a:extLst>
            </p:cNvPr>
            <p:cNvCxnSpPr>
              <a:cxnSpLocks/>
              <a:endCxn id="51" idx="2"/>
            </p:cNvCxnSpPr>
            <p:nvPr/>
          </p:nvCxnSpPr>
          <p:spPr>
            <a:xfrm flipV="1">
              <a:off x="2347983" y="2555845"/>
              <a:ext cx="406547" cy="70084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1" name="テキスト ボックス 50">
              <a:extLst>
                <a:ext uri="{FF2B5EF4-FFF2-40B4-BE49-F238E27FC236}">
                  <a16:creationId xmlns:a16="http://schemas.microsoft.com/office/drawing/2014/main" id="{6A054616-DC9E-49DF-968F-E1544BA8D703}"/>
                </a:ext>
              </a:extLst>
            </p:cNvPr>
            <p:cNvSpPr txBox="1"/>
            <p:nvPr/>
          </p:nvSpPr>
          <p:spPr>
            <a:xfrm>
              <a:off x="2107558" y="2309624"/>
              <a:ext cx="1293944" cy="246221"/>
            </a:xfrm>
            <a:prstGeom prst="rect">
              <a:avLst/>
            </a:prstGeom>
            <a:solidFill>
              <a:schemeClr val="bg1"/>
            </a:solidFill>
          </p:spPr>
          <p:txBody>
            <a:bodyPr wrap="none" rtlCol="0">
              <a:spAutoFit/>
            </a:bodyPr>
            <a:lstStyle>
              <a:defPPr>
                <a:defRPr lang="en-US"/>
              </a:defPPr>
              <a:lvl1pPr>
                <a:defRPr kumimoji="1" sz="1000"/>
              </a:lvl1pPr>
            </a:lstStyle>
            <a:p>
              <a:r>
                <a:rPr lang="en-US" altLang="ja-JP"/>
                <a:t>02 .</a:t>
              </a:r>
              <a:r>
                <a:rPr lang="ja-JP" altLang="en-US"/>
                <a:t>おまかせボタン</a:t>
              </a:r>
            </a:p>
          </p:txBody>
        </p:sp>
        <p:sp>
          <p:nvSpPr>
            <p:cNvPr id="78" name="テキスト ボックス 77">
              <a:extLst>
                <a:ext uri="{FF2B5EF4-FFF2-40B4-BE49-F238E27FC236}">
                  <a16:creationId xmlns:a16="http://schemas.microsoft.com/office/drawing/2014/main" id="{D6245201-CB9F-487B-8D4C-9455FEAB139C}"/>
                </a:ext>
              </a:extLst>
            </p:cNvPr>
            <p:cNvSpPr txBox="1"/>
            <p:nvPr/>
          </p:nvSpPr>
          <p:spPr>
            <a:xfrm>
              <a:off x="47323" y="2874958"/>
              <a:ext cx="1165704" cy="246221"/>
            </a:xfrm>
            <a:prstGeom prst="rect">
              <a:avLst/>
            </a:prstGeom>
            <a:solidFill>
              <a:schemeClr val="bg1">
                <a:alpha val="70000"/>
              </a:schemeClr>
            </a:solidFill>
          </p:spPr>
          <p:txBody>
            <a:bodyPr wrap="none" rtlCol="0">
              <a:spAutoFit/>
            </a:bodyPr>
            <a:lstStyle/>
            <a:p>
              <a:r>
                <a:rPr kumimoji="1" lang="en-US" altLang="ja-JP" sz="1000"/>
                <a:t>04 .</a:t>
              </a:r>
              <a:r>
                <a:rPr kumimoji="1" lang="ja-JP" altLang="en-US" sz="1000"/>
                <a:t>武器アイコン</a:t>
              </a:r>
            </a:p>
          </p:txBody>
        </p:sp>
        <p:sp>
          <p:nvSpPr>
            <p:cNvPr id="53" name="テキスト ボックス 52">
              <a:extLst>
                <a:ext uri="{FF2B5EF4-FFF2-40B4-BE49-F238E27FC236}">
                  <a16:creationId xmlns:a16="http://schemas.microsoft.com/office/drawing/2014/main" id="{AE400414-3BD5-4707-A1A5-778875AB5721}"/>
                </a:ext>
              </a:extLst>
            </p:cNvPr>
            <p:cNvSpPr txBox="1"/>
            <p:nvPr/>
          </p:nvSpPr>
          <p:spPr>
            <a:xfrm>
              <a:off x="2214242" y="3471081"/>
              <a:ext cx="415498" cy="230832"/>
            </a:xfrm>
            <a:prstGeom prst="rect">
              <a:avLst/>
            </a:prstGeom>
            <a:noFill/>
          </p:spPr>
          <p:txBody>
            <a:bodyPr wrap="none" rtlCol="0">
              <a:spAutoFit/>
            </a:bodyPr>
            <a:lstStyle/>
            <a:p>
              <a:r>
                <a:rPr kumimoji="1" lang="ja-JP" altLang="en-US" sz="900">
                  <a:solidFill>
                    <a:srgbClr val="FFFF00"/>
                  </a:solidFill>
                </a:rPr>
                <a:t>★５</a:t>
              </a:r>
            </a:p>
          </p:txBody>
        </p:sp>
        <p:sp>
          <p:nvSpPr>
            <p:cNvPr id="58" name="テキスト ボックス 57">
              <a:extLst>
                <a:ext uri="{FF2B5EF4-FFF2-40B4-BE49-F238E27FC236}">
                  <a16:creationId xmlns:a16="http://schemas.microsoft.com/office/drawing/2014/main" id="{7113B9E5-7F70-418F-9469-84278F781715}"/>
                </a:ext>
              </a:extLst>
            </p:cNvPr>
            <p:cNvSpPr txBox="1"/>
            <p:nvPr/>
          </p:nvSpPr>
          <p:spPr>
            <a:xfrm>
              <a:off x="2823537" y="3264318"/>
              <a:ext cx="745717" cy="246221"/>
            </a:xfrm>
            <a:prstGeom prst="rect">
              <a:avLst/>
            </a:prstGeom>
            <a:noFill/>
          </p:spPr>
          <p:txBody>
            <a:bodyPr wrap="none" rtlCol="0">
              <a:spAutoFit/>
            </a:bodyPr>
            <a:lstStyle/>
            <a:p>
              <a:r>
                <a:rPr kumimoji="1" lang="en-US" altLang="ja-JP" sz="1000"/>
                <a:t>06.</a:t>
              </a:r>
              <a:r>
                <a:rPr kumimoji="1" lang="ja-JP" altLang="en-US" sz="1000"/>
                <a:t>レア度</a:t>
              </a:r>
            </a:p>
          </p:txBody>
        </p:sp>
        <p:cxnSp>
          <p:nvCxnSpPr>
            <p:cNvPr id="77" name="直線コネクタ 76">
              <a:extLst>
                <a:ext uri="{FF2B5EF4-FFF2-40B4-BE49-F238E27FC236}">
                  <a16:creationId xmlns:a16="http://schemas.microsoft.com/office/drawing/2014/main" id="{6580BB6B-2B8F-45A3-A31E-E937B94CEBC2}"/>
                </a:ext>
              </a:extLst>
            </p:cNvPr>
            <p:cNvCxnSpPr>
              <a:cxnSpLocks/>
              <a:endCxn id="58" idx="1"/>
            </p:cNvCxnSpPr>
            <p:nvPr/>
          </p:nvCxnSpPr>
          <p:spPr>
            <a:xfrm flipV="1">
              <a:off x="2528272" y="3387429"/>
              <a:ext cx="295265" cy="16995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
        <p:nvSpPr>
          <p:cNvPr id="86" name="テキスト ボックス 85">
            <a:extLst>
              <a:ext uri="{FF2B5EF4-FFF2-40B4-BE49-F238E27FC236}">
                <a16:creationId xmlns:a16="http://schemas.microsoft.com/office/drawing/2014/main" id="{16A5E0CA-3971-444D-86F4-76AF644F9CE8}"/>
              </a:ext>
            </a:extLst>
          </p:cNvPr>
          <p:cNvSpPr txBox="1"/>
          <p:nvPr/>
        </p:nvSpPr>
        <p:spPr>
          <a:xfrm>
            <a:off x="4269230" y="5811960"/>
            <a:ext cx="1040670" cy="246221"/>
          </a:xfrm>
          <a:prstGeom prst="rect">
            <a:avLst/>
          </a:prstGeom>
          <a:noFill/>
        </p:spPr>
        <p:txBody>
          <a:bodyPr wrap="none" rtlCol="0">
            <a:spAutoFit/>
          </a:bodyPr>
          <a:lstStyle/>
          <a:p>
            <a:r>
              <a:rPr kumimoji="1" lang="en-US" altLang="ja-JP" sz="1000" b="1"/>
              <a:t>08.</a:t>
            </a:r>
            <a:r>
              <a:rPr kumimoji="1" lang="ja-JP" altLang="en-US" sz="1000" b="1"/>
              <a:t> 武器レベル</a:t>
            </a:r>
          </a:p>
        </p:txBody>
      </p:sp>
      <p:sp>
        <p:nvSpPr>
          <p:cNvPr id="92" name="テキスト ボックス 91">
            <a:extLst>
              <a:ext uri="{FF2B5EF4-FFF2-40B4-BE49-F238E27FC236}">
                <a16:creationId xmlns:a16="http://schemas.microsoft.com/office/drawing/2014/main" id="{EEE6A263-9C9E-4E58-AA7F-551AC980B4CB}"/>
              </a:ext>
            </a:extLst>
          </p:cNvPr>
          <p:cNvSpPr txBox="1"/>
          <p:nvPr/>
        </p:nvSpPr>
        <p:spPr>
          <a:xfrm>
            <a:off x="4572000" y="6056791"/>
            <a:ext cx="1082348" cy="246221"/>
          </a:xfrm>
          <a:prstGeom prst="rect">
            <a:avLst/>
          </a:prstGeom>
          <a:noFill/>
        </p:spPr>
        <p:txBody>
          <a:bodyPr wrap="none" rtlCol="0">
            <a:spAutoFit/>
          </a:bodyPr>
          <a:lstStyle/>
          <a:p>
            <a:r>
              <a:rPr kumimoji="1" lang="ja-JP" altLang="en-US" sz="1000"/>
              <a:t>武器のレベル。</a:t>
            </a:r>
          </a:p>
        </p:txBody>
      </p:sp>
    </p:spTree>
    <p:extLst>
      <p:ext uri="{BB962C8B-B14F-4D97-AF65-F5344CB8AC3E}">
        <p14:creationId xmlns:p14="http://schemas.microsoft.com/office/powerpoint/2010/main" val="5719792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22</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4469493" cy="276999"/>
          </a:xfrm>
          <a:prstGeom prst="rect">
            <a:avLst/>
          </a:prstGeom>
          <a:noFill/>
        </p:spPr>
        <p:txBody>
          <a:bodyPr wrap="none" rtlCol="0">
            <a:spAutoFit/>
          </a:bodyPr>
          <a:lstStyle/>
          <a:p>
            <a:r>
              <a:rPr kumimoji="1" lang="ja-JP" altLang="en-US" sz="1200" b="1"/>
              <a:t>○</a:t>
            </a:r>
            <a:r>
              <a:rPr kumimoji="1" lang="en-US" altLang="ja-JP" sz="1200" b="1"/>
              <a:t> co140a.</a:t>
            </a:r>
            <a:r>
              <a:rPr kumimoji="1" lang="ja-JP" altLang="en-US" sz="1200" b="1"/>
              <a:t>部隊キャラ設定画面ー武器（</a:t>
            </a:r>
            <a:r>
              <a:rPr kumimoji="1" lang="en-US" altLang="ja-JP" sz="1200" b="1"/>
              <a:t>5/6</a:t>
            </a:r>
            <a:r>
              <a:rPr kumimoji="1" lang="ja-JP" altLang="en-US" sz="1200" b="1"/>
              <a:t>）</a:t>
            </a:r>
            <a:r>
              <a:rPr kumimoji="1" lang="ja-JP" altLang="en-US" sz="1000" b="1">
                <a:solidFill>
                  <a:srgbClr val="FF0000"/>
                </a:solidFill>
              </a:rPr>
              <a:t>（</a:t>
            </a:r>
            <a:r>
              <a:rPr kumimoji="1" lang="en-US" altLang="ja-JP" sz="1000" b="1">
                <a:solidFill>
                  <a:srgbClr val="FF0000"/>
                </a:solidFill>
              </a:rPr>
              <a:t>20200313</a:t>
            </a:r>
            <a:r>
              <a:rPr kumimoji="1" lang="ja-JP" altLang="en-US" sz="1000" b="1">
                <a:solidFill>
                  <a:srgbClr val="FF0000"/>
                </a:solidFill>
              </a:rPr>
              <a:t>修正）</a:t>
            </a:r>
            <a:endParaRPr kumimoji="1" lang="ja-JP" altLang="en-US" sz="1200" b="1">
              <a:solidFill>
                <a:srgbClr val="FF0000"/>
              </a:solidFill>
            </a:endParaRPr>
          </a:p>
        </p:txBody>
      </p:sp>
      <p:sp>
        <p:nvSpPr>
          <p:cNvPr id="87" name="テキスト ボックス 86">
            <a:extLst>
              <a:ext uri="{FF2B5EF4-FFF2-40B4-BE49-F238E27FC236}">
                <a16:creationId xmlns:a16="http://schemas.microsoft.com/office/drawing/2014/main" id="{10E7399F-8A90-454A-9E64-96BE59C1C57D}"/>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graphicFrame>
        <p:nvGraphicFramePr>
          <p:cNvPr id="42" name="表 61">
            <a:extLst>
              <a:ext uri="{FF2B5EF4-FFF2-40B4-BE49-F238E27FC236}">
                <a16:creationId xmlns:a16="http://schemas.microsoft.com/office/drawing/2014/main" id="{58687835-399A-4773-B2A1-AADA547AE4B1}"/>
              </a:ext>
            </a:extLst>
          </p:cNvPr>
          <p:cNvGraphicFramePr>
            <a:graphicFrameLocks noGrp="1"/>
          </p:cNvGraphicFramePr>
          <p:nvPr>
            <p:extLst>
              <p:ext uri="{D42A27DB-BD31-4B8C-83A1-F6EECF244321}">
                <p14:modId xmlns:p14="http://schemas.microsoft.com/office/powerpoint/2010/main" val="962291315"/>
              </p:ext>
            </p:extLst>
          </p:nvPr>
        </p:nvGraphicFramePr>
        <p:xfrm>
          <a:off x="4289572" y="4016052"/>
          <a:ext cx="3737610" cy="1524000"/>
        </p:xfrm>
        <a:graphic>
          <a:graphicData uri="http://schemas.openxmlformats.org/drawingml/2006/table">
            <a:tbl>
              <a:tblPr firstRow="1" bandRow="1">
                <a:tableStyleId>{5940675A-B579-460E-94D1-54222C63F5DA}</a:tableStyleId>
              </a:tblPr>
              <a:tblGrid>
                <a:gridCol w="1614805">
                  <a:extLst>
                    <a:ext uri="{9D8B030D-6E8A-4147-A177-3AD203B41FA5}">
                      <a16:colId xmlns:a16="http://schemas.microsoft.com/office/drawing/2014/main" val="2511590499"/>
                    </a:ext>
                  </a:extLst>
                </a:gridCol>
                <a:gridCol w="2122805">
                  <a:extLst>
                    <a:ext uri="{9D8B030D-6E8A-4147-A177-3AD203B41FA5}">
                      <a16:colId xmlns:a16="http://schemas.microsoft.com/office/drawing/2014/main" val="14688559"/>
                    </a:ext>
                  </a:extLst>
                </a:gridCol>
              </a:tblGrid>
              <a:tr h="243840">
                <a:tc>
                  <a:txBody>
                    <a:bodyPr/>
                    <a:lstStyle/>
                    <a:p>
                      <a:r>
                        <a:rPr kumimoji="1" lang="ja-JP" altLang="en-US" sz="1000"/>
                        <a:t>操作</a:t>
                      </a:r>
                    </a:p>
                  </a:txBody>
                  <a:tcPr>
                    <a:solidFill>
                      <a:schemeClr val="bg1">
                        <a:lumMod val="85000"/>
                      </a:schemeClr>
                    </a:solidFill>
                  </a:tcPr>
                </a:tc>
                <a:tc>
                  <a:txBody>
                    <a:bodyPr/>
                    <a:lstStyle/>
                    <a:p>
                      <a:r>
                        <a:rPr kumimoji="1" lang="ja-JP" altLang="en-US" sz="1000"/>
                        <a:t>内容</a:t>
                      </a:r>
                    </a:p>
                  </a:txBody>
                  <a:tcPr>
                    <a:solidFill>
                      <a:schemeClr val="bg1">
                        <a:lumMod val="85000"/>
                      </a:schemeClr>
                    </a:solidFill>
                  </a:tcPr>
                </a:tc>
                <a:extLst>
                  <a:ext uri="{0D108BD9-81ED-4DB2-BD59-A6C34878D82A}">
                    <a16:rowId xmlns:a16="http://schemas.microsoft.com/office/drawing/2014/main" val="3932875599"/>
                  </a:ext>
                </a:extLst>
              </a:tr>
              <a:tr h="243840">
                <a:tc>
                  <a:txBody>
                    <a:bodyPr/>
                    <a:lstStyle/>
                    <a:p>
                      <a:r>
                        <a:rPr kumimoji="1" lang="ja-JP" altLang="en-US" sz="1000"/>
                        <a:t>見出しタブタップ</a:t>
                      </a:r>
                    </a:p>
                  </a:txBody>
                  <a:tcPr>
                    <a:solidFill>
                      <a:schemeClr val="bg1"/>
                    </a:solidFill>
                  </a:tcPr>
                </a:tc>
                <a:tc>
                  <a:txBody>
                    <a:bodyPr/>
                    <a:lstStyle/>
                    <a:p>
                      <a:r>
                        <a:rPr kumimoji="1" lang="ja-JP" altLang="en-US" sz="1000"/>
                        <a:t>詳細内容切替。</a:t>
                      </a:r>
                    </a:p>
                  </a:txBody>
                  <a:tcPr>
                    <a:solidFill>
                      <a:schemeClr val="bg1"/>
                    </a:solidFill>
                  </a:tcPr>
                </a:tc>
                <a:extLst>
                  <a:ext uri="{0D108BD9-81ED-4DB2-BD59-A6C34878D82A}">
                    <a16:rowId xmlns:a16="http://schemas.microsoft.com/office/drawing/2014/main" val="1922787833"/>
                  </a:ext>
                </a:extLst>
              </a:tr>
              <a:tr h="243840">
                <a:tc>
                  <a:txBody>
                    <a:bodyPr/>
                    <a:lstStyle/>
                    <a:p>
                      <a:r>
                        <a:rPr kumimoji="1" lang="ja-JP" altLang="en-US" sz="1000"/>
                        <a:t>武器アイコンタップ</a:t>
                      </a:r>
                    </a:p>
                  </a:txBody>
                  <a:tcPr>
                    <a:solidFill>
                      <a:schemeClr val="bg1"/>
                    </a:solidFill>
                  </a:tcPr>
                </a:tc>
                <a:tc>
                  <a:txBody>
                    <a:bodyPr/>
                    <a:lstStyle/>
                    <a:p>
                      <a:r>
                        <a:rPr kumimoji="1" lang="ja-JP" altLang="en-US" sz="1000"/>
                        <a:t>武器セット画面に遷移</a:t>
                      </a:r>
                    </a:p>
                  </a:txBody>
                  <a:tcPr>
                    <a:solidFill>
                      <a:schemeClr val="bg1"/>
                    </a:solidFill>
                  </a:tcPr>
                </a:tc>
                <a:extLst>
                  <a:ext uri="{0D108BD9-81ED-4DB2-BD59-A6C34878D82A}">
                    <a16:rowId xmlns:a16="http://schemas.microsoft.com/office/drawing/2014/main" val="635369817"/>
                  </a:ext>
                </a:extLst>
              </a:tr>
              <a:tr h="243840">
                <a:tc>
                  <a:txBody>
                    <a:bodyPr/>
                    <a:lstStyle/>
                    <a:p>
                      <a:r>
                        <a:rPr kumimoji="1" lang="ja-JP" altLang="en-US" sz="1000"/>
                        <a:t>おまかせボタンタップ</a:t>
                      </a:r>
                    </a:p>
                  </a:txBody>
                  <a:tcPr>
                    <a:solidFill>
                      <a:schemeClr val="bg1"/>
                    </a:solidFill>
                  </a:tcPr>
                </a:tc>
                <a:tc>
                  <a:txBody>
                    <a:bodyPr/>
                    <a:lstStyle/>
                    <a:p>
                      <a:r>
                        <a:rPr kumimoji="1" lang="ja-JP" altLang="en-US" sz="1000"/>
                        <a:t>所持している武器の中から</a:t>
                      </a:r>
                      <a:endParaRPr kumimoji="1" lang="en-US" altLang="ja-JP" sz="1000"/>
                    </a:p>
                    <a:p>
                      <a:r>
                        <a:rPr kumimoji="1" lang="ja-JP" altLang="en-US" sz="1000"/>
                        <a:t>自動選択をして装備する</a:t>
                      </a:r>
                      <a:endParaRPr kumimoji="1" lang="en-US" altLang="ja-JP" sz="1000"/>
                    </a:p>
                    <a:p>
                      <a:r>
                        <a:rPr kumimoji="1" lang="ja-JP" altLang="en-US" sz="1000"/>
                        <a:t>（パーツ、結晶も）</a:t>
                      </a:r>
                    </a:p>
                  </a:txBody>
                  <a:tcPr>
                    <a:solidFill>
                      <a:schemeClr val="bg1"/>
                    </a:solidFill>
                  </a:tcPr>
                </a:tc>
                <a:extLst>
                  <a:ext uri="{0D108BD9-81ED-4DB2-BD59-A6C34878D82A}">
                    <a16:rowId xmlns:a16="http://schemas.microsoft.com/office/drawing/2014/main" val="1012151202"/>
                  </a:ext>
                </a:extLst>
              </a:tr>
              <a:tr h="243840">
                <a:tc>
                  <a:txBody>
                    <a:bodyPr/>
                    <a:lstStyle/>
                    <a:p>
                      <a:r>
                        <a:rPr kumimoji="1" lang="ja-JP" altLang="en-US" sz="1000"/>
                        <a:t>もどるボタン</a:t>
                      </a:r>
                    </a:p>
                  </a:txBody>
                  <a:tcP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前の画面にもどる</a:t>
                      </a:r>
                    </a:p>
                  </a:txBody>
                  <a:tcPr>
                    <a:solidFill>
                      <a:schemeClr val="bg1"/>
                    </a:solidFill>
                  </a:tcPr>
                </a:tc>
                <a:extLst>
                  <a:ext uri="{0D108BD9-81ED-4DB2-BD59-A6C34878D82A}">
                    <a16:rowId xmlns:a16="http://schemas.microsoft.com/office/drawing/2014/main" val="3817188964"/>
                  </a:ext>
                </a:extLst>
              </a:tr>
            </a:tbl>
          </a:graphicData>
        </a:graphic>
      </p:graphicFrame>
      <p:sp>
        <p:nvSpPr>
          <p:cNvPr id="71" name="テキスト ボックス 70">
            <a:extLst>
              <a:ext uri="{FF2B5EF4-FFF2-40B4-BE49-F238E27FC236}">
                <a16:creationId xmlns:a16="http://schemas.microsoft.com/office/drawing/2014/main" id="{297594D5-9A59-48A7-AF27-8405606348D4}"/>
              </a:ext>
            </a:extLst>
          </p:cNvPr>
          <p:cNvSpPr txBox="1"/>
          <p:nvPr/>
        </p:nvSpPr>
        <p:spPr>
          <a:xfrm>
            <a:off x="4004879" y="3616477"/>
            <a:ext cx="569387" cy="246221"/>
          </a:xfrm>
          <a:prstGeom prst="rect">
            <a:avLst/>
          </a:prstGeom>
          <a:noFill/>
        </p:spPr>
        <p:txBody>
          <a:bodyPr wrap="none" rtlCol="0">
            <a:spAutoFit/>
          </a:bodyPr>
          <a:lstStyle/>
          <a:p>
            <a:r>
              <a:rPr kumimoji="1" lang="ja-JP" altLang="en-US" sz="1000" b="1"/>
              <a:t>・操作</a:t>
            </a:r>
          </a:p>
        </p:txBody>
      </p:sp>
      <p:sp>
        <p:nvSpPr>
          <p:cNvPr id="44" name="テキスト ボックス 43">
            <a:extLst>
              <a:ext uri="{FF2B5EF4-FFF2-40B4-BE49-F238E27FC236}">
                <a16:creationId xmlns:a16="http://schemas.microsoft.com/office/drawing/2014/main" id="{D2C673C7-F937-45A9-A5BC-8BB854F6FB6F}"/>
              </a:ext>
            </a:extLst>
          </p:cNvPr>
          <p:cNvSpPr txBox="1"/>
          <p:nvPr/>
        </p:nvSpPr>
        <p:spPr>
          <a:xfrm>
            <a:off x="4289572" y="2128211"/>
            <a:ext cx="1005403" cy="246221"/>
          </a:xfrm>
          <a:prstGeom prst="rect">
            <a:avLst/>
          </a:prstGeom>
          <a:noFill/>
        </p:spPr>
        <p:txBody>
          <a:bodyPr wrap="none" rtlCol="0">
            <a:spAutoFit/>
          </a:bodyPr>
          <a:lstStyle/>
          <a:p>
            <a:r>
              <a:rPr kumimoji="1" lang="en-US" altLang="ja-JP" sz="1000" b="1"/>
              <a:t>10.</a:t>
            </a:r>
            <a:r>
              <a:rPr kumimoji="1" lang="ja-JP" altLang="en-US" sz="1000" b="1"/>
              <a:t>武器パーツ</a:t>
            </a:r>
          </a:p>
        </p:txBody>
      </p:sp>
      <p:sp>
        <p:nvSpPr>
          <p:cNvPr id="45" name="テキスト ボックス 44">
            <a:extLst>
              <a:ext uri="{FF2B5EF4-FFF2-40B4-BE49-F238E27FC236}">
                <a16:creationId xmlns:a16="http://schemas.microsoft.com/office/drawing/2014/main" id="{AADD7F58-DF0E-4415-B6B9-AC559A5438CF}"/>
              </a:ext>
            </a:extLst>
          </p:cNvPr>
          <p:cNvSpPr txBox="1"/>
          <p:nvPr/>
        </p:nvSpPr>
        <p:spPr>
          <a:xfrm>
            <a:off x="4458608" y="2373042"/>
            <a:ext cx="2749471" cy="553998"/>
          </a:xfrm>
          <a:prstGeom prst="rect">
            <a:avLst/>
          </a:prstGeom>
          <a:noFill/>
        </p:spPr>
        <p:txBody>
          <a:bodyPr wrap="none" rtlCol="0">
            <a:spAutoFit/>
          </a:bodyPr>
          <a:lstStyle/>
          <a:p>
            <a:r>
              <a:rPr kumimoji="1" lang="ja-JP" altLang="en-US" sz="1000"/>
              <a:t>左下参照。</a:t>
            </a:r>
            <a:endParaRPr kumimoji="1" lang="en-US" altLang="ja-JP" sz="1000"/>
          </a:p>
          <a:p>
            <a:r>
              <a:rPr kumimoji="1" lang="ja-JP" altLang="en-US" sz="1000"/>
              <a:t>武器にセットされた武器パーツのアイコン。</a:t>
            </a:r>
            <a:endParaRPr kumimoji="1" lang="en-US" altLang="ja-JP" sz="1000"/>
          </a:p>
          <a:p>
            <a:r>
              <a:rPr kumimoji="1" lang="ja-JP" altLang="en-US" sz="1000"/>
              <a:t>パーツレア度も表記。</a:t>
            </a:r>
            <a:endParaRPr kumimoji="1" lang="en-US" altLang="ja-JP" sz="1000"/>
          </a:p>
        </p:txBody>
      </p:sp>
      <p:sp>
        <p:nvSpPr>
          <p:cNvPr id="47" name="テキスト ボックス 46">
            <a:extLst>
              <a:ext uri="{FF2B5EF4-FFF2-40B4-BE49-F238E27FC236}">
                <a16:creationId xmlns:a16="http://schemas.microsoft.com/office/drawing/2014/main" id="{5A50BCA9-5DBC-439C-82DB-0E102C18DB15}"/>
              </a:ext>
            </a:extLst>
          </p:cNvPr>
          <p:cNvSpPr txBox="1"/>
          <p:nvPr/>
        </p:nvSpPr>
        <p:spPr>
          <a:xfrm>
            <a:off x="4289572" y="3011610"/>
            <a:ext cx="620683" cy="246221"/>
          </a:xfrm>
          <a:prstGeom prst="rect">
            <a:avLst/>
          </a:prstGeom>
          <a:noFill/>
        </p:spPr>
        <p:txBody>
          <a:bodyPr wrap="none" rtlCol="0">
            <a:spAutoFit/>
          </a:bodyPr>
          <a:lstStyle/>
          <a:p>
            <a:r>
              <a:rPr kumimoji="1" lang="en-US" altLang="ja-JP" sz="1000" b="1"/>
              <a:t>11.</a:t>
            </a:r>
            <a:r>
              <a:rPr kumimoji="1" lang="ja-JP" altLang="en-US" sz="1000" b="1"/>
              <a:t>結晶</a:t>
            </a:r>
          </a:p>
        </p:txBody>
      </p:sp>
      <p:sp>
        <p:nvSpPr>
          <p:cNvPr id="48" name="テキスト ボックス 47">
            <a:extLst>
              <a:ext uri="{FF2B5EF4-FFF2-40B4-BE49-F238E27FC236}">
                <a16:creationId xmlns:a16="http://schemas.microsoft.com/office/drawing/2014/main" id="{F4EF97F3-2445-4CA4-BDEE-048C22A2AEBF}"/>
              </a:ext>
            </a:extLst>
          </p:cNvPr>
          <p:cNvSpPr txBox="1"/>
          <p:nvPr/>
        </p:nvSpPr>
        <p:spPr>
          <a:xfrm>
            <a:off x="4458608" y="3256441"/>
            <a:ext cx="2236510" cy="400110"/>
          </a:xfrm>
          <a:prstGeom prst="rect">
            <a:avLst/>
          </a:prstGeom>
          <a:noFill/>
        </p:spPr>
        <p:txBody>
          <a:bodyPr wrap="none" rtlCol="0">
            <a:spAutoFit/>
          </a:bodyPr>
          <a:lstStyle/>
          <a:p>
            <a:r>
              <a:rPr kumimoji="1" lang="ja-JP" altLang="en-US" sz="1000"/>
              <a:t>左下参照。</a:t>
            </a:r>
            <a:endParaRPr kumimoji="1" lang="en-US" altLang="ja-JP" sz="1000"/>
          </a:p>
          <a:p>
            <a:r>
              <a:rPr kumimoji="1" lang="ja-JP" altLang="en-US" sz="1000"/>
              <a:t>武器にセットされた結晶アイコン。</a:t>
            </a:r>
            <a:endParaRPr kumimoji="1" lang="en-US" altLang="ja-JP" sz="1000"/>
          </a:p>
        </p:txBody>
      </p:sp>
      <p:sp>
        <p:nvSpPr>
          <p:cNvPr id="36" name="テキスト ボックス 35">
            <a:extLst>
              <a:ext uri="{FF2B5EF4-FFF2-40B4-BE49-F238E27FC236}">
                <a16:creationId xmlns:a16="http://schemas.microsoft.com/office/drawing/2014/main" id="{0EEC6CC5-8922-434A-860F-434A190A5E18}"/>
              </a:ext>
            </a:extLst>
          </p:cNvPr>
          <p:cNvSpPr txBox="1"/>
          <p:nvPr/>
        </p:nvSpPr>
        <p:spPr>
          <a:xfrm>
            <a:off x="4274464" y="959269"/>
            <a:ext cx="2351926" cy="246221"/>
          </a:xfrm>
          <a:prstGeom prst="rect">
            <a:avLst/>
          </a:prstGeom>
          <a:noFill/>
        </p:spPr>
        <p:txBody>
          <a:bodyPr wrap="none" rtlCol="0">
            <a:spAutoFit/>
          </a:bodyPr>
          <a:lstStyle/>
          <a:p>
            <a:r>
              <a:rPr kumimoji="1" lang="en-US" altLang="ja-JP" sz="1000" b="1"/>
              <a:t>09.</a:t>
            </a:r>
            <a:r>
              <a:rPr kumimoji="1" lang="ja-JP" altLang="en-US" sz="1000" b="1"/>
              <a:t>武器パラメータ</a:t>
            </a:r>
            <a:r>
              <a:rPr kumimoji="1" lang="ja-JP" altLang="en-US" sz="1000" b="1">
                <a:solidFill>
                  <a:schemeClr val="bg1">
                    <a:lumMod val="85000"/>
                  </a:schemeClr>
                </a:solidFill>
              </a:rPr>
              <a:t>（</a:t>
            </a:r>
            <a:r>
              <a:rPr kumimoji="1" lang="en-US" altLang="ja-JP" sz="1000" b="1">
                <a:solidFill>
                  <a:schemeClr val="bg1">
                    <a:lumMod val="85000"/>
                  </a:schemeClr>
                </a:solidFill>
              </a:rPr>
              <a:t>20191128</a:t>
            </a:r>
            <a:r>
              <a:rPr kumimoji="1" lang="ja-JP" altLang="en-US" sz="1000" b="1">
                <a:solidFill>
                  <a:schemeClr val="bg1">
                    <a:lumMod val="85000"/>
                  </a:schemeClr>
                </a:solidFill>
              </a:rPr>
              <a:t>修正）</a:t>
            </a:r>
          </a:p>
        </p:txBody>
      </p:sp>
      <p:sp>
        <p:nvSpPr>
          <p:cNvPr id="37" name="テキスト ボックス 36">
            <a:extLst>
              <a:ext uri="{FF2B5EF4-FFF2-40B4-BE49-F238E27FC236}">
                <a16:creationId xmlns:a16="http://schemas.microsoft.com/office/drawing/2014/main" id="{48614270-F1B3-45FF-B4C6-5235928457B9}"/>
              </a:ext>
            </a:extLst>
          </p:cNvPr>
          <p:cNvSpPr txBox="1"/>
          <p:nvPr/>
        </p:nvSpPr>
        <p:spPr>
          <a:xfrm>
            <a:off x="4466907" y="1218306"/>
            <a:ext cx="2364750" cy="861774"/>
          </a:xfrm>
          <a:prstGeom prst="rect">
            <a:avLst/>
          </a:prstGeom>
          <a:noFill/>
        </p:spPr>
        <p:txBody>
          <a:bodyPr wrap="none" rtlCol="0">
            <a:spAutoFit/>
          </a:bodyPr>
          <a:lstStyle/>
          <a:p>
            <a:r>
              <a:rPr kumimoji="1" lang="ja-JP" altLang="en-US" sz="1000"/>
              <a:t>武器のパラメータ。以下を表示。</a:t>
            </a:r>
            <a:endParaRPr kumimoji="1" lang="en-US" altLang="ja-JP" sz="1000"/>
          </a:p>
          <a:p>
            <a:r>
              <a:rPr kumimoji="1" lang="en-US" altLang="ja-JP" sz="1000"/>
              <a:t>1</a:t>
            </a:r>
            <a:r>
              <a:rPr kumimoji="1" lang="ja-JP" altLang="en-US" sz="1000"/>
              <a:t>．</a:t>
            </a:r>
            <a:r>
              <a:rPr kumimoji="1" lang="en-US" altLang="ja-JP" sz="1000"/>
              <a:t>ATK</a:t>
            </a:r>
          </a:p>
          <a:p>
            <a:r>
              <a:rPr kumimoji="1" lang="en-US" altLang="ja-JP" sz="1000"/>
              <a:t>2</a:t>
            </a:r>
            <a:r>
              <a:rPr kumimoji="1" lang="ja-JP" altLang="en-US" sz="1000"/>
              <a:t>．</a:t>
            </a:r>
            <a:r>
              <a:rPr kumimoji="1" lang="en-US" altLang="ja-JP" sz="1000"/>
              <a:t>SPD</a:t>
            </a:r>
          </a:p>
          <a:p>
            <a:r>
              <a:rPr kumimoji="1" lang="en-US" altLang="ja-JP" sz="1000"/>
              <a:t>3</a:t>
            </a:r>
            <a:r>
              <a:rPr kumimoji="1" lang="ja-JP" altLang="en-US" sz="1000"/>
              <a:t>．</a:t>
            </a:r>
            <a:r>
              <a:rPr kumimoji="1" lang="en-US" altLang="ja-JP" sz="1000"/>
              <a:t>DEF</a:t>
            </a:r>
          </a:p>
          <a:p>
            <a:r>
              <a:rPr kumimoji="1" lang="en-US" altLang="ja-JP" sz="1000"/>
              <a:t>※</a:t>
            </a:r>
            <a:r>
              <a:rPr kumimoji="1" lang="ja-JP" altLang="en-US" sz="1000"/>
              <a:t>パーツ、</a:t>
            </a:r>
            <a:r>
              <a:rPr kumimoji="1" lang="ja-JP" altLang="en-US" sz="1000" strike="sngStrike"/>
              <a:t>結晶</a:t>
            </a:r>
            <a:r>
              <a:rPr kumimoji="1" lang="ja-JP" altLang="en-US" sz="1000"/>
              <a:t>の影響を受けた数字。</a:t>
            </a:r>
            <a:endParaRPr kumimoji="1" lang="en-US" altLang="ja-JP" sz="1000"/>
          </a:p>
        </p:txBody>
      </p:sp>
      <p:grpSp>
        <p:nvGrpSpPr>
          <p:cNvPr id="38" name="グループ化 37">
            <a:extLst>
              <a:ext uri="{FF2B5EF4-FFF2-40B4-BE49-F238E27FC236}">
                <a16:creationId xmlns:a16="http://schemas.microsoft.com/office/drawing/2014/main" id="{8AEB4761-1EA0-4294-975C-B2641730A6B5}"/>
              </a:ext>
            </a:extLst>
          </p:cNvPr>
          <p:cNvGrpSpPr/>
          <p:nvPr/>
        </p:nvGrpSpPr>
        <p:grpSpPr>
          <a:xfrm>
            <a:off x="488307" y="4997651"/>
            <a:ext cx="1603281" cy="1013082"/>
            <a:chOff x="2107558" y="5076439"/>
            <a:chExt cx="1603281" cy="1013082"/>
          </a:xfrm>
        </p:grpSpPr>
        <p:grpSp>
          <p:nvGrpSpPr>
            <p:cNvPr id="39" name="グループ化 38">
              <a:extLst>
                <a:ext uri="{FF2B5EF4-FFF2-40B4-BE49-F238E27FC236}">
                  <a16:creationId xmlns:a16="http://schemas.microsoft.com/office/drawing/2014/main" id="{874F8F1B-AA21-41BC-8CAC-B27833361C90}"/>
                </a:ext>
              </a:extLst>
            </p:cNvPr>
            <p:cNvGrpSpPr/>
            <p:nvPr/>
          </p:nvGrpSpPr>
          <p:grpSpPr>
            <a:xfrm>
              <a:off x="2556305" y="5328186"/>
              <a:ext cx="613406" cy="579776"/>
              <a:chOff x="1997124" y="5553788"/>
              <a:chExt cx="613406" cy="579776"/>
            </a:xfrm>
          </p:grpSpPr>
          <p:sp>
            <p:nvSpPr>
              <p:cNvPr id="79" name="正方形/長方形 78">
                <a:extLst>
                  <a:ext uri="{FF2B5EF4-FFF2-40B4-BE49-F238E27FC236}">
                    <a16:creationId xmlns:a16="http://schemas.microsoft.com/office/drawing/2014/main" id="{04C493F8-7420-47FB-A58E-6B21A3772DB1}"/>
                  </a:ext>
                </a:extLst>
              </p:cNvPr>
              <p:cNvSpPr/>
              <p:nvPr/>
            </p:nvSpPr>
            <p:spPr>
              <a:xfrm>
                <a:off x="1997124" y="5553788"/>
                <a:ext cx="489969" cy="489078"/>
              </a:xfrm>
              <a:prstGeom prst="rect">
                <a:avLst/>
              </a:prstGeom>
              <a:ln w="31750">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テキスト ボックス 79">
                <a:extLst>
                  <a:ext uri="{FF2B5EF4-FFF2-40B4-BE49-F238E27FC236}">
                    <a16:creationId xmlns:a16="http://schemas.microsoft.com/office/drawing/2014/main" id="{84213872-7079-4C4A-A95F-357B792D1141}"/>
                  </a:ext>
                </a:extLst>
              </p:cNvPr>
              <p:cNvSpPr txBox="1"/>
              <p:nvPr/>
            </p:nvSpPr>
            <p:spPr>
              <a:xfrm>
                <a:off x="2143736" y="5871954"/>
                <a:ext cx="466794" cy="261610"/>
              </a:xfrm>
              <a:prstGeom prst="rect">
                <a:avLst/>
              </a:prstGeom>
              <a:noFill/>
            </p:spPr>
            <p:txBody>
              <a:bodyPr wrap="none" rtlCol="0">
                <a:spAutoFit/>
              </a:bodyPr>
              <a:lstStyle/>
              <a:p>
                <a:r>
                  <a:rPr kumimoji="1" lang="ja-JP" altLang="en-US" sz="1050">
                    <a:solidFill>
                      <a:srgbClr val="FFFF00"/>
                    </a:solidFill>
                    <a:effectLst>
                      <a:glow rad="25400">
                        <a:schemeClr val="tx1"/>
                      </a:glow>
                    </a:effectLst>
                  </a:rPr>
                  <a:t>★５</a:t>
                </a:r>
              </a:p>
            </p:txBody>
          </p:sp>
        </p:grpSp>
        <p:sp>
          <p:nvSpPr>
            <p:cNvPr id="40" name="テキスト ボックス 39">
              <a:extLst>
                <a:ext uri="{FF2B5EF4-FFF2-40B4-BE49-F238E27FC236}">
                  <a16:creationId xmlns:a16="http://schemas.microsoft.com/office/drawing/2014/main" id="{2AAC798A-B69B-4808-A5E0-BDF1EF6441A2}"/>
                </a:ext>
              </a:extLst>
            </p:cNvPr>
            <p:cNvSpPr txBox="1"/>
            <p:nvPr/>
          </p:nvSpPr>
          <p:spPr>
            <a:xfrm>
              <a:off x="3075005" y="5882179"/>
              <a:ext cx="453970" cy="200055"/>
            </a:xfrm>
            <a:prstGeom prst="rect">
              <a:avLst/>
            </a:prstGeom>
            <a:noFill/>
          </p:spPr>
          <p:txBody>
            <a:bodyPr wrap="none" rtlCol="0">
              <a:spAutoFit/>
            </a:bodyPr>
            <a:lstStyle/>
            <a:p>
              <a:r>
                <a:rPr kumimoji="1" lang="ja-JP" altLang="en-US" sz="700"/>
                <a:t>レア度</a:t>
              </a:r>
              <a:endParaRPr kumimoji="1" lang="en-US" altLang="ja-JP" sz="700"/>
            </a:p>
          </p:txBody>
        </p:sp>
        <p:sp>
          <p:nvSpPr>
            <p:cNvPr id="41" name="テキスト ボックス 40">
              <a:extLst>
                <a:ext uri="{FF2B5EF4-FFF2-40B4-BE49-F238E27FC236}">
                  <a16:creationId xmlns:a16="http://schemas.microsoft.com/office/drawing/2014/main" id="{B914E762-8752-4C13-9E5D-1C456CB94D93}"/>
                </a:ext>
              </a:extLst>
            </p:cNvPr>
            <p:cNvSpPr txBox="1"/>
            <p:nvPr/>
          </p:nvSpPr>
          <p:spPr>
            <a:xfrm>
              <a:off x="3167100" y="5511050"/>
              <a:ext cx="543739" cy="200055"/>
            </a:xfrm>
            <a:prstGeom prst="rect">
              <a:avLst/>
            </a:prstGeom>
            <a:noFill/>
          </p:spPr>
          <p:txBody>
            <a:bodyPr wrap="none" rtlCol="0">
              <a:spAutoFit/>
            </a:bodyPr>
            <a:lstStyle/>
            <a:p>
              <a:r>
                <a:rPr kumimoji="1" lang="ja-JP" altLang="en-US" sz="700"/>
                <a:t>レア度枠</a:t>
              </a:r>
              <a:endParaRPr kumimoji="1" lang="en-US" altLang="ja-JP" sz="700"/>
            </a:p>
          </p:txBody>
        </p:sp>
        <p:sp>
          <p:nvSpPr>
            <p:cNvPr id="43" name="テキスト ボックス 42">
              <a:extLst>
                <a:ext uri="{FF2B5EF4-FFF2-40B4-BE49-F238E27FC236}">
                  <a16:creationId xmlns:a16="http://schemas.microsoft.com/office/drawing/2014/main" id="{651CA89A-4170-4FB7-BC4D-AB148E47C44E}"/>
                </a:ext>
              </a:extLst>
            </p:cNvPr>
            <p:cNvSpPr txBox="1"/>
            <p:nvPr/>
          </p:nvSpPr>
          <p:spPr>
            <a:xfrm>
              <a:off x="2214927" y="5889466"/>
              <a:ext cx="364202" cy="200055"/>
            </a:xfrm>
            <a:prstGeom prst="rect">
              <a:avLst/>
            </a:prstGeom>
            <a:noFill/>
          </p:spPr>
          <p:txBody>
            <a:bodyPr wrap="none" rtlCol="0">
              <a:spAutoFit/>
            </a:bodyPr>
            <a:lstStyle/>
            <a:p>
              <a:r>
                <a:rPr kumimoji="1" lang="ja-JP" altLang="en-US" sz="700"/>
                <a:t>結晶</a:t>
              </a:r>
              <a:endParaRPr kumimoji="1" lang="en-US" altLang="ja-JP" sz="700"/>
            </a:p>
          </p:txBody>
        </p:sp>
        <p:cxnSp>
          <p:nvCxnSpPr>
            <p:cNvPr id="63" name="直線コネクタ 62">
              <a:extLst>
                <a:ext uri="{FF2B5EF4-FFF2-40B4-BE49-F238E27FC236}">
                  <a16:creationId xmlns:a16="http://schemas.microsoft.com/office/drawing/2014/main" id="{9DE97C9E-ABA9-43DF-8339-5C5F306AA535}"/>
                </a:ext>
              </a:extLst>
            </p:cNvPr>
            <p:cNvCxnSpPr>
              <a:cxnSpLocks/>
              <a:stCxn id="79" idx="3"/>
              <a:endCxn id="41" idx="1"/>
            </p:cNvCxnSpPr>
            <p:nvPr/>
          </p:nvCxnSpPr>
          <p:spPr>
            <a:xfrm>
              <a:off x="3046274" y="5572725"/>
              <a:ext cx="120826" cy="3835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9E66369D-FC17-4AFD-9DF1-693EBF39C387}"/>
                </a:ext>
              </a:extLst>
            </p:cNvPr>
            <p:cNvCxnSpPr>
              <a:cxnSpLocks/>
              <a:endCxn id="40" idx="0"/>
            </p:cNvCxnSpPr>
            <p:nvPr/>
          </p:nvCxnSpPr>
          <p:spPr>
            <a:xfrm>
              <a:off x="3029574" y="5801828"/>
              <a:ext cx="272416" cy="8035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67" name="テキスト ボックス 66">
              <a:extLst>
                <a:ext uri="{FF2B5EF4-FFF2-40B4-BE49-F238E27FC236}">
                  <a16:creationId xmlns:a16="http://schemas.microsoft.com/office/drawing/2014/main" id="{87FC6748-2E09-499D-8D44-2FEC72ADBCB8}"/>
                </a:ext>
              </a:extLst>
            </p:cNvPr>
            <p:cNvSpPr txBox="1"/>
            <p:nvPr/>
          </p:nvSpPr>
          <p:spPr>
            <a:xfrm>
              <a:off x="3049119" y="5076439"/>
              <a:ext cx="389850" cy="215444"/>
            </a:xfrm>
            <a:prstGeom prst="rect">
              <a:avLst/>
            </a:prstGeom>
            <a:noFill/>
          </p:spPr>
          <p:txBody>
            <a:bodyPr wrap="none" rtlCol="0">
              <a:spAutoFit/>
            </a:bodyPr>
            <a:lstStyle/>
            <a:p>
              <a:pPr algn="r"/>
              <a:r>
                <a:rPr kumimoji="1" lang="ja-JP" altLang="en-US" sz="800" b="1"/>
                <a:t>結晶</a:t>
              </a:r>
            </a:p>
          </p:txBody>
        </p:sp>
        <p:sp>
          <p:nvSpPr>
            <p:cNvPr id="72" name="テキスト ボックス 71">
              <a:extLst>
                <a:ext uri="{FF2B5EF4-FFF2-40B4-BE49-F238E27FC236}">
                  <a16:creationId xmlns:a16="http://schemas.microsoft.com/office/drawing/2014/main" id="{0CB582EF-DD33-4657-9468-2C73EB8651CC}"/>
                </a:ext>
              </a:extLst>
            </p:cNvPr>
            <p:cNvSpPr txBox="1"/>
            <p:nvPr/>
          </p:nvSpPr>
          <p:spPr>
            <a:xfrm>
              <a:off x="2107558" y="5169144"/>
              <a:ext cx="364202" cy="200055"/>
            </a:xfrm>
            <a:prstGeom prst="rect">
              <a:avLst/>
            </a:prstGeom>
            <a:noFill/>
          </p:spPr>
          <p:txBody>
            <a:bodyPr wrap="none" rtlCol="0">
              <a:spAutoFit/>
            </a:bodyPr>
            <a:lstStyle/>
            <a:p>
              <a:r>
                <a:rPr kumimoji="1" lang="ja-JP" altLang="en-US" sz="700"/>
                <a:t>背景</a:t>
              </a:r>
              <a:endParaRPr kumimoji="1" lang="en-US" altLang="ja-JP" sz="700"/>
            </a:p>
          </p:txBody>
        </p:sp>
        <p:pic>
          <p:nvPicPr>
            <p:cNvPr id="73" name="グラフィックス 72" descr="ノコ刃">
              <a:extLst>
                <a:ext uri="{FF2B5EF4-FFF2-40B4-BE49-F238E27FC236}">
                  <a16:creationId xmlns:a16="http://schemas.microsoft.com/office/drawing/2014/main" id="{A8DC7E86-EC0A-4738-AF6F-D804896042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87240" y="5364727"/>
              <a:ext cx="402362" cy="402362"/>
            </a:xfrm>
            <a:prstGeom prst="rect">
              <a:avLst/>
            </a:prstGeom>
          </p:spPr>
        </p:pic>
        <p:cxnSp>
          <p:nvCxnSpPr>
            <p:cNvPr id="76" name="直線コネクタ 75">
              <a:extLst>
                <a:ext uri="{FF2B5EF4-FFF2-40B4-BE49-F238E27FC236}">
                  <a16:creationId xmlns:a16="http://schemas.microsoft.com/office/drawing/2014/main" id="{17AF81E5-FA8C-421C-B301-35B7C00D8536}"/>
                </a:ext>
              </a:extLst>
            </p:cNvPr>
            <p:cNvCxnSpPr>
              <a:cxnSpLocks/>
              <a:endCxn id="72" idx="3"/>
            </p:cNvCxnSpPr>
            <p:nvPr/>
          </p:nvCxnSpPr>
          <p:spPr>
            <a:xfrm flipH="1" flipV="1">
              <a:off x="2471760" y="5269172"/>
              <a:ext cx="146306" cy="13264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202C82FF-BB77-4249-A415-51FA4FF901C8}"/>
                </a:ext>
              </a:extLst>
            </p:cNvPr>
            <p:cNvCxnSpPr>
              <a:cxnSpLocks/>
              <a:endCxn id="43" idx="0"/>
            </p:cNvCxnSpPr>
            <p:nvPr/>
          </p:nvCxnSpPr>
          <p:spPr>
            <a:xfrm flipH="1">
              <a:off x="2397028" y="5654191"/>
              <a:ext cx="353581" cy="23527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
        <p:nvSpPr>
          <p:cNvPr id="81" name="テキスト ボックス 80">
            <a:extLst>
              <a:ext uri="{FF2B5EF4-FFF2-40B4-BE49-F238E27FC236}">
                <a16:creationId xmlns:a16="http://schemas.microsoft.com/office/drawing/2014/main" id="{4AB297C8-BF4D-492B-99AE-9699D9413D12}"/>
              </a:ext>
            </a:extLst>
          </p:cNvPr>
          <p:cNvSpPr txBox="1"/>
          <p:nvPr/>
        </p:nvSpPr>
        <p:spPr>
          <a:xfrm>
            <a:off x="1482397" y="6225278"/>
            <a:ext cx="2496196" cy="307777"/>
          </a:xfrm>
          <a:prstGeom prst="rect">
            <a:avLst/>
          </a:prstGeom>
          <a:noFill/>
        </p:spPr>
        <p:txBody>
          <a:bodyPr wrap="none" rtlCol="0">
            <a:spAutoFit/>
          </a:bodyPr>
          <a:lstStyle/>
          <a:p>
            <a:r>
              <a:rPr kumimoji="1" lang="en-US" altLang="ja-JP" sz="700"/>
              <a:t>※</a:t>
            </a:r>
            <a:r>
              <a:rPr kumimoji="1" lang="ja-JP" altLang="en-US" sz="700"/>
              <a:t>↑</a:t>
            </a:r>
            <a:r>
              <a:rPr kumimoji="1" lang="en-US" altLang="ja-JP" sz="700">
                <a:solidFill>
                  <a:srgbClr val="00B050"/>
                </a:solidFill>
              </a:rPr>
              <a:t>【GP01】</a:t>
            </a:r>
            <a:r>
              <a:rPr kumimoji="1" lang="ja-JP" altLang="en-US" sz="700">
                <a:solidFill>
                  <a:srgbClr val="00B050"/>
                </a:solidFill>
              </a:rPr>
              <a:t>アイテムアイコンについて</a:t>
            </a:r>
            <a:r>
              <a:rPr kumimoji="1" lang="en-US" altLang="ja-JP" sz="700">
                <a:solidFill>
                  <a:srgbClr val="00B050"/>
                </a:solidFill>
              </a:rPr>
              <a:t>_[</a:t>
            </a:r>
            <a:r>
              <a:rPr kumimoji="1" lang="ja-JP" altLang="en-US" sz="700">
                <a:solidFill>
                  <a:srgbClr val="00B050"/>
                </a:solidFill>
              </a:rPr>
              <a:t>日付</a:t>
            </a:r>
            <a:r>
              <a:rPr kumimoji="1" lang="en-US" altLang="ja-JP" sz="700">
                <a:solidFill>
                  <a:srgbClr val="00B050"/>
                </a:solidFill>
              </a:rPr>
              <a:t>].pptx</a:t>
            </a:r>
            <a:r>
              <a:rPr kumimoji="1" lang="ja-JP" altLang="en-US" sz="700"/>
              <a:t>参照</a:t>
            </a:r>
            <a:endParaRPr kumimoji="1" lang="en-US" altLang="ja-JP" sz="700"/>
          </a:p>
          <a:p>
            <a:r>
              <a:rPr kumimoji="1" lang="ja-JP" altLang="en-US" sz="700"/>
              <a:t>　配置についてはデザイナにおまかせします。</a:t>
            </a:r>
            <a:endParaRPr kumimoji="1" lang="en-US" altLang="ja-JP" sz="700"/>
          </a:p>
        </p:txBody>
      </p:sp>
      <p:grpSp>
        <p:nvGrpSpPr>
          <p:cNvPr id="82" name="グループ化 81">
            <a:extLst>
              <a:ext uri="{FF2B5EF4-FFF2-40B4-BE49-F238E27FC236}">
                <a16:creationId xmlns:a16="http://schemas.microsoft.com/office/drawing/2014/main" id="{EE763328-10FA-4B75-AFD0-31794B827464}"/>
              </a:ext>
            </a:extLst>
          </p:cNvPr>
          <p:cNvGrpSpPr/>
          <p:nvPr/>
        </p:nvGrpSpPr>
        <p:grpSpPr>
          <a:xfrm>
            <a:off x="47323" y="909083"/>
            <a:ext cx="4070158" cy="4020432"/>
            <a:chOff x="47323" y="909083"/>
            <a:chExt cx="4070158" cy="4020432"/>
          </a:xfrm>
        </p:grpSpPr>
        <p:pic>
          <p:nvPicPr>
            <p:cNvPr id="86" name="図 85" descr="男, コンピュータ が含まれている画像&#10;&#10;自動的に生成された説明">
              <a:extLst>
                <a:ext uri="{FF2B5EF4-FFF2-40B4-BE49-F238E27FC236}">
                  <a16:creationId xmlns:a16="http://schemas.microsoft.com/office/drawing/2014/main" id="{27E41CBE-B8A1-4513-8FED-928108634B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4473" y="909083"/>
              <a:ext cx="2008800" cy="3571200"/>
            </a:xfrm>
            <a:prstGeom prst="rect">
              <a:avLst/>
            </a:prstGeom>
          </p:spPr>
        </p:pic>
        <p:cxnSp>
          <p:nvCxnSpPr>
            <p:cNvPr id="88" name="直線コネクタ 87">
              <a:extLst>
                <a:ext uri="{FF2B5EF4-FFF2-40B4-BE49-F238E27FC236}">
                  <a16:creationId xmlns:a16="http://schemas.microsoft.com/office/drawing/2014/main" id="{FE1F1062-BA02-4A9B-89DB-FA60F4B0AA41}"/>
                </a:ext>
              </a:extLst>
            </p:cNvPr>
            <p:cNvCxnSpPr>
              <a:cxnSpLocks/>
              <a:endCxn id="108" idx="2"/>
            </p:cNvCxnSpPr>
            <p:nvPr/>
          </p:nvCxnSpPr>
          <p:spPr>
            <a:xfrm flipH="1" flipV="1">
              <a:off x="630175" y="3121179"/>
              <a:ext cx="409623" cy="50799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F163D594-0056-4391-BD74-DCD32199BD62}"/>
                </a:ext>
              </a:extLst>
            </p:cNvPr>
            <p:cNvCxnSpPr>
              <a:cxnSpLocks/>
              <a:endCxn id="91" idx="1"/>
            </p:cNvCxnSpPr>
            <p:nvPr/>
          </p:nvCxnSpPr>
          <p:spPr>
            <a:xfrm>
              <a:off x="1615736" y="3646075"/>
              <a:ext cx="1207801" cy="32164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409612FB-7A24-4429-BBB9-372EBB736E3F}"/>
                </a:ext>
              </a:extLst>
            </p:cNvPr>
            <p:cNvCxnSpPr>
              <a:cxnSpLocks/>
              <a:endCxn id="103" idx="1"/>
            </p:cNvCxnSpPr>
            <p:nvPr/>
          </p:nvCxnSpPr>
          <p:spPr>
            <a:xfrm>
              <a:off x="2201900" y="4207541"/>
              <a:ext cx="372198" cy="38047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91" name="テキスト ボックス 90">
              <a:extLst>
                <a:ext uri="{FF2B5EF4-FFF2-40B4-BE49-F238E27FC236}">
                  <a16:creationId xmlns:a16="http://schemas.microsoft.com/office/drawing/2014/main" id="{D91D546C-7406-414A-BC4F-1A313BF517A5}"/>
                </a:ext>
              </a:extLst>
            </p:cNvPr>
            <p:cNvSpPr txBox="1"/>
            <p:nvPr/>
          </p:nvSpPr>
          <p:spPr>
            <a:xfrm>
              <a:off x="2823537" y="3844611"/>
              <a:ext cx="1002197" cy="246221"/>
            </a:xfrm>
            <a:prstGeom prst="rect">
              <a:avLst/>
            </a:prstGeom>
            <a:noFill/>
          </p:spPr>
          <p:txBody>
            <a:bodyPr wrap="none" rtlCol="0">
              <a:spAutoFit/>
            </a:bodyPr>
            <a:lstStyle/>
            <a:p>
              <a:r>
                <a:rPr kumimoji="1" lang="en-US" altLang="ja-JP" sz="1000"/>
                <a:t>08.</a:t>
              </a:r>
              <a:r>
                <a:rPr kumimoji="1" lang="ja-JP" altLang="en-US" sz="1000"/>
                <a:t>武器レベル</a:t>
              </a:r>
            </a:p>
          </p:txBody>
        </p:sp>
        <p:sp>
          <p:nvSpPr>
            <p:cNvPr id="92" name="テキスト ボックス 91">
              <a:extLst>
                <a:ext uri="{FF2B5EF4-FFF2-40B4-BE49-F238E27FC236}">
                  <a16:creationId xmlns:a16="http://schemas.microsoft.com/office/drawing/2014/main" id="{541F4248-035E-4908-BA2C-CD8A784EA23E}"/>
                </a:ext>
              </a:extLst>
            </p:cNvPr>
            <p:cNvSpPr txBox="1"/>
            <p:nvPr/>
          </p:nvSpPr>
          <p:spPr>
            <a:xfrm>
              <a:off x="627418" y="2348660"/>
              <a:ext cx="745717" cy="246221"/>
            </a:xfrm>
            <a:prstGeom prst="rect">
              <a:avLst/>
            </a:prstGeom>
            <a:solidFill>
              <a:schemeClr val="bg1"/>
            </a:solidFill>
          </p:spPr>
          <p:txBody>
            <a:bodyPr wrap="none" rtlCol="0">
              <a:spAutoFit/>
            </a:bodyPr>
            <a:lstStyle>
              <a:defPPr>
                <a:defRPr lang="en-US"/>
              </a:defPPr>
              <a:lvl1pPr>
                <a:defRPr kumimoji="1" sz="1000"/>
              </a:lvl1pPr>
            </a:lstStyle>
            <a:p>
              <a:r>
                <a:rPr lang="en-US" altLang="ja-JP"/>
                <a:t>03.</a:t>
              </a:r>
              <a:r>
                <a:rPr lang="ja-JP" altLang="en-US"/>
                <a:t>武器名</a:t>
              </a:r>
            </a:p>
          </p:txBody>
        </p:sp>
        <p:sp>
          <p:nvSpPr>
            <p:cNvPr id="93" name="テキスト ボックス 92">
              <a:extLst>
                <a:ext uri="{FF2B5EF4-FFF2-40B4-BE49-F238E27FC236}">
                  <a16:creationId xmlns:a16="http://schemas.microsoft.com/office/drawing/2014/main" id="{8102552F-5694-4A6A-AD79-BD9B69F595C9}"/>
                </a:ext>
              </a:extLst>
            </p:cNvPr>
            <p:cNvSpPr txBox="1"/>
            <p:nvPr/>
          </p:nvSpPr>
          <p:spPr>
            <a:xfrm>
              <a:off x="1053431" y="1985191"/>
              <a:ext cx="1293944" cy="246221"/>
            </a:xfrm>
            <a:prstGeom prst="rect">
              <a:avLst/>
            </a:prstGeom>
            <a:solidFill>
              <a:schemeClr val="bg1"/>
            </a:solidFill>
          </p:spPr>
          <p:txBody>
            <a:bodyPr wrap="none" rtlCol="0">
              <a:spAutoFit/>
            </a:bodyPr>
            <a:lstStyle>
              <a:defPPr>
                <a:defRPr lang="en-US"/>
              </a:defPPr>
              <a:lvl1pPr>
                <a:defRPr kumimoji="1" sz="1000"/>
              </a:lvl1pPr>
            </a:lstStyle>
            <a:p>
              <a:r>
                <a:rPr lang="en-US" altLang="ja-JP"/>
                <a:t>01.</a:t>
              </a:r>
              <a:r>
                <a:rPr lang="ja-JP" altLang="en-US"/>
                <a:t>装備可能武器種</a:t>
              </a:r>
            </a:p>
          </p:txBody>
        </p:sp>
        <p:sp>
          <p:nvSpPr>
            <p:cNvPr id="94" name="テキスト ボックス 93">
              <a:extLst>
                <a:ext uri="{FF2B5EF4-FFF2-40B4-BE49-F238E27FC236}">
                  <a16:creationId xmlns:a16="http://schemas.microsoft.com/office/drawing/2014/main" id="{26FD3552-DD45-4EA4-A619-856CAA84D1CA}"/>
                </a:ext>
              </a:extLst>
            </p:cNvPr>
            <p:cNvSpPr txBox="1"/>
            <p:nvPr/>
          </p:nvSpPr>
          <p:spPr>
            <a:xfrm>
              <a:off x="488307" y="4448618"/>
              <a:ext cx="912429" cy="200055"/>
            </a:xfrm>
            <a:prstGeom prst="rect">
              <a:avLst/>
            </a:prstGeom>
            <a:noFill/>
          </p:spPr>
          <p:txBody>
            <a:bodyPr wrap="none" rtlCol="0">
              <a:spAutoFit/>
            </a:bodyPr>
            <a:lstStyle/>
            <a:p>
              <a:r>
                <a:rPr kumimoji="1" lang="ja-JP" altLang="en-US" sz="700"/>
                <a:t>バリエーション</a:t>
              </a:r>
              <a:r>
                <a:rPr kumimoji="1" lang="en-US" altLang="ja-JP" sz="700"/>
                <a:t>02</a:t>
              </a:r>
            </a:p>
          </p:txBody>
        </p:sp>
        <p:cxnSp>
          <p:nvCxnSpPr>
            <p:cNvPr id="95" name="直線コネクタ 94">
              <a:extLst>
                <a:ext uri="{FF2B5EF4-FFF2-40B4-BE49-F238E27FC236}">
                  <a16:creationId xmlns:a16="http://schemas.microsoft.com/office/drawing/2014/main" id="{12437426-5531-4168-9DD3-CC06E0CAEB20}"/>
                </a:ext>
              </a:extLst>
            </p:cNvPr>
            <p:cNvCxnSpPr>
              <a:cxnSpLocks/>
              <a:endCxn id="92" idx="2"/>
            </p:cNvCxnSpPr>
            <p:nvPr/>
          </p:nvCxnSpPr>
          <p:spPr>
            <a:xfrm flipH="1" flipV="1">
              <a:off x="1000277" y="2594881"/>
              <a:ext cx="289194" cy="86161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96" name="直線コネクタ 95">
              <a:extLst>
                <a:ext uri="{FF2B5EF4-FFF2-40B4-BE49-F238E27FC236}">
                  <a16:creationId xmlns:a16="http://schemas.microsoft.com/office/drawing/2014/main" id="{0D1FA866-53F3-4A98-92A9-C0840AC1C807}"/>
                </a:ext>
              </a:extLst>
            </p:cNvPr>
            <p:cNvCxnSpPr>
              <a:cxnSpLocks/>
              <a:endCxn id="100" idx="1"/>
            </p:cNvCxnSpPr>
            <p:nvPr/>
          </p:nvCxnSpPr>
          <p:spPr>
            <a:xfrm>
              <a:off x="1913092" y="3831506"/>
              <a:ext cx="910445" cy="45024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97" name="直線コネクタ 96">
              <a:extLst>
                <a:ext uri="{FF2B5EF4-FFF2-40B4-BE49-F238E27FC236}">
                  <a16:creationId xmlns:a16="http://schemas.microsoft.com/office/drawing/2014/main" id="{A66E004A-5372-47F5-97AB-A170FA605712}"/>
                </a:ext>
              </a:extLst>
            </p:cNvPr>
            <p:cNvCxnSpPr>
              <a:cxnSpLocks/>
              <a:endCxn id="101" idx="1"/>
            </p:cNvCxnSpPr>
            <p:nvPr/>
          </p:nvCxnSpPr>
          <p:spPr>
            <a:xfrm flipV="1">
              <a:off x="1932217" y="3208204"/>
              <a:ext cx="891320" cy="2245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98" name="直線コネクタ 97">
              <a:extLst>
                <a:ext uri="{FF2B5EF4-FFF2-40B4-BE49-F238E27FC236}">
                  <a16:creationId xmlns:a16="http://schemas.microsoft.com/office/drawing/2014/main" id="{2EB5F185-480F-46AB-9AE9-EB1BD0AF550B}"/>
                </a:ext>
              </a:extLst>
            </p:cNvPr>
            <p:cNvCxnSpPr>
              <a:cxnSpLocks/>
              <a:endCxn id="102" idx="0"/>
            </p:cNvCxnSpPr>
            <p:nvPr/>
          </p:nvCxnSpPr>
          <p:spPr>
            <a:xfrm>
              <a:off x="1411993" y="4213942"/>
              <a:ext cx="288809" cy="46935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99" name="直線コネクタ 98">
              <a:extLst>
                <a:ext uri="{FF2B5EF4-FFF2-40B4-BE49-F238E27FC236}">
                  <a16:creationId xmlns:a16="http://schemas.microsoft.com/office/drawing/2014/main" id="{620BF9B6-4631-4344-9411-FC7A7C768254}"/>
                </a:ext>
              </a:extLst>
            </p:cNvPr>
            <p:cNvCxnSpPr>
              <a:cxnSpLocks/>
              <a:endCxn id="93" idx="2"/>
            </p:cNvCxnSpPr>
            <p:nvPr/>
          </p:nvCxnSpPr>
          <p:spPr>
            <a:xfrm flipV="1">
              <a:off x="1551161" y="2231412"/>
              <a:ext cx="149242" cy="10429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00" name="テキスト ボックス 99">
              <a:extLst>
                <a:ext uri="{FF2B5EF4-FFF2-40B4-BE49-F238E27FC236}">
                  <a16:creationId xmlns:a16="http://schemas.microsoft.com/office/drawing/2014/main" id="{384F7655-2B97-48B6-BA8E-969142E9DA72}"/>
                </a:ext>
              </a:extLst>
            </p:cNvPr>
            <p:cNvSpPr txBox="1"/>
            <p:nvPr/>
          </p:nvSpPr>
          <p:spPr>
            <a:xfrm>
              <a:off x="2823537" y="4158636"/>
              <a:ext cx="1258678" cy="246221"/>
            </a:xfrm>
            <a:prstGeom prst="rect">
              <a:avLst/>
            </a:prstGeom>
            <a:noFill/>
          </p:spPr>
          <p:txBody>
            <a:bodyPr wrap="none" rtlCol="0">
              <a:spAutoFit/>
            </a:bodyPr>
            <a:lstStyle/>
            <a:p>
              <a:r>
                <a:rPr kumimoji="1" lang="en-US" altLang="ja-JP" sz="1000"/>
                <a:t>09.</a:t>
              </a:r>
              <a:r>
                <a:rPr kumimoji="1" lang="ja-JP" altLang="en-US" sz="1000"/>
                <a:t>武器パラメータ</a:t>
              </a:r>
            </a:p>
          </p:txBody>
        </p:sp>
        <p:sp>
          <p:nvSpPr>
            <p:cNvPr id="101" name="テキスト ボックス 100">
              <a:extLst>
                <a:ext uri="{FF2B5EF4-FFF2-40B4-BE49-F238E27FC236}">
                  <a16:creationId xmlns:a16="http://schemas.microsoft.com/office/drawing/2014/main" id="{7D25A551-2F6D-458A-BDE9-01C113B24967}"/>
                </a:ext>
              </a:extLst>
            </p:cNvPr>
            <p:cNvSpPr txBox="1"/>
            <p:nvPr/>
          </p:nvSpPr>
          <p:spPr>
            <a:xfrm>
              <a:off x="2823537" y="3085093"/>
              <a:ext cx="1293944" cy="246221"/>
            </a:xfrm>
            <a:prstGeom prst="rect">
              <a:avLst/>
            </a:prstGeom>
            <a:noFill/>
          </p:spPr>
          <p:txBody>
            <a:bodyPr wrap="none" rtlCol="0">
              <a:spAutoFit/>
            </a:bodyPr>
            <a:lstStyle/>
            <a:p>
              <a:r>
                <a:rPr kumimoji="1" lang="en-US" altLang="ja-JP" sz="1000"/>
                <a:t>05.</a:t>
              </a:r>
              <a:r>
                <a:rPr kumimoji="1" lang="ja-JP" altLang="en-US" sz="1000"/>
                <a:t>武器種アイコン</a:t>
              </a:r>
            </a:p>
          </p:txBody>
        </p:sp>
        <p:sp>
          <p:nvSpPr>
            <p:cNvPr id="102" name="テキスト ボックス 101">
              <a:extLst>
                <a:ext uri="{FF2B5EF4-FFF2-40B4-BE49-F238E27FC236}">
                  <a16:creationId xmlns:a16="http://schemas.microsoft.com/office/drawing/2014/main" id="{3EEAEB95-91AE-49A3-A0E7-0DB1DCBF45D4}"/>
                </a:ext>
              </a:extLst>
            </p:cNvPr>
            <p:cNvSpPr txBox="1"/>
            <p:nvPr/>
          </p:nvSpPr>
          <p:spPr>
            <a:xfrm>
              <a:off x="1199703" y="4683294"/>
              <a:ext cx="1002197" cy="246221"/>
            </a:xfrm>
            <a:prstGeom prst="rect">
              <a:avLst/>
            </a:prstGeom>
            <a:noFill/>
          </p:spPr>
          <p:txBody>
            <a:bodyPr wrap="none" rtlCol="0">
              <a:spAutoFit/>
            </a:bodyPr>
            <a:lstStyle/>
            <a:p>
              <a:r>
                <a:rPr kumimoji="1" lang="en-US" altLang="ja-JP" sz="1000"/>
                <a:t>10.</a:t>
              </a:r>
              <a:r>
                <a:rPr kumimoji="1" lang="ja-JP" altLang="en-US" sz="1000"/>
                <a:t>武器パーツ</a:t>
              </a:r>
            </a:p>
          </p:txBody>
        </p:sp>
        <p:sp>
          <p:nvSpPr>
            <p:cNvPr id="103" name="テキスト ボックス 102">
              <a:extLst>
                <a:ext uri="{FF2B5EF4-FFF2-40B4-BE49-F238E27FC236}">
                  <a16:creationId xmlns:a16="http://schemas.microsoft.com/office/drawing/2014/main" id="{0C112FA7-264F-4940-A582-AF624CFBE0FA}"/>
                </a:ext>
              </a:extLst>
            </p:cNvPr>
            <p:cNvSpPr txBox="1"/>
            <p:nvPr/>
          </p:nvSpPr>
          <p:spPr>
            <a:xfrm>
              <a:off x="2574098" y="4464905"/>
              <a:ext cx="617477" cy="246221"/>
            </a:xfrm>
            <a:prstGeom prst="rect">
              <a:avLst/>
            </a:prstGeom>
            <a:noFill/>
          </p:spPr>
          <p:txBody>
            <a:bodyPr wrap="none" rtlCol="0">
              <a:spAutoFit/>
            </a:bodyPr>
            <a:lstStyle/>
            <a:p>
              <a:r>
                <a:rPr kumimoji="1" lang="en-US" altLang="ja-JP" sz="1000"/>
                <a:t>11.</a:t>
              </a:r>
              <a:r>
                <a:rPr kumimoji="1" lang="ja-JP" altLang="en-US" sz="1000"/>
                <a:t>結晶</a:t>
              </a:r>
            </a:p>
          </p:txBody>
        </p:sp>
        <p:sp>
          <p:nvSpPr>
            <p:cNvPr id="104" name="テキスト ボックス 103">
              <a:extLst>
                <a:ext uri="{FF2B5EF4-FFF2-40B4-BE49-F238E27FC236}">
                  <a16:creationId xmlns:a16="http://schemas.microsoft.com/office/drawing/2014/main" id="{82F8E505-2AE0-4E21-B708-733DDD5238D5}"/>
                </a:ext>
              </a:extLst>
            </p:cNvPr>
            <p:cNvSpPr txBox="1"/>
            <p:nvPr/>
          </p:nvSpPr>
          <p:spPr>
            <a:xfrm>
              <a:off x="2823537" y="3573539"/>
              <a:ext cx="873957" cy="246221"/>
            </a:xfrm>
            <a:prstGeom prst="rect">
              <a:avLst/>
            </a:prstGeom>
            <a:noFill/>
          </p:spPr>
          <p:txBody>
            <a:bodyPr wrap="none" rtlCol="0">
              <a:spAutoFit/>
            </a:bodyPr>
            <a:lstStyle/>
            <a:p>
              <a:r>
                <a:rPr kumimoji="1" lang="en-US" altLang="ja-JP" sz="1000"/>
                <a:t>07.</a:t>
              </a:r>
              <a:r>
                <a:rPr kumimoji="1" lang="ja-JP" altLang="en-US" sz="1000"/>
                <a:t>武器種名</a:t>
              </a:r>
            </a:p>
          </p:txBody>
        </p:sp>
        <p:cxnSp>
          <p:nvCxnSpPr>
            <p:cNvPr id="105" name="直線コネクタ 104">
              <a:extLst>
                <a:ext uri="{FF2B5EF4-FFF2-40B4-BE49-F238E27FC236}">
                  <a16:creationId xmlns:a16="http://schemas.microsoft.com/office/drawing/2014/main" id="{A34E7A8C-F869-429E-9EC8-15473F41FBFB}"/>
                </a:ext>
              </a:extLst>
            </p:cNvPr>
            <p:cNvCxnSpPr>
              <a:cxnSpLocks/>
              <a:endCxn id="104" idx="1"/>
            </p:cNvCxnSpPr>
            <p:nvPr/>
          </p:nvCxnSpPr>
          <p:spPr>
            <a:xfrm>
              <a:off x="2107558" y="3604792"/>
              <a:ext cx="715979" cy="9185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106" name="直線コネクタ 105">
              <a:extLst>
                <a:ext uri="{FF2B5EF4-FFF2-40B4-BE49-F238E27FC236}">
                  <a16:creationId xmlns:a16="http://schemas.microsoft.com/office/drawing/2014/main" id="{0AAC9AD3-A35A-46B4-965F-B03005278FE4}"/>
                </a:ext>
              </a:extLst>
            </p:cNvPr>
            <p:cNvCxnSpPr>
              <a:cxnSpLocks/>
              <a:endCxn id="107" idx="2"/>
            </p:cNvCxnSpPr>
            <p:nvPr/>
          </p:nvCxnSpPr>
          <p:spPr>
            <a:xfrm flipV="1">
              <a:off x="2347983" y="2555845"/>
              <a:ext cx="406547" cy="70084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07" name="テキスト ボックス 106">
              <a:extLst>
                <a:ext uri="{FF2B5EF4-FFF2-40B4-BE49-F238E27FC236}">
                  <a16:creationId xmlns:a16="http://schemas.microsoft.com/office/drawing/2014/main" id="{86183234-4CA1-47C8-ADE5-7D291CDDBE61}"/>
                </a:ext>
              </a:extLst>
            </p:cNvPr>
            <p:cNvSpPr txBox="1"/>
            <p:nvPr/>
          </p:nvSpPr>
          <p:spPr>
            <a:xfrm>
              <a:off x="2107558" y="2309624"/>
              <a:ext cx="1293944" cy="246221"/>
            </a:xfrm>
            <a:prstGeom prst="rect">
              <a:avLst/>
            </a:prstGeom>
            <a:solidFill>
              <a:schemeClr val="bg1"/>
            </a:solidFill>
          </p:spPr>
          <p:txBody>
            <a:bodyPr wrap="none" rtlCol="0">
              <a:spAutoFit/>
            </a:bodyPr>
            <a:lstStyle>
              <a:defPPr>
                <a:defRPr lang="en-US"/>
              </a:defPPr>
              <a:lvl1pPr>
                <a:defRPr kumimoji="1" sz="1000"/>
              </a:lvl1pPr>
            </a:lstStyle>
            <a:p>
              <a:r>
                <a:rPr lang="en-US" altLang="ja-JP"/>
                <a:t>02 .</a:t>
              </a:r>
              <a:r>
                <a:rPr lang="ja-JP" altLang="en-US"/>
                <a:t>おまかせボタン</a:t>
              </a:r>
            </a:p>
          </p:txBody>
        </p:sp>
        <p:sp>
          <p:nvSpPr>
            <p:cNvPr id="108" name="テキスト ボックス 107">
              <a:extLst>
                <a:ext uri="{FF2B5EF4-FFF2-40B4-BE49-F238E27FC236}">
                  <a16:creationId xmlns:a16="http://schemas.microsoft.com/office/drawing/2014/main" id="{7F45D6A2-DDD1-4E66-BC7E-234003F875C3}"/>
                </a:ext>
              </a:extLst>
            </p:cNvPr>
            <p:cNvSpPr txBox="1"/>
            <p:nvPr/>
          </p:nvSpPr>
          <p:spPr>
            <a:xfrm>
              <a:off x="47323" y="2874958"/>
              <a:ext cx="1165704" cy="246221"/>
            </a:xfrm>
            <a:prstGeom prst="rect">
              <a:avLst/>
            </a:prstGeom>
            <a:solidFill>
              <a:schemeClr val="bg1">
                <a:alpha val="70000"/>
              </a:schemeClr>
            </a:solidFill>
          </p:spPr>
          <p:txBody>
            <a:bodyPr wrap="none" rtlCol="0">
              <a:spAutoFit/>
            </a:bodyPr>
            <a:lstStyle/>
            <a:p>
              <a:r>
                <a:rPr kumimoji="1" lang="en-US" altLang="ja-JP" sz="1000"/>
                <a:t>04 .</a:t>
              </a:r>
              <a:r>
                <a:rPr kumimoji="1" lang="ja-JP" altLang="en-US" sz="1000"/>
                <a:t>武器アイコン</a:t>
              </a:r>
            </a:p>
          </p:txBody>
        </p:sp>
        <p:sp>
          <p:nvSpPr>
            <p:cNvPr id="109" name="テキスト ボックス 108">
              <a:extLst>
                <a:ext uri="{FF2B5EF4-FFF2-40B4-BE49-F238E27FC236}">
                  <a16:creationId xmlns:a16="http://schemas.microsoft.com/office/drawing/2014/main" id="{9E1C0815-16CC-4CC8-89B1-FE53BD1C56F0}"/>
                </a:ext>
              </a:extLst>
            </p:cNvPr>
            <p:cNvSpPr txBox="1"/>
            <p:nvPr/>
          </p:nvSpPr>
          <p:spPr>
            <a:xfrm>
              <a:off x="2214242" y="3471081"/>
              <a:ext cx="415498" cy="230832"/>
            </a:xfrm>
            <a:prstGeom prst="rect">
              <a:avLst/>
            </a:prstGeom>
            <a:noFill/>
          </p:spPr>
          <p:txBody>
            <a:bodyPr wrap="none" rtlCol="0">
              <a:spAutoFit/>
            </a:bodyPr>
            <a:lstStyle/>
            <a:p>
              <a:r>
                <a:rPr kumimoji="1" lang="ja-JP" altLang="en-US" sz="900">
                  <a:solidFill>
                    <a:srgbClr val="FFFF00"/>
                  </a:solidFill>
                </a:rPr>
                <a:t>★５</a:t>
              </a:r>
            </a:p>
          </p:txBody>
        </p:sp>
        <p:sp>
          <p:nvSpPr>
            <p:cNvPr id="110" name="テキスト ボックス 109">
              <a:extLst>
                <a:ext uri="{FF2B5EF4-FFF2-40B4-BE49-F238E27FC236}">
                  <a16:creationId xmlns:a16="http://schemas.microsoft.com/office/drawing/2014/main" id="{CB404D32-0D65-4BA2-93E3-11839C7371A3}"/>
                </a:ext>
              </a:extLst>
            </p:cNvPr>
            <p:cNvSpPr txBox="1"/>
            <p:nvPr/>
          </p:nvSpPr>
          <p:spPr>
            <a:xfrm>
              <a:off x="2823537" y="3264318"/>
              <a:ext cx="745717" cy="246221"/>
            </a:xfrm>
            <a:prstGeom prst="rect">
              <a:avLst/>
            </a:prstGeom>
            <a:noFill/>
          </p:spPr>
          <p:txBody>
            <a:bodyPr wrap="none" rtlCol="0">
              <a:spAutoFit/>
            </a:bodyPr>
            <a:lstStyle/>
            <a:p>
              <a:r>
                <a:rPr kumimoji="1" lang="en-US" altLang="ja-JP" sz="1000"/>
                <a:t>06.</a:t>
              </a:r>
              <a:r>
                <a:rPr kumimoji="1" lang="ja-JP" altLang="en-US" sz="1000"/>
                <a:t>レア度</a:t>
              </a:r>
            </a:p>
          </p:txBody>
        </p:sp>
        <p:cxnSp>
          <p:nvCxnSpPr>
            <p:cNvPr id="111" name="直線コネクタ 110">
              <a:extLst>
                <a:ext uri="{FF2B5EF4-FFF2-40B4-BE49-F238E27FC236}">
                  <a16:creationId xmlns:a16="http://schemas.microsoft.com/office/drawing/2014/main" id="{622A4DCD-4109-4A1B-82C5-BB25BCD68A6F}"/>
                </a:ext>
              </a:extLst>
            </p:cNvPr>
            <p:cNvCxnSpPr>
              <a:cxnSpLocks/>
              <a:endCxn id="110" idx="1"/>
            </p:cNvCxnSpPr>
            <p:nvPr/>
          </p:nvCxnSpPr>
          <p:spPr>
            <a:xfrm flipV="1">
              <a:off x="2528272" y="3387429"/>
              <a:ext cx="295265" cy="16995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grpSp>
        <p:nvGrpSpPr>
          <p:cNvPr id="112" name="グループ化 111">
            <a:extLst>
              <a:ext uri="{FF2B5EF4-FFF2-40B4-BE49-F238E27FC236}">
                <a16:creationId xmlns:a16="http://schemas.microsoft.com/office/drawing/2014/main" id="{0E14ADB2-87BC-4468-9CC1-C9777FB002BB}"/>
              </a:ext>
            </a:extLst>
          </p:cNvPr>
          <p:cNvGrpSpPr/>
          <p:nvPr/>
        </p:nvGrpSpPr>
        <p:grpSpPr>
          <a:xfrm>
            <a:off x="2199774" y="4934883"/>
            <a:ext cx="1587826" cy="1199188"/>
            <a:chOff x="413197" y="4909712"/>
            <a:chExt cx="1587826" cy="1199188"/>
          </a:xfrm>
        </p:grpSpPr>
        <p:grpSp>
          <p:nvGrpSpPr>
            <p:cNvPr id="113" name="グループ化 112">
              <a:extLst>
                <a:ext uri="{FF2B5EF4-FFF2-40B4-BE49-F238E27FC236}">
                  <a16:creationId xmlns:a16="http://schemas.microsoft.com/office/drawing/2014/main" id="{789D6C1D-1FBA-4F44-96F0-A50F6FE439B7}"/>
                </a:ext>
              </a:extLst>
            </p:cNvPr>
            <p:cNvGrpSpPr/>
            <p:nvPr/>
          </p:nvGrpSpPr>
          <p:grpSpPr>
            <a:xfrm>
              <a:off x="787531" y="5236204"/>
              <a:ext cx="672364" cy="609426"/>
              <a:chOff x="1938166" y="5524138"/>
              <a:chExt cx="672364" cy="609426"/>
            </a:xfrm>
          </p:grpSpPr>
          <p:sp>
            <p:nvSpPr>
              <p:cNvPr id="126" name="正方形/長方形 125">
                <a:extLst>
                  <a:ext uri="{FF2B5EF4-FFF2-40B4-BE49-F238E27FC236}">
                    <a16:creationId xmlns:a16="http://schemas.microsoft.com/office/drawing/2014/main" id="{0D86A712-3057-4D33-B534-9801F9125E62}"/>
                  </a:ext>
                </a:extLst>
              </p:cNvPr>
              <p:cNvSpPr/>
              <p:nvPr/>
            </p:nvSpPr>
            <p:spPr>
              <a:xfrm>
                <a:off x="1997124" y="5553788"/>
                <a:ext cx="489969" cy="489078"/>
              </a:xfrm>
              <a:prstGeom prst="rect">
                <a:avLst/>
              </a:prstGeom>
              <a:ln w="31750">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テキスト ボックス 126">
                <a:extLst>
                  <a:ext uri="{FF2B5EF4-FFF2-40B4-BE49-F238E27FC236}">
                    <a16:creationId xmlns:a16="http://schemas.microsoft.com/office/drawing/2014/main" id="{FB590512-F281-456C-A7E6-C22CD435B97D}"/>
                  </a:ext>
                </a:extLst>
              </p:cNvPr>
              <p:cNvSpPr txBox="1"/>
              <p:nvPr/>
            </p:nvSpPr>
            <p:spPr>
              <a:xfrm>
                <a:off x="2143736" y="5871954"/>
                <a:ext cx="466794" cy="261610"/>
              </a:xfrm>
              <a:prstGeom prst="rect">
                <a:avLst/>
              </a:prstGeom>
              <a:noFill/>
            </p:spPr>
            <p:txBody>
              <a:bodyPr wrap="none" rtlCol="0">
                <a:spAutoFit/>
              </a:bodyPr>
              <a:lstStyle/>
              <a:p>
                <a:r>
                  <a:rPr kumimoji="1" lang="ja-JP" altLang="en-US" sz="1050">
                    <a:solidFill>
                      <a:srgbClr val="FFFF00"/>
                    </a:solidFill>
                    <a:effectLst>
                      <a:glow rad="25400">
                        <a:schemeClr val="tx1"/>
                      </a:glow>
                    </a:effectLst>
                  </a:rPr>
                  <a:t>★５</a:t>
                </a:r>
              </a:p>
            </p:txBody>
          </p:sp>
          <p:sp>
            <p:nvSpPr>
              <p:cNvPr id="128" name="楕円 127">
                <a:extLst>
                  <a:ext uri="{FF2B5EF4-FFF2-40B4-BE49-F238E27FC236}">
                    <a16:creationId xmlns:a16="http://schemas.microsoft.com/office/drawing/2014/main" id="{4864B763-9C97-48F6-9D59-B2D014DAD06C}"/>
                  </a:ext>
                </a:extLst>
              </p:cNvPr>
              <p:cNvSpPr/>
              <p:nvPr/>
            </p:nvSpPr>
            <p:spPr>
              <a:xfrm>
                <a:off x="1938166" y="5524138"/>
                <a:ext cx="230819" cy="2308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100"/>
                  <a:t>A</a:t>
                </a:r>
              </a:p>
            </p:txBody>
          </p:sp>
        </p:grpSp>
        <p:sp>
          <p:nvSpPr>
            <p:cNvPr id="114" name="テキスト ボックス 113">
              <a:extLst>
                <a:ext uri="{FF2B5EF4-FFF2-40B4-BE49-F238E27FC236}">
                  <a16:creationId xmlns:a16="http://schemas.microsoft.com/office/drawing/2014/main" id="{59A6CC75-97D3-4C69-95D6-139934873FB4}"/>
                </a:ext>
              </a:extLst>
            </p:cNvPr>
            <p:cNvSpPr txBox="1"/>
            <p:nvPr/>
          </p:nvSpPr>
          <p:spPr>
            <a:xfrm>
              <a:off x="425030" y="4909712"/>
              <a:ext cx="723275" cy="200055"/>
            </a:xfrm>
            <a:prstGeom prst="rect">
              <a:avLst/>
            </a:prstGeom>
            <a:noFill/>
          </p:spPr>
          <p:txBody>
            <a:bodyPr wrap="none" rtlCol="0">
              <a:spAutoFit/>
            </a:bodyPr>
            <a:lstStyle/>
            <a:p>
              <a:r>
                <a:rPr kumimoji="1" lang="ja-JP" altLang="en-US" sz="700"/>
                <a:t>場所アイコン</a:t>
              </a:r>
              <a:endParaRPr kumimoji="1" lang="en-US" altLang="ja-JP" sz="700"/>
            </a:p>
          </p:txBody>
        </p:sp>
        <p:sp>
          <p:nvSpPr>
            <p:cNvPr id="115" name="テキスト ボックス 114">
              <a:extLst>
                <a:ext uri="{FF2B5EF4-FFF2-40B4-BE49-F238E27FC236}">
                  <a16:creationId xmlns:a16="http://schemas.microsoft.com/office/drawing/2014/main" id="{F8237923-51A3-495B-B88F-39B3DF4A4345}"/>
                </a:ext>
              </a:extLst>
            </p:cNvPr>
            <p:cNvSpPr txBox="1"/>
            <p:nvPr/>
          </p:nvSpPr>
          <p:spPr>
            <a:xfrm>
              <a:off x="1365189" y="5819847"/>
              <a:ext cx="453970" cy="200055"/>
            </a:xfrm>
            <a:prstGeom prst="rect">
              <a:avLst/>
            </a:prstGeom>
            <a:noFill/>
          </p:spPr>
          <p:txBody>
            <a:bodyPr wrap="none" rtlCol="0">
              <a:spAutoFit/>
            </a:bodyPr>
            <a:lstStyle/>
            <a:p>
              <a:r>
                <a:rPr kumimoji="1" lang="ja-JP" altLang="en-US" sz="700"/>
                <a:t>レア度</a:t>
              </a:r>
              <a:endParaRPr kumimoji="1" lang="en-US" altLang="ja-JP" sz="700"/>
            </a:p>
          </p:txBody>
        </p:sp>
        <p:sp>
          <p:nvSpPr>
            <p:cNvPr id="116" name="テキスト ボックス 115">
              <a:extLst>
                <a:ext uri="{FF2B5EF4-FFF2-40B4-BE49-F238E27FC236}">
                  <a16:creationId xmlns:a16="http://schemas.microsoft.com/office/drawing/2014/main" id="{A341B4A7-7149-4954-B7F2-D675C3E5AB6B}"/>
                </a:ext>
              </a:extLst>
            </p:cNvPr>
            <p:cNvSpPr txBox="1"/>
            <p:nvPr/>
          </p:nvSpPr>
          <p:spPr>
            <a:xfrm>
              <a:off x="1457284" y="5448718"/>
              <a:ext cx="543739" cy="200055"/>
            </a:xfrm>
            <a:prstGeom prst="rect">
              <a:avLst/>
            </a:prstGeom>
            <a:noFill/>
          </p:spPr>
          <p:txBody>
            <a:bodyPr wrap="none" rtlCol="0">
              <a:spAutoFit/>
            </a:bodyPr>
            <a:lstStyle/>
            <a:p>
              <a:r>
                <a:rPr kumimoji="1" lang="ja-JP" altLang="en-US" sz="700"/>
                <a:t>レア度枠</a:t>
              </a:r>
              <a:endParaRPr kumimoji="1" lang="en-US" altLang="ja-JP" sz="700"/>
            </a:p>
          </p:txBody>
        </p:sp>
        <p:sp>
          <p:nvSpPr>
            <p:cNvPr id="117" name="テキスト ボックス 116">
              <a:extLst>
                <a:ext uri="{FF2B5EF4-FFF2-40B4-BE49-F238E27FC236}">
                  <a16:creationId xmlns:a16="http://schemas.microsoft.com/office/drawing/2014/main" id="{A08F8B22-45AE-40D8-83F3-AD67AF5135D2}"/>
                </a:ext>
              </a:extLst>
            </p:cNvPr>
            <p:cNvSpPr txBox="1"/>
            <p:nvPr/>
          </p:nvSpPr>
          <p:spPr>
            <a:xfrm>
              <a:off x="460232" y="5908845"/>
              <a:ext cx="813043" cy="200055"/>
            </a:xfrm>
            <a:prstGeom prst="rect">
              <a:avLst/>
            </a:prstGeom>
            <a:noFill/>
          </p:spPr>
          <p:txBody>
            <a:bodyPr wrap="none" rtlCol="0">
              <a:spAutoFit/>
            </a:bodyPr>
            <a:lstStyle/>
            <a:p>
              <a:r>
                <a:rPr kumimoji="1" lang="ja-JP" altLang="en-US" sz="700"/>
                <a:t>パーツアイコン</a:t>
              </a:r>
              <a:endParaRPr kumimoji="1" lang="en-US" altLang="ja-JP" sz="700"/>
            </a:p>
          </p:txBody>
        </p:sp>
        <p:cxnSp>
          <p:nvCxnSpPr>
            <p:cNvPr id="118" name="直線コネクタ 117">
              <a:extLst>
                <a:ext uri="{FF2B5EF4-FFF2-40B4-BE49-F238E27FC236}">
                  <a16:creationId xmlns:a16="http://schemas.microsoft.com/office/drawing/2014/main" id="{390456BF-9CA8-43AF-B62A-0AD2D8500A23}"/>
                </a:ext>
              </a:extLst>
            </p:cNvPr>
            <p:cNvCxnSpPr>
              <a:cxnSpLocks/>
              <a:stCxn id="128" idx="0"/>
              <a:endCxn id="114" idx="2"/>
            </p:cNvCxnSpPr>
            <p:nvPr/>
          </p:nvCxnSpPr>
          <p:spPr>
            <a:xfrm flipH="1" flipV="1">
              <a:off x="786668" y="5109767"/>
              <a:ext cx="116273" cy="12643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119" name="直線コネクタ 118">
              <a:extLst>
                <a:ext uri="{FF2B5EF4-FFF2-40B4-BE49-F238E27FC236}">
                  <a16:creationId xmlns:a16="http://schemas.microsoft.com/office/drawing/2014/main" id="{79B52899-56EE-4CE6-A9F6-793E0CDA2ABE}"/>
                </a:ext>
              </a:extLst>
            </p:cNvPr>
            <p:cNvCxnSpPr>
              <a:cxnSpLocks/>
              <a:stCxn id="126" idx="3"/>
              <a:endCxn id="116" idx="1"/>
            </p:cNvCxnSpPr>
            <p:nvPr/>
          </p:nvCxnSpPr>
          <p:spPr>
            <a:xfrm>
              <a:off x="1336458" y="5510393"/>
              <a:ext cx="120826" cy="3835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120" name="直線コネクタ 119">
              <a:extLst>
                <a:ext uri="{FF2B5EF4-FFF2-40B4-BE49-F238E27FC236}">
                  <a16:creationId xmlns:a16="http://schemas.microsoft.com/office/drawing/2014/main" id="{D10591B0-32A6-4790-B065-07BB311B1454}"/>
                </a:ext>
              </a:extLst>
            </p:cNvPr>
            <p:cNvCxnSpPr>
              <a:cxnSpLocks/>
              <a:endCxn id="115" idx="0"/>
            </p:cNvCxnSpPr>
            <p:nvPr/>
          </p:nvCxnSpPr>
          <p:spPr>
            <a:xfrm>
              <a:off x="1319758" y="5739496"/>
              <a:ext cx="272416" cy="8035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21" name="テキスト ボックス 120">
              <a:extLst>
                <a:ext uri="{FF2B5EF4-FFF2-40B4-BE49-F238E27FC236}">
                  <a16:creationId xmlns:a16="http://schemas.microsoft.com/office/drawing/2014/main" id="{B41F13A4-034C-418F-975C-FD929F77F319}"/>
                </a:ext>
              </a:extLst>
            </p:cNvPr>
            <p:cNvSpPr txBox="1"/>
            <p:nvPr/>
          </p:nvSpPr>
          <p:spPr>
            <a:xfrm>
              <a:off x="1031525" y="5014107"/>
              <a:ext cx="697628" cy="215444"/>
            </a:xfrm>
            <a:prstGeom prst="rect">
              <a:avLst/>
            </a:prstGeom>
            <a:noFill/>
          </p:spPr>
          <p:txBody>
            <a:bodyPr wrap="none" rtlCol="0">
              <a:spAutoFit/>
            </a:bodyPr>
            <a:lstStyle/>
            <a:p>
              <a:pPr algn="r"/>
              <a:r>
                <a:rPr kumimoji="1" lang="ja-JP" altLang="en-US" sz="800" b="1"/>
                <a:t>武器パーツ</a:t>
              </a:r>
            </a:p>
          </p:txBody>
        </p:sp>
        <p:pic>
          <p:nvPicPr>
            <p:cNvPr id="122" name="グラフィックス 121" descr="レンチ">
              <a:extLst>
                <a:ext uri="{FF2B5EF4-FFF2-40B4-BE49-F238E27FC236}">
                  <a16:creationId xmlns:a16="http://schemas.microsoft.com/office/drawing/2014/main" id="{1F367116-287B-44FE-9B4A-BB2CDBBA6B5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31977" y="5377756"/>
              <a:ext cx="318991" cy="318991"/>
            </a:xfrm>
            <a:prstGeom prst="rect">
              <a:avLst/>
            </a:prstGeom>
          </p:spPr>
        </p:pic>
        <p:sp>
          <p:nvSpPr>
            <p:cNvPr id="123" name="テキスト ボックス 122">
              <a:extLst>
                <a:ext uri="{FF2B5EF4-FFF2-40B4-BE49-F238E27FC236}">
                  <a16:creationId xmlns:a16="http://schemas.microsoft.com/office/drawing/2014/main" id="{2C750823-D60A-46CE-998F-CAA122C3391E}"/>
                </a:ext>
              </a:extLst>
            </p:cNvPr>
            <p:cNvSpPr txBox="1"/>
            <p:nvPr/>
          </p:nvSpPr>
          <p:spPr>
            <a:xfrm>
              <a:off x="413197" y="5446620"/>
              <a:ext cx="364202" cy="200055"/>
            </a:xfrm>
            <a:prstGeom prst="rect">
              <a:avLst/>
            </a:prstGeom>
            <a:noFill/>
          </p:spPr>
          <p:txBody>
            <a:bodyPr wrap="none" rtlCol="0">
              <a:spAutoFit/>
            </a:bodyPr>
            <a:lstStyle/>
            <a:p>
              <a:r>
                <a:rPr kumimoji="1" lang="ja-JP" altLang="en-US" sz="700"/>
                <a:t>背景</a:t>
              </a:r>
              <a:endParaRPr kumimoji="1" lang="en-US" altLang="ja-JP" sz="700"/>
            </a:p>
          </p:txBody>
        </p:sp>
        <p:cxnSp>
          <p:nvCxnSpPr>
            <p:cNvPr id="124" name="直線コネクタ 123">
              <a:extLst>
                <a:ext uri="{FF2B5EF4-FFF2-40B4-BE49-F238E27FC236}">
                  <a16:creationId xmlns:a16="http://schemas.microsoft.com/office/drawing/2014/main" id="{FC793664-2C70-4DD3-B616-32CC07B20BB4}"/>
                </a:ext>
              </a:extLst>
            </p:cNvPr>
            <p:cNvCxnSpPr>
              <a:cxnSpLocks/>
              <a:endCxn id="123" idx="3"/>
            </p:cNvCxnSpPr>
            <p:nvPr/>
          </p:nvCxnSpPr>
          <p:spPr>
            <a:xfrm flipH="1" flipV="1">
              <a:off x="777399" y="5546648"/>
              <a:ext cx="146306" cy="13264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125" name="直線コネクタ 124">
              <a:extLst>
                <a:ext uri="{FF2B5EF4-FFF2-40B4-BE49-F238E27FC236}">
                  <a16:creationId xmlns:a16="http://schemas.microsoft.com/office/drawing/2014/main" id="{E3F697FF-C4E2-48EC-8CDE-D4332F4F0F10}"/>
                </a:ext>
              </a:extLst>
            </p:cNvPr>
            <p:cNvCxnSpPr>
              <a:cxnSpLocks/>
              <a:endCxn id="117" idx="0"/>
            </p:cNvCxnSpPr>
            <p:nvPr/>
          </p:nvCxnSpPr>
          <p:spPr>
            <a:xfrm flipH="1">
              <a:off x="866754" y="5537251"/>
              <a:ext cx="246082" cy="37159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252485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図 21" descr="座る, テーブル, 男, 女性 が含まれている画像&#10;&#10;自動的に生成された説明">
            <a:extLst>
              <a:ext uri="{FF2B5EF4-FFF2-40B4-BE49-F238E27FC236}">
                <a16:creationId xmlns:a16="http://schemas.microsoft.com/office/drawing/2014/main" id="{EA66A136-6647-438E-8440-929CE47F0CFD}"/>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41389" y="908689"/>
            <a:ext cx="2008800" cy="357120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23</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3687228" cy="276999"/>
          </a:xfrm>
          <a:prstGeom prst="rect">
            <a:avLst/>
          </a:prstGeom>
          <a:noFill/>
        </p:spPr>
        <p:txBody>
          <a:bodyPr wrap="none" rtlCol="0">
            <a:spAutoFit/>
          </a:bodyPr>
          <a:lstStyle/>
          <a:p>
            <a:r>
              <a:rPr kumimoji="1" lang="ja-JP" altLang="en-US" sz="1200" b="1"/>
              <a:t>○</a:t>
            </a:r>
            <a:r>
              <a:rPr kumimoji="1" lang="en-US" altLang="ja-JP" sz="1200" b="1"/>
              <a:t> co140b.</a:t>
            </a:r>
            <a:r>
              <a:rPr kumimoji="1" lang="ja-JP" altLang="en-US" sz="1200" b="1"/>
              <a:t>部隊キャラ設定画面ー個人情報（</a:t>
            </a:r>
            <a:r>
              <a:rPr kumimoji="1" lang="en-US" altLang="ja-JP" sz="1200" b="1"/>
              <a:t>6/6</a:t>
            </a:r>
            <a:r>
              <a:rPr kumimoji="1" lang="ja-JP" altLang="en-US" sz="1200" b="1"/>
              <a:t>）</a:t>
            </a:r>
          </a:p>
        </p:txBody>
      </p:sp>
      <p:sp>
        <p:nvSpPr>
          <p:cNvPr id="63" name="テキスト ボックス 62">
            <a:extLst>
              <a:ext uri="{FF2B5EF4-FFF2-40B4-BE49-F238E27FC236}">
                <a16:creationId xmlns:a16="http://schemas.microsoft.com/office/drawing/2014/main" id="{8B2FA87E-B123-4D77-AF10-F5A0FAB15502}"/>
              </a:ext>
            </a:extLst>
          </p:cNvPr>
          <p:cNvSpPr txBox="1"/>
          <p:nvPr/>
        </p:nvSpPr>
        <p:spPr>
          <a:xfrm>
            <a:off x="4271395" y="486503"/>
            <a:ext cx="1261884" cy="246221"/>
          </a:xfrm>
          <a:prstGeom prst="rect">
            <a:avLst/>
          </a:prstGeom>
          <a:noFill/>
        </p:spPr>
        <p:txBody>
          <a:bodyPr wrap="none" rtlCol="0">
            <a:spAutoFit/>
          </a:bodyPr>
          <a:lstStyle/>
          <a:p>
            <a:r>
              <a:rPr kumimoji="1" lang="en-US" altLang="ja-JP" sz="1000" b="1"/>
              <a:t>01.</a:t>
            </a:r>
            <a:r>
              <a:rPr kumimoji="1" lang="ja-JP" altLang="en-US" sz="1000" b="1"/>
              <a:t>好きなもの情報</a:t>
            </a:r>
          </a:p>
        </p:txBody>
      </p:sp>
      <p:sp>
        <p:nvSpPr>
          <p:cNvPr id="64" name="テキスト ボックス 63">
            <a:extLst>
              <a:ext uri="{FF2B5EF4-FFF2-40B4-BE49-F238E27FC236}">
                <a16:creationId xmlns:a16="http://schemas.microsoft.com/office/drawing/2014/main" id="{94C2FE46-16D1-4EB6-9E0F-79F248E9DF81}"/>
              </a:ext>
            </a:extLst>
          </p:cNvPr>
          <p:cNvSpPr txBox="1"/>
          <p:nvPr/>
        </p:nvSpPr>
        <p:spPr>
          <a:xfrm>
            <a:off x="4463838" y="731334"/>
            <a:ext cx="3005951" cy="400110"/>
          </a:xfrm>
          <a:prstGeom prst="rect">
            <a:avLst/>
          </a:prstGeom>
          <a:noFill/>
        </p:spPr>
        <p:txBody>
          <a:bodyPr wrap="none" rtlCol="0">
            <a:spAutoFit/>
          </a:bodyPr>
          <a:lstStyle/>
          <a:p>
            <a:r>
              <a:rPr kumimoji="1" lang="ja-JP" altLang="en-US" sz="1000"/>
              <a:t>一番風呂で上げると喜ぶアイテムの分類を表示。</a:t>
            </a:r>
            <a:endParaRPr kumimoji="1" lang="en-US" altLang="ja-JP" sz="1000"/>
          </a:p>
          <a:p>
            <a:r>
              <a:rPr kumimoji="1" lang="ja-JP" altLang="en-US" sz="1000"/>
              <a:t>分類については要検討。</a:t>
            </a:r>
          </a:p>
        </p:txBody>
      </p:sp>
      <p:sp>
        <p:nvSpPr>
          <p:cNvPr id="65" name="テキスト ボックス 64">
            <a:extLst>
              <a:ext uri="{FF2B5EF4-FFF2-40B4-BE49-F238E27FC236}">
                <a16:creationId xmlns:a16="http://schemas.microsoft.com/office/drawing/2014/main" id="{5363C766-8053-40F7-9F41-696232CE6E81}"/>
              </a:ext>
            </a:extLst>
          </p:cNvPr>
          <p:cNvSpPr txBox="1"/>
          <p:nvPr/>
        </p:nvSpPr>
        <p:spPr>
          <a:xfrm>
            <a:off x="4271395" y="1252936"/>
            <a:ext cx="1168910" cy="246221"/>
          </a:xfrm>
          <a:prstGeom prst="rect">
            <a:avLst/>
          </a:prstGeom>
          <a:noFill/>
        </p:spPr>
        <p:txBody>
          <a:bodyPr wrap="none" rtlCol="0">
            <a:spAutoFit/>
          </a:bodyPr>
          <a:lstStyle/>
          <a:p>
            <a:r>
              <a:rPr kumimoji="1" lang="en-US" altLang="ja-JP" sz="1000" b="1"/>
              <a:t>02.</a:t>
            </a:r>
            <a:r>
              <a:rPr kumimoji="1" lang="ja-JP" altLang="en-US" sz="1000" b="1"/>
              <a:t> 得意怪獣情報</a:t>
            </a:r>
          </a:p>
        </p:txBody>
      </p:sp>
      <p:sp>
        <p:nvSpPr>
          <p:cNvPr id="66" name="テキスト ボックス 65">
            <a:extLst>
              <a:ext uri="{FF2B5EF4-FFF2-40B4-BE49-F238E27FC236}">
                <a16:creationId xmlns:a16="http://schemas.microsoft.com/office/drawing/2014/main" id="{353EF03D-250A-4D0A-85AE-1A76694892B9}"/>
              </a:ext>
            </a:extLst>
          </p:cNvPr>
          <p:cNvSpPr txBox="1"/>
          <p:nvPr/>
        </p:nvSpPr>
        <p:spPr>
          <a:xfrm>
            <a:off x="4463838" y="1497767"/>
            <a:ext cx="2877711" cy="246221"/>
          </a:xfrm>
          <a:prstGeom prst="rect">
            <a:avLst/>
          </a:prstGeom>
          <a:noFill/>
        </p:spPr>
        <p:txBody>
          <a:bodyPr wrap="none" rtlCol="0">
            <a:spAutoFit/>
          </a:bodyPr>
          <a:lstStyle/>
          <a:p>
            <a:r>
              <a:rPr kumimoji="1" lang="ja-JP" altLang="en-US" sz="1000"/>
              <a:t>攻撃時にダメージボーナスが乗る怪獣の分類。</a:t>
            </a:r>
          </a:p>
        </p:txBody>
      </p:sp>
      <p:sp>
        <p:nvSpPr>
          <p:cNvPr id="67" name="テキスト ボックス 66">
            <a:extLst>
              <a:ext uri="{FF2B5EF4-FFF2-40B4-BE49-F238E27FC236}">
                <a16:creationId xmlns:a16="http://schemas.microsoft.com/office/drawing/2014/main" id="{111018DD-EE99-4E5D-8B0B-DF5B03911363}"/>
              </a:ext>
            </a:extLst>
          </p:cNvPr>
          <p:cNvSpPr txBox="1"/>
          <p:nvPr/>
        </p:nvSpPr>
        <p:spPr>
          <a:xfrm>
            <a:off x="4289573" y="1864090"/>
            <a:ext cx="1133644" cy="246221"/>
          </a:xfrm>
          <a:prstGeom prst="rect">
            <a:avLst/>
          </a:prstGeom>
          <a:noFill/>
        </p:spPr>
        <p:txBody>
          <a:bodyPr wrap="none" rtlCol="0">
            <a:spAutoFit/>
          </a:bodyPr>
          <a:lstStyle/>
          <a:p>
            <a:r>
              <a:rPr kumimoji="1" lang="en-US" altLang="ja-JP" sz="1000" b="1"/>
              <a:t>03.</a:t>
            </a:r>
            <a:r>
              <a:rPr kumimoji="1" lang="ja-JP" altLang="en-US" sz="1000" b="1"/>
              <a:t>苦手怪獣情報</a:t>
            </a:r>
          </a:p>
        </p:txBody>
      </p:sp>
      <p:sp>
        <p:nvSpPr>
          <p:cNvPr id="68" name="テキスト ボックス 67">
            <a:extLst>
              <a:ext uri="{FF2B5EF4-FFF2-40B4-BE49-F238E27FC236}">
                <a16:creationId xmlns:a16="http://schemas.microsoft.com/office/drawing/2014/main" id="{41D22FDF-7928-4428-8246-422A31A7C08C}"/>
              </a:ext>
            </a:extLst>
          </p:cNvPr>
          <p:cNvSpPr txBox="1"/>
          <p:nvPr/>
        </p:nvSpPr>
        <p:spPr>
          <a:xfrm>
            <a:off x="4482016" y="2108921"/>
            <a:ext cx="3262432" cy="246221"/>
          </a:xfrm>
          <a:prstGeom prst="rect">
            <a:avLst/>
          </a:prstGeom>
          <a:noFill/>
        </p:spPr>
        <p:txBody>
          <a:bodyPr wrap="none" rtlCol="0">
            <a:spAutoFit/>
          </a:bodyPr>
          <a:lstStyle/>
          <a:p>
            <a:r>
              <a:rPr kumimoji="1" lang="ja-JP" altLang="en-US" sz="1000"/>
              <a:t>怪獣の攻撃時にダメージボーナスが乗る怪獣の分類。</a:t>
            </a:r>
          </a:p>
        </p:txBody>
      </p:sp>
      <p:cxnSp>
        <p:nvCxnSpPr>
          <p:cNvPr id="54" name="直線コネクタ 53">
            <a:extLst>
              <a:ext uri="{FF2B5EF4-FFF2-40B4-BE49-F238E27FC236}">
                <a16:creationId xmlns:a16="http://schemas.microsoft.com/office/drawing/2014/main" id="{8C6C6D3B-90EA-40D2-B3B1-AD3421A335F7}"/>
              </a:ext>
            </a:extLst>
          </p:cNvPr>
          <p:cNvCxnSpPr>
            <a:cxnSpLocks/>
            <a:endCxn id="90" idx="1"/>
          </p:cNvCxnSpPr>
          <p:nvPr/>
        </p:nvCxnSpPr>
        <p:spPr>
          <a:xfrm flipV="1">
            <a:off x="2350806" y="3584271"/>
            <a:ext cx="551785" cy="2018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0" name="テキスト ボックス 79">
            <a:extLst>
              <a:ext uri="{FF2B5EF4-FFF2-40B4-BE49-F238E27FC236}">
                <a16:creationId xmlns:a16="http://schemas.microsoft.com/office/drawing/2014/main" id="{979F2010-45A5-421B-8D54-497EACE94C7C}"/>
              </a:ext>
            </a:extLst>
          </p:cNvPr>
          <p:cNvSpPr txBox="1"/>
          <p:nvPr/>
        </p:nvSpPr>
        <p:spPr>
          <a:xfrm>
            <a:off x="2902591" y="2907793"/>
            <a:ext cx="1258678" cy="246221"/>
          </a:xfrm>
          <a:prstGeom prst="rect">
            <a:avLst/>
          </a:prstGeom>
          <a:noFill/>
        </p:spPr>
        <p:txBody>
          <a:bodyPr wrap="none" rtlCol="0">
            <a:spAutoFit/>
          </a:bodyPr>
          <a:lstStyle/>
          <a:p>
            <a:r>
              <a:rPr kumimoji="1" lang="en-US" altLang="ja-JP" sz="1000"/>
              <a:t>01.</a:t>
            </a:r>
            <a:r>
              <a:rPr kumimoji="1" lang="ja-JP" altLang="en-US" sz="1000"/>
              <a:t>好きなもの情報</a:t>
            </a:r>
          </a:p>
        </p:txBody>
      </p:sp>
      <p:sp>
        <p:nvSpPr>
          <p:cNvPr id="81" name="テキスト ボックス 80">
            <a:extLst>
              <a:ext uri="{FF2B5EF4-FFF2-40B4-BE49-F238E27FC236}">
                <a16:creationId xmlns:a16="http://schemas.microsoft.com/office/drawing/2014/main" id="{D3899957-275F-4E6B-AC2A-11F22D296CD6}"/>
              </a:ext>
            </a:extLst>
          </p:cNvPr>
          <p:cNvSpPr txBox="1"/>
          <p:nvPr/>
        </p:nvSpPr>
        <p:spPr>
          <a:xfrm>
            <a:off x="2902591" y="3983008"/>
            <a:ext cx="1130438" cy="246221"/>
          </a:xfrm>
          <a:prstGeom prst="rect">
            <a:avLst/>
          </a:prstGeom>
          <a:noFill/>
        </p:spPr>
        <p:txBody>
          <a:bodyPr wrap="none" rtlCol="0">
            <a:spAutoFit/>
          </a:bodyPr>
          <a:lstStyle/>
          <a:p>
            <a:r>
              <a:rPr kumimoji="1" lang="en-US" altLang="ja-JP" sz="1000"/>
              <a:t>03.</a:t>
            </a:r>
            <a:r>
              <a:rPr kumimoji="1" lang="ja-JP" altLang="en-US" sz="1000"/>
              <a:t>苦手怪獣情報</a:t>
            </a:r>
          </a:p>
        </p:txBody>
      </p:sp>
      <p:sp>
        <p:nvSpPr>
          <p:cNvPr id="88" name="テキスト ボックス 87">
            <a:extLst>
              <a:ext uri="{FF2B5EF4-FFF2-40B4-BE49-F238E27FC236}">
                <a16:creationId xmlns:a16="http://schemas.microsoft.com/office/drawing/2014/main" id="{C6EC9175-D4C8-44E8-B985-2EF628831754}"/>
              </a:ext>
            </a:extLst>
          </p:cNvPr>
          <p:cNvSpPr txBox="1"/>
          <p:nvPr/>
        </p:nvSpPr>
        <p:spPr>
          <a:xfrm>
            <a:off x="1289471" y="4506328"/>
            <a:ext cx="912429" cy="200055"/>
          </a:xfrm>
          <a:prstGeom prst="rect">
            <a:avLst/>
          </a:prstGeom>
          <a:noFill/>
        </p:spPr>
        <p:txBody>
          <a:bodyPr wrap="none" rtlCol="0">
            <a:spAutoFit/>
          </a:bodyPr>
          <a:lstStyle/>
          <a:p>
            <a:r>
              <a:rPr kumimoji="1" lang="ja-JP" altLang="en-US" sz="700"/>
              <a:t>バリエーション</a:t>
            </a:r>
            <a:r>
              <a:rPr kumimoji="1" lang="en-US" altLang="ja-JP" sz="700"/>
              <a:t>02</a:t>
            </a:r>
          </a:p>
        </p:txBody>
      </p:sp>
      <p:cxnSp>
        <p:nvCxnSpPr>
          <p:cNvPr id="50" name="直線コネクタ 49">
            <a:extLst>
              <a:ext uri="{FF2B5EF4-FFF2-40B4-BE49-F238E27FC236}">
                <a16:creationId xmlns:a16="http://schemas.microsoft.com/office/drawing/2014/main" id="{172FADF1-4F47-4916-AD55-362EE8766EB5}"/>
              </a:ext>
            </a:extLst>
          </p:cNvPr>
          <p:cNvCxnSpPr>
            <a:cxnSpLocks/>
            <a:endCxn id="80" idx="1"/>
          </p:cNvCxnSpPr>
          <p:nvPr/>
        </p:nvCxnSpPr>
        <p:spPr>
          <a:xfrm flipV="1">
            <a:off x="2281806" y="3030904"/>
            <a:ext cx="620785" cy="35646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90" name="テキスト ボックス 89">
            <a:extLst>
              <a:ext uri="{FF2B5EF4-FFF2-40B4-BE49-F238E27FC236}">
                <a16:creationId xmlns:a16="http://schemas.microsoft.com/office/drawing/2014/main" id="{84D46A29-89EE-45CA-9504-A8E265ECA254}"/>
              </a:ext>
            </a:extLst>
          </p:cNvPr>
          <p:cNvSpPr txBox="1"/>
          <p:nvPr/>
        </p:nvSpPr>
        <p:spPr>
          <a:xfrm>
            <a:off x="2902591" y="3461160"/>
            <a:ext cx="1130438" cy="246221"/>
          </a:xfrm>
          <a:prstGeom prst="rect">
            <a:avLst/>
          </a:prstGeom>
          <a:noFill/>
        </p:spPr>
        <p:txBody>
          <a:bodyPr wrap="none" rtlCol="0">
            <a:spAutoFit/>
          </a:bodyPr>
          <a:lstStyle/>
          <a:p>
            <a:r>
              <a:rPr kumimoji="1" lang="en-US" altLang="ja-JP" sz="1000"/>
              <a:t>02.</a:t>
            </a:r>
            <a:r>
              <a:rPr kumimoji="1" lang="ja-JP" altLang="en-US" sz="1000"/>
              <a:t>得意怪獣情報</a:t>
            </a:r>
          </a:p>
        </p:txBody>
      </p:sp>
      <p:cxnSp>
        <p:nvCxnSpPr>
          <p:cNvPr id="47" name="直線コネクタ 46">
            <a:extLst>
              <a:ext uri="{FF2B5EF4-FFF2-40B4-BE49-F238E27FC236}">
                <a16:creationId xmlns:a16="http://schemas.microsoft.com/office/drawing/2014/main" id="{ADA5DCA1-6CF1-4DBA-834F-BE33A4BF3ADA}"/>
              </a:ext>
            </a:extLst>
          </p:cNvPr>
          <p:cNvCxnSpPr>
            <a:cxnSpLocks/>
            <a:endCxn id="81" idx="1"/>
          </p:cNvCxnSpPr>
          <p:nvPr/>
        </p:nvCxnSpPr>
        <p:spPr>
          <a:xfrm flipV="1">
            <a:off x="2345235" y="4106119"/>
            <a:ext cx="557356" cy="8064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aphicFrame>
        <p:nvGraphicFramePr>
          <p:cNvPr id="48" name="表 61">
            <a:extLst>
              <a:ext uri="{FF2B5EF4-FFF2-40B4-BE49-F238E27FC236}">
                <a16:creationId xmlns:a16="http://schemas.microsoft.com/office/drawing/2014/main" id="{6FF453AF-0471-4352-978C-FB692523EC71}"/>
              </a:ext>
            </a:extLst>
          </p:cNvPr>
          <p:cNvGraphicFramePr>
            <a:graphicFrameLocks noGrp="1"/>
          </p:cNvGraphicFramePr>
          <p:nvPr>
            <p:extLst>
              <p:ext uri="{D42A27DB-BD31-4B8C-83A1-F6EECF244321}">
                <p14:modId xmlns:p14="http://schemas.microsoft.com/office/powerpoint/2010/main" val="1977214304"/>
              </p:ext>
            </p:extLst>
          </p:nvPr>
        </p:nvGraphicFramePr>
        <p:xfrm>
          <a:off x="4293205" y="2844939"/>
          <a:ext cx="3737610" cy="731520"/>
        </p:xfrm>
        <a:graphic>
          <a:graphicData uri="http://schemas.openxmlformats.org/drawingml/2006/table">
            <a:tbl>
              <a:tblPr firstRow="1" bandRow="1">
                <a:tableStyleId>{5940675A-B579-460E-94D1-54222C63F5DA}</a:tableStyleId>
              </a:tblPr>
              <a:tblGrid>
                <a:gridCol w="1614805">
                  <a:extLst>
                    <a:ext uri="{9D8B030D-6E8A-4147-A177-3AD203B41FA5}">
                      <a16:colId xmlns:a16="http://schemas.microsoft.com/office/drawing/2014/main" val="2511590499"/>
                    </a:ext>
                  </a:extLst>
                </a:gridCol>
                <a:gridCol w="2122805">
                  <a:extLst>
                    <a:ext uri="{9D8B030D-6E8A-4147-A177-3AD203B41FA5}">
                      <a16:colId xmlns:a16="http://schemas.microsoft.com/office/drawing/2014/main" val="14688559"/>
                    </a:ext>
                  </a:extLst>
                </a:gridCol>
              </a:tblGrid>
              <a:tr h="243840">
                <a:tc>
                  <a:txBody>
                    <a:bodyPr/>
                    <a:lstStyle/>
                    <a:p>
                      <a:r>
                        <a:rPr kumimoji="1" lang="ja-JP" altLang="en-US" sz="1000"/>
                        <a:t>操作</a:t>
                      </a:r>
                    </a:p>
                  </a:txBody>
                  <a:tcPr>
                    <a:solidFill>
                      <a:schemeClr val="bg1">
                        <a:lumMod val="85000"/>
                      </a:schemeClr>
                    </a:solidFill>
                  </a:tcPr>
                </a:tc>
                <a:tc>
                  <a:txBody>
                    <a:bodyPr/>
                    <a:lstStyle/>
                    <a:p>
                      <a:r>
                        <a:rPr kumimoji="1" lang="ja-JP" altLang="en-US" sz="1000"/>
                        <a:t>内容</a:t>
                      </a:r>
                    </a:p>
                  </a:txBody>
                  <a:tcPr>
                    <a:solidFill>
                      <a:schemeClr val="bg1">
                        <a:lumMod val="85000"/>
                      </a:schemeClr>
                    </a:solidFill>
                  </a:tcPr>
                </a:tc>
                <a:extLst>
                  <a:ext uri="{0D108BD9-81ED-4DB2-BD59-A6C34878D82A}">
                    <a16:rowId xmlns:a16="http://schemas.microsoft.com/office/drawing/2014/main" val="3932875599"/>
                  </a:ext>
                </a:extLst>
              </a:tr>
              <a:tr h="243840">
                <a:tc>
                  <a:txBody>
                    <a:bodyPr/>
                    <a:lstStyle/>
                    <a:p>
                      <a:r>
                        <a:rPr kumimoji="1" lang="ja-JP" altLang="en-US" sz="1000"/>
                        <a:t>見出しタブタップ</a:t>
                      </a:r>
                    </a:p>
                  </a:txBody>
                  <a:tcPr>
                    <a:solidFill>
                      <a:schemeClr val="bg1"/>
                    </a:solidFill>
                  </a:tcPr>
                </a:tc>
                <a:tc>
                  <a:txBody>
                    <a:bodyPr/>
                    <a:lstStyle/>
                    <a:p>
                      <a:r>
                        <a:rPr kumimoji="1" lang="ja-JP" altLang="en-US" sz="1000"/>
                        <a:t>詳細内容切替。</a:t>
                      </a:r>
                    </a:p>
                  </a:txBody>
                  <a:tcPr>
                    <a:solidFill>
                      <a:schemeClr val="bg1"/>
                    </a:solidFill>
                  </a:tcPr>
                </a:tc>
                <a:extLst>
                  <a:ext uri="{0D108BD9-81ED-4DB2-BD59-A6C34878D82A}">
                    <a16:rowId xmlns:a16="http://schemas.microsoft.com/office/drawing/2014/main" val="1922787833"/>
                  </a:ext>
                </a:extLst>
              </a:tr>
              <a:tr h="243840">
                <a:tc>
                  <a:txBody>
                    <a:bodyPr/>
                    <a:lstStyle/>
                    <a:p>
                      <a:r>
                        <a:rPr kumimoji="1" lang="ja-JP" altLang="en-US" sz="1000"/>
                        <a:t>もどるボタン</a:t>
                      </a:r>
                    </a:p>
                  </a:txBody>
                  <a:tcP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前の画面にもどる</a:t>
                      </a:r>
                    </a:p>
                  </a:txBody>
                  <a:tcPr>
                    <a:solidFill>
                      <a:schemeClr val="bg1"/>
                    </a:solidFill>
                  </a:tcPr>
                </a:tc>
                <a:extLst>
                  <a:ext uri="{0D108BD9-81ED-4DB2-BD59-A6C34878D82A}">
                    <a16:rowId xmlns:a16="http://schemas.microsoft.com/office/drawing/2014/main" val="3817188964"/>
                  </a:ext>
                </a:extLst>
              </a:tr>
            </a:tbl>
          </a:graphicData>
        </a:graphic>
      </p:graphicFrame>
      <p:sp>
        <p:nvSpPr>
          <p:cNvPr id="49" name="テキスト ボックス 48">
            <a:extLst>
              <a:ext uri="{FF2B5EF4-FFF2-40B4-BE49-F238E27FC236}">
                <a16:creationId xmlns:a16="http://schemas.microsoft.com/office/drawing/2014/main" id="{12199E83-1042-41C8-9473-D4D47D362EA9}"/>
              </a:ext>
            </a:extLst>
          </p:cNvPr>
          <p:cNvSpPr txBox="1"/>
          <p:nvPr/>
        </p:nvSpPr>
        <p:spPr>
          <a:xfrm>
            <a:off x="4008512" y="2476998"/>
            <a:ext cx="569387" cy="246221"/>
          </a:xfrm>
          <a:prstGeom prst="rect">
            <a:avLst/>
          </a:prstGeom>
          <a:noFill/>
        </p:spPr>
        <p:txBody>
          <a:bodyPr wrap="none" rtlCol="0">
            <a:spAutoFit/>
          </a:bodyPr>
          <a:lstStyle/>
          <a:p>
            <a:r>
              <a:rPr kumimoji="1" lang="ja-JP" altLang="en-US" sz="1000" b="1"/>
              <a:t>・操作</a:t>
            </a:r>
          </a:p>
        </p:txBody>
      </p:sp>
    </p:spTree>
    <p:extLst>
      <p:ext uri="{BB962C8B-B14F-4D97-AF65-F5344CB8AC3E}">
        <p14:creationId xmlns:p14="http://schemas.microsoft.com/office/powerpoint/2010/main" val="41020480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24</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a:t> co150.</a:t>
            </a:r>
            <a:r>
              <a:rPr kumimoji="1" lang="ja-JP" altLang="en-US" sz="1200" b="1"/>
              <a:t>ＴＲセット画面（</a:t>
            </a:r>
            <a:r>
              <a:rPr kumimoji="1" lang="en-US" altLang="ja-JP" sz="1200" b="1"/>
              <a:t>1/2</a:t>
            </a:r>
            <a:r>
              <a:rPr kumimoji="1" lang="ja-JP" altLang="en-US" sz="1200" b="1"/>
              <a:t>）</a:t>
            </a:r>
          </a:p>
        </p:txBody>
      </p:sp>
      <p:sp>
        <p:nvSpPr>
          <p:cNvPr id="63" name="テキスト ボックス 62">
            <a:extLst>
              <a:ext uri="{FF2B5EF4-FFF2-40B4-BE49-F238E27FC236}">
                <a16:creationId xmlns:a16="http://schemas.microsoft.com/office/drawing/2014/main" id="{8B2FA87E-B123-4D77-AF10-F5A0FAB15502}"/>
              </a:ext>
            </a:extLst>
          </p:cNvPr>
          <p:cNvSpPr txBox="1"/>
          <p:nvPr/>
        </p:nvSpPr>
        <p:spPr>
          <a:xfrm>
            <a:off x="4271395" y="5700905"/>
            <a:ext cx="1830950" cy="246221"/>
          </a:xfrm>
          <a:prstGeom prst="rect">
            <a:avLst/>
          </a:prstGeom>
          <a:noFill/>
        </p:spPr>
        <p:txBody>
          <a:bodyPr wrap="none" rtlCol="0">
            <a:spAutoFit/>
          </a:bodyPr>
          <a:lstStyle/>
          <a:p>
            <a:r>
              <a:rPr kumimoji="1" lang="en-US" altLang="ja-JP" sz="1000" b="1"/>
              <a:t>05.</a:t>
            </a:r>
            <a:r>
              <a:rPr kumimoji="1" lang="ja-JP" altLang="en-US" sz="1000" b="1"/>
              <a:t>ソート・フィルタボタン</a:t>
            </a:r>
          </a:p>
        </p:txBody>
      </p:sp>
      <p:sp>
        <p:nvSpPr>
          <p:cNvPr id="64" name="テキスト ボックス 63">
            <a:extLst>
              <a:ext uri="{FF2B5EF4-FFF2-40B4-BE49-F238E27FC236}">
                <a16:creationId xmlns:a16="http://schemas.microsoft.com/office/drawing/2014/main" id="{94C2FE46-16D1-4EB6-9E0F-79F248E9DF81}"/>
              </a:ext>
            </a:extLst>
          </p:cNvPr>
          <p:cNvSpPr txBox="1"/>
          <p:nvPr/>
        </p:nvSpPr>
        <p:spPr>
          <a:xfrm>
            <a:off x="4463838" y="5945736"/>
            <a:ext cx="3775393" cy="400110"/>
          </a:xfrm>
          <a:prstGeom prst="rect">
            <a:avLst/>
          </a:prstGeom>
          <a:noFill/>
        </p:spPr>
        <p:txBody>
          <a:bodyPr wrap="none" rtlCol="0">
            <a:spAutoFit/>
          </a:bodyPr>
          <a:lstStyle/>
          <a:p>
            <a:r>
              <a:rPr kumimoji="1" lang="ja-JP" altLang="en-US" sz="1000"/>
              <a:t>カードのソート、フィルタを設定する画面に遷移するボタン。</a:t>
            </a:r>
            <a:endParaRPr kumimoji="1" lang="en-US" altLang="ja-JP" sz="1000"/>
          </a:p>
          <a:p>
            <a:r>
              <a:rPr kumimoji="1" lang="ja-JP" altLang="en-US" sz="1000"/>
              <a:t>詳細は</a:t>
            </a:r>
            <a:r>
              <a:rPr kumimoji="1" lang="en-US" altLang="ja-JP" sz="1000" b="1">
                <a:solidFill>
                  <a:srgbClr val="00B050"/>
                </a:solidFill>
              </a:rPr>
              <a:t>【GP01】</a:t>
            </a:r>
            <a:r>
              <a:rPr kumimoji="1" lang="ja-JP" altLang="en-US" sz="1000" b="1">
                <a:solidFill>
                  <a:srgbClr val="00B050"/>
                </a:solidFill>
              </a:rPr>
              <a:t>強化画面仕様</a:t>
            </a:r>
            <a:r>
              <a:rPr kumimoji="1" lang="en-US" altLang="ja-JP" sz="1000" b="1">
                <a:solidFill>
                  <a:srgbClr val="00B050"/>
                </a:solidFill>
              </a:rPr>
              <a:t>_[</a:t>
            </a:r>
            <a:r>
              <a:rPr kumimoji="1" lang="ja-JP" altLang="en-US" sz="1000" b="1">
                <a:solidFill>
                  <a:srgbClr val="00B050"/>
                </a:solidFill>
              </a:rPr>
              <a:t>日付</a:t>
            </a:r>
            <a:r>
              <a:rPr kumimoji="1" lang="en-US" altLang="ja-JP" sz="1000" b="1">
                <a:solidFill>
                  <a:srgbClr val="00B050"/>
                </a:solidFill>
              </a:rPr>
              <a:t>]</a:t>
            </a:r>
            <a:r>
              <a:rPr kumimoji="1" lang="ja-JP" altLang="en-US" sz="1000"/>
              <a:t>を参照。</a:t>
            </a:r>
            <a:endParaRPr kumimoji="1" lang="en-US" altLang="ja-JP" sz="1000"/>
          </a:p>
        </p:txBody>
      </p:sp>
      <p:sp>
        <p:nvSpPr>
          <p:cNvPr id="65" name="テキスト ボックス 64">
            <a:extLst>
              <a:ext uri="{FF2B5EF4-FFF2-40B4-BE49-F238E27FC236}">
                <a16:creationId xmlns:a16="http://schemas.microsoft.com/office/drawing/2014/main" id="{5363C766-8053-40F7-9F41-696232CE6E81}"/>
              </a:ext>
            </a:extLst>
          </p:cNvPr>
          <p:cNvSpPr txBox="1"/>
          <p:nvPr/>
        </p:nvSpPr>
        <p:spPr>
          <a:xfrm>
            <a:off x="4271395" y="2925107"/>
            <a:ext cx="1199627" cy="246221"/>
          </a:xfrm>
          <a:prstGeom prst="rect">
            <a:avLst/>
          </a:prstGeom>
          <a:noFill/>
        </p:spPr>
        <p:txBody>
          <a:bodyPr wrap="square" rtlCol="0">
            <a:noAutofit/>
          </a:bodyPr>
          <a:lstStyle/>
          <a:p>
            <a:r>
              <a:rPr kumimoji="1" lang="en-US" altLang="ja-JP" sz="1000" b="1"/>
              <a:t>02.</a:t>
            </a:r>
            <a:r>
              <a:rPr kumimoji="1" lang="ja-JP" altLang="en-US" sz="1000" b="1"/>
              <a:t>選択中番号</a:t>
            </a:r>
          </a:p>
        </p:txBody>
      </p:sp>
      <p:sp>
        <p:nvSpPr>
          <p:cNvPr id="66" name="テキスト ボックス 65">
            <a:extLst>
              <a:ext uri="{FF2B5EF4-FFF2-40B4-BE49-F238E27FC236}">
                <a16:creationId xmlns:a16="http://schemas.microsoft.com/office/drawing/2014/main" id="{353EF03D-250A-4D0A-85AE-1A76694892B9}"/>
              </a:ext>
            </a:extLst>
          </p:cNvPr>
          <p:cNvSpPr txBox="1"/>
          <p:nvPr/>
        </p:nvSpPr>
        <p:spPr>
          <a:xfrm>
            <a:off x="4463838" y="3169938"/>
            <a:ext cx="4160113" cy="1169551"/>
          </a:xfrm>
          <a:prstGeom prst="rect">
            <a:avLst/>
          </a:prstGeom>
          <a:noFill/>
        </p:spPr>
        <p:txBody>
          <a:bodyPr wrap="none" rtlCol="0">
            <a:spAutoFit/>
          </a:bodyPr>
          <a:lstStyle/>
          <a:p>
            <a:r>
              <a:rPr kumimoji="1" lang="ja-JP" altLang="en-US" sz="1000"/>
              <a:t>セットする（している）カードにつく番号。</a:t>
            </a:r>
            <a:endParaRPr kumimoji="1" lang="en-US" altLang="ja-JP" sz="1000"/>
          </a:p>
          <a:p>
            <a:r>
              <a:rPr kumimoji="1" lang="ja-JP" altLang="en-US" sz="1000"/>
              <a:t>カードをタップすることで点灯する。</a:t>
            </a:r>
            <a:endParaRPr kumimoji="1" lang="en-US" altLang="ja-JP" sz="1000"/>
          </a:p>
          <a:p>
            <a:r>
              <a:rPr kumimoji="1" lang="ja-JP" altLang="en-US" sz="1000"/>
              <a:t>点灯しているカードをタップすると消灯する。</a:t>
            </a:r>
            <a:endParaRPr kumimoji="1" lang="en-US" altLang="ja-JP" sz="1000"/>
          </a:p>
          <a:p>
            <a:r>
              <a:rPr kumimoji="1" lang="ja-JP" altLang="en-US" sz="1000"/>
              <a:t>消灯しても数字は詰まらず、そこが空きとなる。</a:t>
            </a:r>
            <a:endParaRPr kumimoji="1" lang="en-US" altLang="ja-JP" sz="1000"/>
          </a:p>
          <a:p>
            <a:r>
              <a:rPr kumimoji="1" lang="ja-JP" altLang="en-US" sz="1000"/>
              <a:t>（カードの入れ替えを容易にするための仕様となる）</a:t>
            </a:r>
            <a:endParaRPr kumimoji="1" lang="en-US" altLang="ja-JP" sz="1000"/>
          </a:p>
          <a:p>
            <a:r>
              <a:rPr kumimoji="1" lang="ja-JP" altLang="en-US" sz="1000"/>
              <a:t>右図の○の中に数字１～３が載る感じ。（全てのカードについている</a:t>
            </a:r>
            <a:endParaRPr kumimoji="1" lang="en-US" altLang="ja-JP" sz="1000"/>
          </a:p>
          <a:p>
            <a:r>
              <a:rPr kumimoji="1" lang="ja-JP" altLang="en-US" sz="1000"/>
              <a:t>わけではない）</a:t>
            </a:r>
            <a:endParaRPr kumimoji="1" lang="en-US" altLang="ja-JP" sz="1000"/>
          </a:p>
        </p:txBody>
      </p:sp>
      <p:sp>
        <p:nvSpPr>
          <p:cNvPr id="67" name="テキスト ボックス 66">
            <a:extLst>
              <a:ext uri="{FF2B5EF4-FFF2-40B4-BE49-F238E27FC236}">
                <a16:creationId xmlns:a16="http://schemas.microsoft.com/office/drawing/2014/main" id="{111018DD-EE99-4E5D-8B0B-DF5B03911363}"/>
              </a:ext>
            </a:extLst>
          </p:cNvPr>
          <p:cNvSpPr txBox="1"/>
          <p:nvPr/>
        </p:nvSpPr>
        <p:spPr>
          <a:xfrm>
            <a:off x="4290973" y="1436673"/>
            <a:ext cx="2408032" cy="246221"/>
          </a:xfrm>
          <a:prstGeom prst="rect">
            <a:avLst/>
          </a:prstGeom>
          <a:noFill/>
        </p:spPr>
        <p:txBody>
          <a:bodyPr wrap="none" rtlCol="0">
            <a:spAutoFit/>
          </a:bodyPr>
          <a:lstStyle/>
          <a:p>
            <a:r>
              <a:rPr kumimoji="1" lang="en-US" altLang="ja-JP" sz="1000" b="1"/>
              <a:t>01.</a:t>
            </a:r>
            <a:r>
              <a:rPr kumimoji="1" lang="ja-JP" altLang="en-US" sz="1000" b="1"/>
              <a:t>装備中アイコン</a:t>
            </a:r>
            <a:r>
              <a:rPr kumimoji="1" lang="ja-JP" altLang="en-US" sz="1000" b="1">
                <a:solidFill>
                  <a:schemeClr val="bg1">
                    <a:lumMod val="75000"/>
                  </a:schemeClr>
                </a:solidFill>
              </a:rPr>
              <a:t>（</a:t>
            </a:r>
            <a:r>
              <a:rPr kumimoji="1" lang="en-US" altLang="ja-JP" sz="1000" b="1">
                <a:solidFill>
                  <a:schemeClr val="bg1">
                    <a:lumMod val="75000"/>
                  </a:schemeClr>
                </a:solidFill>
              </a:rPr>
              <a:t>20191115</a:t>
            </a:r>
            <a:r>
              <a:rPr kumimoji="1" lang="ja-JP" altLang="en-US" sz="1000" b="1">
                <a:solidFill>
                  <a:schemeClr val="bg1">
                    <a:lumMod val="75000"/>
                  </a:schemeClr>
                </a:solidFill>
              </a:rPr>
              <a:t>修正）</a:t>
            </a:r>
          </a:p>
        </p:txBody>
      </p:sp>
      <p:sp>
        <p:nvSpPr>
          <p:cNvPr id="68" name="テキスト ボックス 67">
            <a:extLst>
              <a:ext uri="{FF2B5EF4-FFF2-40B4-BE49-F238E27FC236}">
                <a16:creationId xmlns:a16="http://schemas.microsoft.com/office/drawing/2014/main" id="{41D22FDF-7928-4428-8246-422A31A7C08C}"/>
              </a:ext>
            </a:extLst>
          </p:cNvPr>
          <p:cNvSpPr txBox="1"/>
          <p:nvPr/>
        </p:nvSpPr>
        <p:spPr>
          <a:xfrm>
            <a:off x="4482017" y="1674983"/>
            <a:ext cx="4460647" cy="1169551"/>
          </a:xfrm>
          <a:prstGeom prst="rect">
            <a:avLst/>
          </a:prstGeom>
          <a:noFill/>
        </p:spPr>
        <p:txBody>
          <a:bodyPr wrap="square" rtlCol="0">
            <a:spAutoFit/>
          </a:bodyPr>
          <a:lstStyle/>
          <a:p>
            <a:r>
              <a:rPr kumimoji="1" lang="ja-JP" altLang="en-US" sz="1000"/>
              <a:t>設定中以外のキャラが設定しているカードには装備中のキャラアイコンを表示する。</a:t>
            </a:r>
            <a:endParaRPr kumimoji="1" lang="en-US" altLang="ja-JP" sz="1000"/>
          </a:p>
          <a:p>
            <a:endParaRPr kumimoji="1" lang="en-US" altLang="ja-JP" sz="1000"/>
          </a:p>
          <a:p>
            <a:r>
              <a:rPr kumimoji="1" lang="en-US" altLang="ja-JP" sz="1000" b="1"/>
              <a:t>※</a:t>
            </a:r>
            <a:r>
              <a:rPr kumimoji="1" lang="ja-JP" altLang="en-US" sz="1000" b="1"/>
              <a:t>装備中アイコンについて</a:t>
            </a:r>
            <a:endParaRPr kumimoji="1" lang="en-US" altLang="ja-JP" sz="1000" b="1"/>
          </a:p>
          <a:p>
            <a:r>
              <a:rPr kumimoji="1" lang="ja-JP" altLang="en-US" sz="1000"/>
              <a:t>　本画面で装備中と判断するものは、「部隊内のキャラ」のみとなる。</a:t>
            </a:r>
            <a:endParaRPr kumimoji="1" lang="en-US" altLang="ja-JP" sz="1000"/>
          </a:p>
          <a:p>
            <a:r>
              <a:rPr kumimoji="1" lang="ja-JP" altLang="en-US" sz="1000"/>
              <a:t>他の部隊位や増援設定したキャラの装備は、通常通り装備することが</a:t>
            </a:r>
            <a:endParaRPr kumimoji="1" lang="en-US" altLang="ja-JP" sz="1000"/>
          </a:p>
          <a:p>
            <a:r>
              <a:rPr kumimoji="1" lang="ja-JP" altLang="en-US" sz="1000"/>
              <a:t>可能。　</a:t>
            </a:r>
            <a:endParaRPr kumimoji="1" lang="en-US" altLang="ja-JP" sz="1000"/>
          </a:p>
        </p:txBody>
      </p:sp>
      <p:sp>
        <p:nvSpPr>
          <p:cNvPr id="71" name="テキスト ボックス 70">
            <a:extLst>
              <a:ext uri="{FF2B5EF4-FFF2-40B4-BE49-F238E27FC236}">
                <a16:creationId xmlns:a16="http://schemas.microsoft.com/office/drawing/2014/main" id="{D1EDFD2B-C13B-4405-BDDB-424AD5964A33}"/>
              </a:ext>
            </a:extLst>
          </p:cNvPr>
          <p:cNvSpPr txBox="1"/>
          <p:nvPr/>
        </p:nvSpPr>
        <p:spPr>
          <a:xfrm>
            <a:off x="4290973" y="4416020"/>
            <a:ext cx="1390124" cy="246221"/>
          </a:xfrm>
          <a:prstGeom prst="rect">
            <a:avLst/>
          </a:prstGeom>
          <a:noFill/>
        </p:spPr>
        <p:txBody>
          <a:bodyPr wrap="none" rtlCol="0">
            <a:spAutoFit/>
          </a:bodyPr>
          <a:lstStyle/>
          <a:p>
            <a:r>
              <a:rPr kumimoji="1" lang="en-US" altLang="ja-JP" sz="1000" b="1"/>
              <a:t>03.</a:t>
            </a:r>
            <a:r>
              <a:rPr kumimoji="1" lang="ja-JP" altLang="en-US" sz="1000" b="1"/>
              <a:t>ソートパラメータ</a:t>
            </a:r>
          </a:p>
        </p:txBody>
      </p:sp>
      <p:sp>
        <p:nvSpPr>
          <p:cNvPr id="72" name="テキスト ボックス 71">
            <a:extLst>
              <a:ext uri="{FF2B5EF4-FFF2-40B4-BE49-F238E27FC236}">
                <a16:creationId xmlns:a16="http://schemas.microsoft.com/office/drawing/2014/main" id="{5ED98086-2823-49BE-A756-B9F4B90BFD5A}"/>
              </a:ext>
            </a:extLst>
          </p:cNvPr>
          <p:cNvSpPr txBox="1"/>
          <p:nvPr/>
        </p:nvSpPr>
        <p:spPr>
          <a:xfrm>
            <a:off x="4483416" y="4660851"/>
            <a:ext cx="3647152" cy="400110"/>
          </a:xfrm>
          <a:prstGeom prst="rect">
            <a:avLst/>
          </a:prstGeom>
          <a:noFill/>
        </p:spPr>
        <p:txBody>
          <a:bodyPr wrap="none" rtlCol="0">
            <a:spAutoFit/>
          </a:bodyPr>
          <a:lstStyle/>
          <a:p>
            <a:r>
              <a:rPr kumimoji="1" lang="ja-JP" altLang="en-US" sz="1000"/>
              <a:t>ソート設定されているものに合わせて表示を切り替える。</a:t>
            </a:r>
            <a:endParaRPr kumimoji="1" lang="en-US" altLang="ja-JP" sz="1000"/>
          </a:p>
          <a:p>
            <a:r>
              <a:rPr kumimoji="1" lang="ja-JP" altLang="en-US" sz="1000"/>
              <a:t>詳細は</a:t>
            </a:r>
            <a:r>
              <a:rPr kumimoji="1" lang="en-US" altLang="ja-JP" sz="1000" b="1">
                <a:solidFill>
                  <a:srgbClr val="00B050"/>
                </a:solidFill>
              </a:rPr>
              <a:t>【GP01】</a:t>
            </a:r>
            <a:r>
              <a:rPr kumimoji="1" lang="ja-JP" altLang="en-US" sz="1000" b="1">
                <a:solidFill>
                  <a:srgbClr val="00B050"/>
                </a:solidFill>
              </a:rPr>
              <a:t>強化画面仕様</a:t>
            </a:r>
            <a:r>
              <a:rPr kumimoji="1" lang="en-US" altLang="ja-JP" sz="1000" b="1">
                <a:solidFill>
                  <a:srgbClr val="00B050"/>
                </a:solidFill>
              </a:rPr>
              <a:t>_[</a:t>
            </a:r>
            <a:r>
              <a:rPr kumimoji="1" lang="ja-JP" altLang="en-US" sz="1000" b="1">
                <a:solidFill>
                  <a:srgbClr val="00B050"/>
                </a:solidFill>
              </a:rPr>
              <a:t>日付</a:t>
            </a:r>
            <a:r>
              <a:rPr kumimoji="1" lang="en-US" altLang="ja-JP" sz="1000" b="1">
                <a:solidFill>
                  <a:srgbClr val="00B050"/>
                </a:solidFill>
              </a:rPr>
              <a:t>]</a:t>
            </a:r>
            <a:r>
              <a:rPr kumimoji="1" lang="ja-JP" altLang="en-US" sz="1000"/>
              <a:t>を参照。</a:t>
            </a:r>
            <a:endParaRPr kumimoji="1" lang="en-US" altLang="ja-JP" sz="1000"/>
          </a:p>
        </p:txBody>
      </p:sp>
      <p:sp>
        <p:nvSpPr>
          <p:cNvPr id="73" name="テキスト ボックス 72">
            <a:extLst>
              <a:ext uri="{FF2B5EF4-FFF2-40B4-BE49-F238E27FC236}">
                <a16:creationId xmlns:a16="http://schemas.microsoft.com/office/drawing/2014/main" id="{902E62C6-E9F5-4284-8DBC-CDF745C0252F}"/>
              </a:ext>
            </a:extLst>
          </p:cNvPr>
          <p:cNvSpPr txBox="1"/>
          <p:nvPr/>
        </p:nvSpPr>
        <p:spPr>
          <a:xfrm>
            <a:off x="4290973" y="5136102"/>
            <a:ext cx="1261884" cy="246221"/>
          </a:xfrm>
          <a:prstGeom prst="rect">
            <a:avLst/>
          </a:prstGeom>
          <a:noFill/>
        </p:spPr>
        <p:txBody>
          <a:bodyPr wrap="none" rtlCol="0">
            <a:noAutofit/>
          </a:bodyPr>
          <a:lstStyle/>
          <a:p>
            <a:r>
              <a:rPr kumimoji="1" lang="en-US" altLang="ja-JP" sz="1000" b="1"/>
              <a:t>04.</a:t>
            </a:r>
            <a:r>
              <a:rPr kumimoji="1" lang="ja-JP" altLang="en-US" sz="1000" b="1"/>
              <a:t>お気に入りアイコン</a:t>
            </a:r>
          </a:p>
        </p:txBody>
      </p:sp>
      <p:sp>
        <p:nvSpPr>
          <p:cNvPr id="74" name="テキスト ボックス 73">
            <a:extLst>
              <a:ext uri="{FF2B5EF4-FFF2-40B4-BE49-F238E27FC236}">
                <a16:creationId xmlns:a16="http://schemas.microsoft.com/office/drawing/2014/main" id="{65428E57-D196-4B9C-9752-66313C616509}"/>
              </a:ext>
            </a:extLst>
          </p:cNvPr>
          <p:cNvSpPr txBox="1"/>
          <p:nvPr/>
        </p:nvSpPr>
        <p:spPr>
          <a:xfrm>
            <a:off x="4483416" y="5380933"/>
            <a:ext cx="3775393" cy="246221"/>
          </a:xfrm>
          <a:prstGeom prst="rect">
            <a:avLst/>
          </a:prstGeom>
          <a:noFill/>
        </p:spPr>
        <p:txBody>
          <a:bodyPr wrap="none" rtlCol="0">
            <a:spAutoFit/>
          </a:bodyPr>
          <a:lstStyle/>
          <a:p>
            <a:r>
              <a:rPr kumimoji="1" lang="ja-JP" altLang="en-US" sz="1000"/>
              <a:t>お気に入り登録をしているカードにはロックアイコンがつく。</a:t>
            </a:r>
            <a:endParaRPr kumimoji="1" lang="en-US" altLang="ja-JP" sz="1000"/>
          </a:p>
        </p:txBody>
      </p:sp>
      <p:grpSp>
        <p:nvGrpSpPr>
          <p:cNvPr id="25" name="グループ化 24">
            <a:extLst>
              <a:ext uri="{FF2B5EF4-FFF2-40B4-BE49-F238E27FC236}">
                <a16:creationId xmlns:a16="http://schemas.microsoft.com/office/drawing/2014/main" id="{1B62A5A7-6CEF-4F58-979C-4E3D579C38FE}"/>
              </a:ext>
            </a:extLst>
          </p:cNvPr>
          <p:cNvGrpSpPr/>
          <p:nvPr/>
        </p:nvGrpSpPr>
        <p:grpSpPr>
          <a:xfrm>
            <a:off x="738384" y="910156"/>
            <a:ext cx="3501433" cy="3571200"/>
            <a:chOff x="738384" y="910156"/>
            <a:chExt cx="3501433" cy="3571200"/>
          </a:xfrm>
        </p:grpSpPr>
        <p:pic>
          <p:nvPicPr>
            <p:cNvPr id="5" name="図 4" descr="多い, 写真, 束, 覆い が含まれている画像&#10;&#10;自動的に生成された説明">
              <a:extLst>
                <a:ext uri="{FF2B5EF4-FFF2-40B4-BE49-F238E27FC236}">
                  <a16:creationId xmlns:a16="http://schemas.microsoft.com/office/drawing/2014/main" id="{6E7EB570-CAB7-4BA6-88C9-89CADC33B0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8384" y="910156"/>
              <a:ext cx="2008800" cy="3571200"/>
            </a:xfrm>
            <a:prstGeom prst="rect">
              <a:avLst/>
            </a:prstGeom>
          </p:spPr>
        </p:pic>
        <p:cxnSp>
          <p:nvCxnSpPr>
            <p:cNvPr id="4" name="直線コネクタ 3">
              <a:extLst>
                <a:ext uri="{FF2B5EF4-FFF2-40B4-BE49-F238E27FC236}">
                  <a16:creationId xmlns:a16="http://schemas.microsoft.com/office/drawing/2014/main" id="{27998541-9EAA-4DEB-9357-25EF4110E7E9}"/>
                </a:ext>
              </a:extLst>
            </p:cNvPr>
            <p:cNvCxnSpPr>
              <a:cxnSpLocks/>
              <a:endCxn id="12" idx="1"/>
            </p:cNvCxnSpPr>
            <p:nvPr/>
          </p:nvCxnSpPr>
          <p:spPr>
            <a:xfrm flipV="1">
              <a:off x="1459094" y="3139547"/>
              <a:ext cx="1443497" cy="89484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F3857D4B-908D-4251-AC18-092E796295E1}"/>
                </a:ext>
              </a:extLst>
            </p:cNvPr>
            <p:cNvSpPr txBox="1"/>
            <p:nvPr/>
          </p:nvSpPr>
          <p:spPr>
            <a:xfrm>
              <a:off x="2902591" y="3039519"/>
              <a:ext cx="1337226" cy="200055"/>
            </a:xfrm>
            <a:prstGeom prst="rect">
              <a:avLst/>
            </a:prstGeom>
            <a:noFill/>
          </p:spPr>
          <p:txBody>
            <a:bodyPr wrap="none" rtlCol="0">
              <a:spAutoFit/>
            </a:bodyPr>
            <a:lstStyle/>
            <a:p>
              <a:r>
                <a:rPr kumimoji="1" lang="en-US" altLang="ja-JP" sz="700"/>
                <a:t>05.</a:t>
              </a:r>
              <a:r>
                <a:rPr kumimoji="1" lang="ja-JP" altLang="en-US" sz="700"/>
                <a:t>ソートフィルターボタン</a:t>
              </a:r>
            </a:p>
          </p:txBody>
        </p:sp>
        <p:cxnSp>
          <p:nvCxnSpPr>
            <p:cNvPr id="26" name="直線コネクタ 25">
              <a:extLst>
                <a:ext uri="{FF2B5EF4-FFF2-40B4-BE49-F238E27FC236}">
                  <a16:creationId xmlns:a16="http://schemas.microsoft.com/office/drawing/2014/main" id="{90F9DC90-C483-4A95-B78A-222A55604BC0}"/>
                </a:ext>
              </a:extLst>
            </p:cNvPr>
            <p:cNvCxnSpPr>
              <a:cxnSpLocks/>
              <a:endCxn id="44" idx="1"/>
            </p:cNvCxnSpPr>
            <p:nvPr/>
          </p:nvCxnSpPr>
          <p:spPr>
            <a:xfrm flipV="1">
              <a:off x="2545080" y="1978109"/>
              <a:ext cx="357511" cy="20005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5AA0AB75-A51F-4491-91E1-8BA22A598B5A}"/>
                </a:ext>
              </a:extLst>
            </p:cNvPr>
            <p:cNvCxnSpPr>
              <a:cxnSpLocks/>
              <a:endCxn id="51" idx="1"/>
            </p:cNvCxnSpPr>
            <p:nvPr/>
          </p:nvCxnSpPr>
          <p:spPr>
            <a:xfrm>
              <a:off x="2490182" y="2362284"/>
              <a:ext cx="412409" cy="6617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E7EEC625-3748-4E39-9068-26641C35A29F}"/>
                </a:ext>
              </a:extLst>
            </p:cNvPr>
            <p:cNvCxnSpPr>
              <a:cxnSpLocks/>
              <a:endCxn id="45" idx="1"/>
            </p:cNvCxnSpPr>
            <p:nvPr/>
          </p:nvCxnSpPr>
          <p:spPr>
            <a:xfrm flipV="1">
              <a:off x="998220" y="1582867"/>
              <a:ext cx="1904371" cy="20776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4690FAB9-9B92-42DF-A759-9B7491960D75}"/>
                </a:ext>
              </a:extLst>
            </p:cNvPr>
            <p:cNvCxnSpPr>
              <a:cxnSpLocks/>
              <a:endCxn id="52" idx="1"/>
            </p:cNvCxnSpPr>
            <p:nvPr/>
          </p:nvCxnSpPr>
          <p:spPr>
            <a:xfrm>
              <a:off x="2545080" y="2562339"/>
              <a:ext cx="357511" cy="257629"/>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8F67FE09-0911-44A8-B2E0-F676054F6FE0}"/>
                </a:ext>
              </a:extLst>
            </p:cNvPr>
            <p:cNvCxnSpPr>
              <a:cxnSpLocks/>
              <a:endCxn id="53" idx="1"/>
            </p:cNvCxnSpPr>
            <p:nvPr/>
          </p:nvCxnSpPr>
          <p:spPr>
            <a:xfrm flipV="1">
              <a:off x="1996440" y="4085772"/>
              <a:ext cx="906151" cy="22810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33A9EBF7-D8C7-4458-B422-E84418B22F8A}"/>
                </a:ext>
              </a:extLst>
            </p:cNvPr>
            <p:cNvCxnSpPr>
              <a:cxnSpLocks/>
              <a:endCxn id="54" idx="1"/>
            </p:cNvCxnSpPr>
            <p:nvPr/>
          </p:nvCxnSpPr>
          <p:spPr>
            <a:xfrm flipV="1">
              <a:off x="2490182" y="3700754"/>
              <a:ext cx="412409" cy="33875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7F001D43-838E-43E5-B2F8-99DAC9D5F602}"/>
                </a:ext>
              </a:extLst>
            </p:cNvPr>
            <p:cNvSpPr txBox="1"/>
            <p:nvPr/>
          </p:nvSpPr>
          <p:spPr>
            <a:xfrm>
              <a:off x="2902591" y="1878081"/>
              <a:ext cx="758541" cy="200055"/>
            </a:xfrm>
            <a:prstGeom prst="rect">
              <a:avLst/>
            </a:prstGeom>
            <a:noFill/>
          </p:spPr>
          <p:txBody>
            <a:bodyPr wrap="none" rtlCol="0">
              <a:spAutoFit/>
            </a:bodyPr>
            <a:lstStyle/>
            <a:p>
              <a:r>
                <a:rPr kumimoji="1" lang="en-US" altLang="ja-JP" sz="700"/>
                <a:t>02.</a:t>
              </a:r>
              <a:r>
                <a:rPr kumimoji="1" lang="ja-JP" altLang="en-US" sz="700"/>
                <a:t>選択中番号</a:t>
              </a:r>
              <a:endParaRPr kumimoji="1" lang="en-US" altLang="ja-JP" sz="700"/>
            </a:p>
          </p:txBody>
        </p:sp>
        <p:sp>
          <p:nvSpPr>
            <p:cNvPr id="45" name="テキスト ボックス 44">
              <a:extLst>
                <a:ext uri="{FF2B5EF4-FFF2-40B4-BE49-F238E27FC236}">
                  <a16:creationId xmlns:a16="http://schemas.microsoft.com/office/drawing/2014/main" id="{3BBA1BF6-E437-42C8-9EF2-47B540686102}"/>
                </a:ext>
              </a:extLst>
            </p:cNvPr>
            <p:cNvSpPr txBox="1"/>
            <p:nvPr/>
          </p:nvSpPr>
          <p:spPr>
            <a:xfrm>
              <a:off x="2902591" y="1482839"/>
              <a:ext cx="938077" cy="200055"/>
            </a:xfrm>
            <a:prstGeom prst="rect">
              <a:avLst/>
            </a:prstGeom>
            <a:noFill/>
          </p:spPr>
          <p:txBody>
            <a:bodyPr wrap="none" rtlCol="0">
              <a:spAutoFit/>
            </a:bodyPr>
            <a:lstStyle/>
            <a:p>
              <a:r>
                <a:rPr kumimoji="1" lang="en-US" altLang="ja-JP" sz="700"/>
                <a:t>01.</a:t>
              </a:r>
              <a:r>
                <a:rPr kumimoji="1" lang="ja-JP" altLang="en-US" sz="700"/>
                <a:t>装備中アイコン</a:t>
              </a:r>
              <a:endParaRPr kumimoji="1" lang="en-US" altLang="ja-JP" sz="700"/>
            </a:p>
          </p:txBody>
        </p:sp>
        <p:sp>
          <p:nvSpPr>
            <p:cNvPr id="51" name="テキスト ボックス 50">
              <a:extLst>
                <a:ext uri="{FF2B5EF4-FFF2-40B4-BE49-F238E27FC236}">
                  <a16:creationId xmlns:a16="http://schemas.microsoft.com/office/drawing/2014/main" id="{A1CAA192-B55B-458A-BBB1-B5A53239EA73}"/>
                </a:ext>
              </a:extLst>
            </p:cNvPr>
            <p:cNvSpPr txBox="1"/>
            <p:nvPr/>
          </p:nvSpPr>
          <p:spPr>
            <a:xfrm>
              <a:off x="2902591" y="2328432"/>
              <a:ext cx="1067921" cy="200055"/>
            </a:xfrm>
            <a:prstGeom prst="rect">
              <a:avLst/>
            </a:prstGeom>
            <a:noFill/>
          </p:spPr>
          <p:txBody>
            <a:bodyPr wrap="none" rtlCol="0">
              <a:spAutoFit/>
            </a:bodyPr>
            <a:lstStyle/>
            <a:p>
              <a:r>
                <a:rPr kumimoji="1" lang="en-US" altLang="ja-JP" sz="700"/>
                <a:t>03.</a:t>
              </a:r>
              <a:r>
                <a:rPr kumimoji="1" lang="ja-JP" altLang="en-US" sz="700"/>
                <a:t>ソートパラメータ</a:t>
              </a:r>
              <a:endParaRPr kumimoji="1" lang="en-US" altLang="ja-JP" sz="700"/>
            </a:p>
          </p:txBody>
        </p:sp>
        <p:sp>
          <p:nvSpPr>
            <p:cNvPr id="52" name="テキスト ボックス 51">
              <a:extLst>
                <a:ext uri="{FF2B5EF4-FFF2-40B4-BE49-F238E27FC236}">
                  <a16:creationId xmlns:a16="http://schemas.microsoft.com/office/drawing/2014/main" id="{F1F52205-9E60-420D-A1BA-24C574ECC6AB}"/>
                </a:ext>
              </a:extLst>
            </p:cNvPr>
            <p:cNvSpPr txBox="1"/>
            <p:nvPr/>
          </p:nvSpPr>
          <p:spPr>
            <a:xfrm>
              <a:off x="2902591" y="2719940"/>
              <a:ext cx="1157689" cy="200055"/>
            </a:xfrm>
            <a:prstGeom prst="rect">
              <a:avLst/>
            </a:prstGeom>
            <a:noFill/>
          </p:spPr>
          <p:txBody>
            <a:bodyPr wrap="none" rtlCol="0">
              <a:spAutoFit/>
            </a:bodyPr>
            <a:lstStyle/>
            <a:p>
              <a:r>
                <a:rPr kumimoji="1" lang="en-US" altLang="ja-JP" sz="700"/>
                <a:t>04.</a:t>
              </a:r>
              <a:r>
                <a:rPr kumimoji="1" lang="ja-JP" altLang="en-US" sz="700"/>
                <a:t>お気に入りアイコン</a:t>
              </a:r>
              <a:endParaRPr kumimoji="1" lang="en-US" altLang="ja-JP" sz="700"/>
            </a:p>
          </p:txBody>
        </p:sp>
        <p:sp>
          <p:nvSpPr>
            <p:cNvPr id="53" name="テキスト ボックス 52">
              <a:extLst>
                <a:ext uri="{FF2B5EF4-FFF2-40B4-BE49-F238E27FC236}">
                  <a16:creationId xmlns:a16="http://schemas.microsoft.com/office/drawing/2014/main" id="{01F430AA-9EBD-4522-A1DB-77E00E59B691}"/>
                </a:ext>
              </a:extLst>
            </p:cNvPr>
            <p:cNvSpPr txBox="1"/>
            <p:nvPr/>
          </p:nvSpPr>
          <p:spPr>
            <a:xfrm>
              <a:off x="2902591" y="3985744"/>
              <a:ext cx="758541" cy="200055"/>
            </a:xfrm>
            <a:prstGeom prst="rect">
              <a:avLst/>
            </a:prstGeom>
            <a:noFill/>
          </p:spPr>
          <p:txBody>
            <a:bodyPr wrap="none" rtlCol="0">
              <a:spAutoFit/>
            </a:bodyPr>
            <a:lstStyle/>
            <a:p>
              <a:r>
                <a:rPr kumimoji="1" lang="en-US" altLang="ja-JP" sz="700"/>
                <a:t>07.</a:t>
              </a:r>
              <a:r>
                <a:rPr kumimoji="1" lang="ja-JP" altLang="en-US" sz="700"/>
                <a:t>ＯＫボタン</a:t>
              </a:r>
              <a:endParaRPr kumimoji="1" lang="en-US" altLang="ja-JP" sz="700"/>
            </a:p>
          </p:txBody>
        </p:sp>
        <p:sp>
          <p:nvSpPr>
            <p:cNvPr id="54" name="テキスト ボックス 53">
              <a:extLst>
                <a:ext uri="{FF2B5EF4-FFF2-40B4-BE49-F238E27FC236}">
                  <a16:creationId xmlns:a16="http://schemas.microsoft.com/office/drawing/2014/main" id="{0F496114-5369-4A37-91BC-3DF312ADA39D}"/>
                </a:ext>
              </a:extLst>
            </p:cNvPr>
            <p:cNvSpPr txBox="1"/>
            <p:nvPr/>
          </p:nvSpPr>
          <p:spPr>
            <a:xfrm>
              <a:off x="2902591" y="3600726"/>
              <a:ext cx="668773" cy="200055"/>
            </a:xfrm>
            <a:prstGeom prst="rect">
              <a:avLst/>
            </a:prstGeom>
            <a:noFill/>
          </p:spPr>
          <p:txBody>
            <a:bodyPr wrap="none" rtlCol="0">
              <a:spAutoFit/>
            </a:bodyPr>
            <a:lstStyle/>
            <a:p>
              <a:r>
                <a:rPr kumimoji="1" lang="en-US" altLang="ja-JP" sz="700"/>
                <a:t>06.</a:t>
              </a:r>
              <a:r>
                <a:rPr kumimoji="1" lang="ja-JP" altLang="en-US" sz="700"/>
                <a:t>枚数表示</a:t>
              </a:r>
              <a:endParaRPr kumimoji="1" lang="en-US" altLang="ja-JP" sz="700"/>
            </a:p>
          </p:txBody>
        </p:sp>
      </p:grpSp>
      <p:sp>
        <p:nvSpPr>
          <p:cNvPr id="76" name="テキスト ボックス 75">
            <a:extLst>
              <a:ext uri="{FF2B5EF4-FFF2-40B4-BE49-F238E27FC236}">
                <a16:creationId xmlns:a16="http://schemas.microsoft.com/office/drawing/2014/main" id="{736E26DC-41F4-4A85-A5F5-ABEA1BCBF435}"/>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sp>
        <p:nvSpPr>
          <p:cNvPr id="3" name="四角形: 角を丸くする 2">
            <a:extLst>
              <a:ext uri="{FF2B5EF4-FFF2-40B4-BE49-F238E27FC236}">
                <a16:creationId xmlns:a16="http://schemas.microsoft.com/office/drawing/2014/main" id="{BF6D3BA3-1AEC-4418-97DB-1BEE1CD9E515}"/>
              </a:ext>
            </a:extLst>
          </p:cNvPr>
          <p:cNvSpPr/>
          <p:nvPr/>
        </p:nvSpPr>
        <p:spPr>
          <a:xfrm>
            <a:off x="714366" y="4951776"/>
            <a:ext cx="2922748" cy="1133278"/>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b="1" u="sng">
                <a:solidFill>
                  <a:schemeClr val="tx1"/>
                </a:solidFill>
              </a:rPr>
              <a:t>お気に入りとは</a:t>
            </a:r>
            <a:endParaRPr kumimoji="1" lang="en-US" altLang="ja-JP" sz="1000" b="1" u="sng">
              <a:solidFill>
                <a:schemeClr val="tx1"/>
              </a:solidFill>
            </a:endParaRPr>
          </a:p>
          <a:p>
            <a:endParaRPr kumimoji="1" lang="en-US" altLang="ja-JP" sz="1000">
              <a:solidFill>
                <a:schemeClr val="tx1"/>
              </a:solidFill>
            </a:endParaRPr>
          </a:p>
          <a:p>
            <a:r>
              <a:rPr kumimoji="1" lang="ja-JP" altLang="en-US" sz="1000">
                <a:solidFill>
                  <a:schemeClr val="tx1"/>
                </a:solidFill>
              </a:rPr>
              <a:t>お気に入りはいわゆるロックのことで、</a:t>
            </a:r>
            <a:endParaRPr kumimoji="1" lang="en-US" altLang="ja-JP" sz="1000">
              <a:solidFill>
                <a:schemeClr val="tx1"/>
              </a:solidFill>
            </a:endParaRPr>
          </a:p>
          <a:p>
            <a:r>
              <a:rPr kumimoji="1" lang="ja-JP" altLang="en-US" sz="1000">
                <a:solidFill>
                  <a:schemeClr val="tx1"/>
                </a:solidFill>
              </a:rPr>
              <a:t>お気に入り状態にしておけば、売却や強化、進化の「素材」等の状態で消費されることがなくなる。</a:t>
            </a:r>
          </a:p>
        </p:txBody>
      </p:sp>
      <p:sp>
        <p:nvSpPr>
          <p:cNvPr id="37" name="テキスト ボックス 36">
            <a:extLst>
              <a:ext uri="{FF2B5EF4-FFF2-40B4-BE49-F238E27FC236}">
                <a16:creationId xmlns:a16="http://schemas.microsoft.com/office/drawing/2014/main" id="{D59F0320-B61E-4390-A4BC-51D9121AC22E}"/>
              </a:ext>
            </a:extLst>
          </p:cNvPr>
          <p:cNvSpPr txBox="1"/>
          <p:nvPr/>
        </p:nvSpPr>
        <p:spPr>
          <a:xfrm>
            <a:off x="3935682" y="570172"/>
            <a:ext cx="1707519" cy="246221"/>
          </a:xfrm>
          <a:prstGeom prst="rect">
            <a:avLst/>
          </a:prstGeom>
          <a:noFill/>
        </p:spPr>
        <p:txBody>
          <a:bodyPr wrap="none" rtlCol="0">
            <a:spAutoFit/>
          </a:bodyPr>
          <a:lstStyle/>
          <a:p>
            <a:r>
              <a:rPr kumimoji="1" lang="ja-JP" altLang="en-US" sz="1000" b="1"/>
              <a:t>・遷移元</a:t>
            </a:r>
            <a:r>
              <a:rPr kumimoji="1" lang="en-US" altLang="ja-JP" sz="1000" b="1">
                <a:solidFill>
                  <a:srgbClr val="FF0000"/>
                </a:solidFill>
              </a:rPr>
              <a:t>(20200313</a:t>
            </a:r>
            <a:r>
              <a:rPr kumimoji="1" lang="ja-JP" altLang="en-US" sz="1000" b="1">
                <a:solidFill>
                  <a:srgbClr val="FF0000"/>
                </a:solidFill>
              </a:rPr>
              <a:t>修正）</a:t>
            </a:r>
          </a:p>
        </p:txBody>
      </p:sp>
      <p:sp>
        <p:nvSpPr>
          <p:cNvPr id="38" name="テキスト ボックス 37">
            <a:extLst>
              <a:ext uri="{FF2B5EF4-FFF2-40B4-BE49-F238E27FC236}">
                <a16:creationId xmlns:a16="http://schemas.microsoft.com/office/drawing/2014/main" id="{0AAECC40-3295-41C3-B64F-F36E9A2C6BD9}"/>
              </a:ext>
            </a:extLst>
          </p:cNvPr>
          <p:cNvSpPr txBox="1"/>
          <p:nvPr/>
        </p:nvSpPr>
        <p:spPr>
          <a:xfrm>
            <a:off x="4241553" y="815003"/>
            <a:ext cx="4544834" cy="400110"/>
          </a:xfrm>
          <a:prstGeom prst="rect">
            <a:avLst/>
          </a:prstGeom>
          <a:noFill/>
        </p:spPr>
        <p:txBody>
          <a:bodyPr wrap="none" rtlCol="0">
            <a:spAutoFit/>
          </a:bodyPr>
          <a:lstStyle/>
          <a:p>
            <a:r>
              <a:rPr kumimoji="1" lang="ja-JP" altLang="en-US" sz="1000"/>
              <a:t>本画面には、</a:t>
            </a:r>
            <a:r>
              <a:rPr lang="ja-JP" altLang="en-US" sz="1000" b="1">
                <a:solidFill>
                  <a:srgbClr val="00B050"/>
                </a:solidFill>
              </a:rPr>
              <a:t>部隊キャラ設定画面</a:t>
            </a:r>
            <a:r>
              <a:rPr kumimoji="1" lang="ja-JP" altLang="en-US" sz="1000"/>
              <a:t>および</a:t>
            </a:r>
            <a:r>
              <a:rPr kumimoji="1" lang="ja-JP" altLang="en-US" sz="1000" b="1">
                <a:solidFill>
                  <a:srgbClr val="00B050"/>
                </a:solidFill>
              </a:rPr>
              <a:t>支援兵器セット画面</a:t>
            </a:r>
            <a:r>
              <a:rPr kumimoji="1" lang="ja-JP" altLang="en-US" sz="1000"/>
              <a:t>から遷移する。</a:t>
            </a:r>
            <a:endParaRPr kumimoji="1" lang="en-US" altLang="ja-JP" sz="1000"/>
          </a:p>
          <a:p>
            <a:r>
              <a:rPr kumimoji="1" lang="ja-JP" altLang="en-US" sz="1000"/>
              <a:t>各カードのアイコンの基本については</a:t>
            </a:r>
            <a:r>
              <a:rPr kumimoji="1" lang="en-US" altLang="ja-JP" sz="1000" b="1"/>
              <a:t>P.9</a:t>
            </a:r>
            <a:r>
              <a:rPr kumimoji="1" lang="ja-JP" altLang="en-US" sz="1000"/>
              <a:t>参照。</a:t>
            </a:r>
            <a:endParaRPr kumimoji="1" lang="en-US" altLang="ja-JP" sz="1000"/>
          </a:p>
        </p:txBody>
      </p:sp>
    </p:spTree>
    <p:extLst>
      <p:ext uri="{BB962C8B-B14F-4D97-AF65-F5344CB8AC3E}">
        <p14:creationId xmlns:p14="http://schemas.microsoft.com/office/powerpoint/2010/main" val="26401010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25</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a:t> co150.</a:t>
            </a:r>
            <a:r>
              <a:rPr kumimoji="1" lang="ja-JP" altLang="en-US" sz="1200" b="1"/>
              <a:t>ＴＲセット画面（</a:t>
            </a:r>
            <a:r>
              <a:rPr kumimoji="1" lang="en-US" altLang="ja-JP" sz="1200" b="1"/>
              <a:t>2/2</a:t>
            </a:r>
            <a:r>
              <a:rPr kumimoji="1" lang="ja-JP" altLang="en-US" sz="1200" b="1"/>
              <a:t>）</a:t>
            </a:r>
          </a:p>
        </p:txBody>
      </p:sp>
      <p:sp>
        <p:nvSpPr>
          <p:cNvPr id="62" name="テキスト ボックス 61">
            <a:extLst>
              <a:ext uri="{FF2B5EF4-FFF2-40B4-BE49-F238E27FC236}">
                <a16:creationId xmlns:a16="http://schemas.microsoft.com/office/drawing/2014/main" id="{0D3D496B-393B-4552-A3CF-B807DA40C554}"/>
              </a:ext>
            </a:extLst>
          </p:cNvPr>
          <p:cNvSpPr txBox="1"/>
          <p:nvPr/>
        </p:nvSpPr>
        <p:spPr>
          <a:xfrm>
            <a:off x="4267800" y="1526084"/>
            <a:ext cx="1261884" cy="246221"/>
          </a:xfrm>
          <a:prstGeom prst="rect">
            <a:avLst/>
          </a:prstGeom>
          <a:noFill/>
        </p:spPr>
        <p:txBody>
          <a:bodyPr wrap="none" rtlCol="0">
            <a:noAutofit/>
          </a:bodyPr>
          <a:lstStyle/>
          <a:p>
            <a:r>
              <a:rPr kumimoji="1" lang="en-US" altLang="ja-JP" sz="1000" b="1">
                <a:latin typeface="+mn-ea"/>
              </a:rPr>
              <a:t>076.OK</a:t>
            </a:r>
            <a:r>
              <a:rPr kumimoji="1" lang="ja-JP" altLang="en-US" sz="1000" b="1">
                <a:latin typeface="+mn-ea"/>
              </a:rPr>
              <a:t>ボタン</a:t>
            </a:r>
          </a:p>
        </p:txBody>
      </p:sp>
      <p:sp>
        <p:nvSpPr>
          <p:cNvPr id="75" name="テキスト ボックス 74">
            <a:extLst>
              <a:ext uri="{FF2B5EF4-FFF2-40B4-BE49-F238E27FC236}">
                <a16:creationId xmlns:a16="http://schemas.microsoft.com/office/drawing/2014/main" id="{EB1104D9-F8E7-4880-9A2A-D0EB88EAA643}"/>
              </a:ext>
            </a:extLst>
          </p:cNvPr>
          <p:cNvSpPr txBox="1"/>
          <p:nvPr/>
        </p:nvSpPr>
        <p:spPr>
          <a:xfrm>
            <a:off x="4460243" y="1770915"/>
            <a:ext cx="3647152" cy="861774"/>
          </a:xfrm>
          <a:prstGeom prst="rect">
            <a:avLst/>
          </a:prstGeom>
          <a:noFill/>
        </p:spPr>
        <p:txBody>
          <a:bodyPr wrap="none" rtlCol="0">
            <a:spAutoFit/>
          </a:bodyPr>
          <a:lstStyle/>
          <a:p>
            <a:r>
              <a:rPr kumimoji="1" lang="ja-JP" altLang="en-US" sz="1000"/>
              <a:t>ＴＲカードを設定して、キャラ詳細画面に戻る。</a:t>
            </a:r>
            <a:endParaRPr kumimoji="1" lang="en-US" altLang="ja-JP" sz="1000"/>
          </a:p>
          <a:p>
            <a:r>
              <a:rPr kumimoji="1" lang="ja-JP" altLang="en-US" sz="1000"/>
              <a:t>このとき選択中番号に空きがあった場合は、自動で前詰す。</a:t>
            </a:r>
            <a:endParaRPr kumimoji="1" lang="en-US" altLang="ja-JP" sz="1000"/>
          </a:p>
          <a:p>
            <a:endParaRPr kumimoji="1" lang="en-US" altLang="ja-JP" sz="1000"/>
          </a:p>
          <a:p>
            <a:r>
              <a:rPr kumimoji="1" lang="ja-JP" altLang="en-US" sz="1000"/>
              <a:t>また、１枚もカードが設定されていないときは暗転して</a:t>
            </a:r>
            <a:endParaRPr kumimoji="1" lang="en-US" altLang="ja-JP" sz="1000"/>
          </a:p>
          <a:p>
            <a:r>
              <a:rPr kumimoji="1" lang="ja-JP" altLang="en-US" sz="1000"/>
              <a:t>押せないようにする。</a:t>
            </a:r>
            <a:endParaRPr kumimoji="1" lang="en-US" altLang="ja-JP" sz="1000"/>
          </a:p>
        </p:txBody>
      </p:sp>
      <p:graphicFrame>
        <p:nvGraphicFramePr>
          <p:cNvPr id="36" name="表 61">
            <a:extLst>
              <a:ext uri="{FF2B5EF4-FFF2-40B4-BE49-F238E27FC236}">
                <a16:creationId xmlns:a16="http://schemas.microsoft.com/office/drawing/2014/main" id="{CDF5F899-6DAC-4FF3-B964-61D1FCFDB3A8}"/>
              </a:ext>
            </a:extLst>
          </p:cNvPr>
          <p:cNvGraphicFramePr>
            <a:graphicFrameLocks noGrp="1"/>
          </p:cNvGraphicFramePr>
          <p:nvPr>
            <p:extLst>
              <p:ext uri="{D42A27DB-BD31-4B8C-83A1-F6EECF244321}">
                <p14:modId xmlns:p14="http://schemas.microsoft.com/office/powerpoint/2010/main" val="3078054847"/>
              </p:ext>
            </p:extLst>
          </p:nvPr>
        </p:nvGraphicFramePr>
        <p:xfrm>
          <a:off x="4220375" y="3648557"/>
          <a:ext cx="3991610" cy="2407920"/>
        </p:xfrm>
        <a:graphic>
          <a:graphicData uri="http://schemas.openxmlformats.org/drawingml/2006/table">
            <a:tbl>
              <a:tblPr firstRow="1" bandRow="1">
                <a:tableStyleId>{5940675A-B579-460E-94D1-54222C63F5DA}</a:tableStyleId>
              </a:tblPr>
              <a:tblGrid>
                <a:gridCol w="1868805">
                  <a:extLst>
                    <a:ext uri="{9D8B030D-6E8A-4147-A177-3AD203B41FA5}">
                      <a16:colId xmlns:a16="http://schemas.microsoft.com/office/drawing/2014/main" val="2511590499"/>
                    </a:ext>
                  </a:extLst>
                </a:gridCol>
                <a:gridCol w="2122805">
                  <a:extLst>
                    <a:ext uri="{9D8B030D-6E8A-4147-A177-3AD203B41FA5}">
                      <a16:colId xmlns:a16="http://schemas.microsoft.com/office/drawing/2014/main" val="14688559"/>
                    </a:ext>
                  </a:extLst>
                </a:gridCol>
              </a:tblGrid>
              <a:tr h="243840">
                <a:tc>
                  <a:txBody>
                    <a:bodyPr/>
                    <a:lstStyle/>
                    <a:p>
                      <a:r>
                        <a:rPr kumimoji="1" lang="ja-JP" altLang="en-US" sz="1000"/>
                        <a:t>操作</a:t>
                      </a:r>
                    </a:p>
                  </a:txBody>
                  <a:tcPr>
                    <a:solidFill>
                      <a:schemeClr val="bg1">
                        <a:lumMod val="85000"/>
                      </a:schemeClr>
                    </a:solidFill>
                  </a:tcPr>
                </a:tc>
                <a:tc>
                  <a:txBody>
                    <a:bodyPr/>
                    <a:lstStyle/>
                    <a:p>
                      <a:r>
                        <a:rPr kumimoji="1" lang="ja-JP" altLang="en-US" sz="1000"/>
                        <a:t>内容</a:t>
                      </a:r>
                    </a:p>
                  </a:txBody>
                  <a:tcPr>
                    <a:solidFill>
                      <a:schemeClr val="bg1">
                        <a:lumMod val="85000"/>
                      </a:schemeClr>
                    </a:solidFill>
                  </a:tcPr>
                </a:tc>
                <a:extLst>
                  <a:ext uri="{0D108BD9-81ED-4DB2-BD59-A6C34878D82A}">
                    <a16:rowId xmlns:a16="http://schemas.microsoft.com/office/drawing/2014/main" val="3932875599"/>
                  </a:ext>
                </a:extLst>
              </a:tr>
              <a:tr h="243840">
                <a:tc>
                  <a:txBody>
                    <a:bodyPr/>
                    <a:lstStyle/>
                    <a:p>
                      <a:r>
                        <a:rPr kumimoji="1" lang="ja-JP" altLang="en-US" sz="1000"/>
                        <a:t>カードタップ</a:t>
                      </a:r>
                    </a:p>
                  </a:txBody>
                  <a:tcPr>
                    <a:solidFill>
                      <a:schemeClr val="bg1"/>
                    </a:solidFill>
                  </a:tcPr>
                </a:tc>
                <a:tc>
                  <a:txBody>
                    <a:bodyPr/>
                    <a:lstStyle/>
                    <a:p>
                      <a:r>
                        <a:rPr kumimoji="1" lang="ja-JP" altLang="en-US" sz="1000"/>
                        <a:t>カードの選択、選択解除</a:t>
                      </a:r>
                    </a:p>
                  </a:txBody>
                  <a:tcPr>
                    <a:solidFill>
                      <a:schemeClr val="bg1"/>
                    </a:solidFill>
                  </a:tcPr>
                </a:tc>
                <a:extLst>
                  <a:ext uri="{0D108BD9-81ED-4DB2-BD59-A6C34878D82A}">
                    <a16:rowId xmlns:a16="http://schemas.microsoft.com/office/drawing/2014/main" val="1922787833"/>
                  </a:ext>
                </a:extLst>
              </a:tr>
              <a:tr h="243840">
                <a:tc>
                  <a:txBody>
                    <a:bodyPr/>
                    <a:lstStyle/>
                    <a:p>
                      <a:r>
                        <a:rPr kumimoji="1" lang="ja-JP" altLang="en-US" sz="1000"/>
                        <a:t>カード長押し</a:t>
                      </a:r>
                    </a:p>
                  </a:txBody>
                  <a:tcPr>
                    <a:solidFill>
                      <a:schemeClr val="bg1"/>
                    </a:solidFill>
                  </a:tcPr>
                </a:tc>
                <a:tc>
                  <a:txBody>
                    <a:bodyPr/>
                    <a:lstStyle/>
                    <a:p>
                      <a:r>
                        <a:rPr kumimoji="1" lang="ja-JP" altLang="en-US" sz="1000"/>
                        <a:t>カード詳細画面に遷移</a:t>
                      </a:r>
                    </a:p>
                  </a:txBody>
                  <a:tcPr>
                    <a:solidFill>
                      <a:schemeClr val="bg1"/>
                    </a:solidFill>
                  </a:tcPr>
                </a:tc>
                <a:extLst>
                  <a:ext uri="{0D108BD9-81ED-4DB2-BD59-A6C34878D82A}">
                    <a16:rowId xmlns:a16="http://schemas.microsoft.com/office/drawing/2014/main" val="635369817"/>
                  </a:ext>
                </a:extLst>
              </a:tr>
              <a:tr h="243840">
                <a:tc>
                  <a:txBody>
                    <a:bodyPr/>
                    <a:lstStyle/>
                    <a:p>
                      <a:r>
                        <a:rPr kumimoji="1" lang="ja-JP" altLang="en-US" sz="1000"/>
                        <a:t>ソート・フィルタボタン</a:t>
                      </a:r>
                    </a:p>
                  </a:txBody>
                  <a:tcPr>
                    <a:solidFill>
                      <a:schemeClr val="bg1"/>
                    </a:solidFill>
                  </a:tcPr>
                </a:tc>
                <a:tc>
                  <a:txBody>
                    <a:bodyPr/>
                    <a:lstStyle/>
                    <a:p>
                      <a:r>
                        <a:rPr kumimoji="1" lang="ja-JP" altLang="en-US" sz="1000"/>
                        <a:t>ソートウィンドウをオープンする</a:t>
                      </a:r>
                    </a:p>
                  </a:txBody>
                  <a:tcPr>
                    <a:solidFill>
                      <a:schemeClr val="bg1"/>
                    </a:solidFill>
                  </a:tcPr>
                </a:tc>
                <a:extLst>
                  <a:ext uri="{0D108BD9-81ED-4DB2-BD59-A6C34878D82A}">
                    <a16:rowId xmlns:a16="http://schemas.microsoft.com/office/drawing/2014/main" val="3080646022"/>
                  </a:ext>
                </a:extLst>
              </a:tr>
              <a:tr h="243840">
                <a:tc>
                  <a:txBody>
                    <a:bodyPr/>
                    <a:lstStyle/>
                    <a:p>
                      <a:r>
                        <a:rPr kumimoji="1" lang="ja-JP" altLang="en-US" sz="1000"/>
                        <a:t>カード縦スワイプ</a:t>
                      </a:r>
                    </a:p>
                  </a:txBody>
                  <a:tcPr>
                    <a:solidFill>
                      <a:schemeClr val="bg1"/>
                    </a:solidFill>
                  </a:tcPr>
                </a:tc>
                <a:tc>
                  <a:txBody>
                    <a:bodyPr/>
                    <a:lstStyle/>
                    <a:p>
                      <a:r>
                        <a:rPr kumimoji="1" lang="ja-JP" altLang="en-US" sz="1000"/>
                        <a:t>カードリストスクロール</a:t>
                      </a:r>
                    </a:p>
                  </a:txBody>
                  <a:tcPr>
                    <a:solidFill>
                      <a:schemeClr val="bg1"/>
                    </a:solidFill>
                  </a:tcPr>
                </a:tc>
                <a:extLst>
                  <a:ext uri="{0D108BD9-81ED-4DB2-BD59-A6C34878D82A}">
                    <a16:rowId xmlns:a16="http://schemas.microsoft.com/office/drawing/2014/main" val="990763382"/>
                  </a:ext>
                </a:extLst>
              </a:tr>
              <a:tr h="243840">
                <a:tc>
                  <a:txBody>
                    <a:bodyPr/>
                    <a:lstStyle/>
                    <a:p>
                      <a:r>
                        <a:rPr kumimoji="1" lang="ja-JP" altLang="en-US" sz="1000"/>
                        <a:t>スクロールバードラッグ</a:t>
                      </a:r>
                    </a:p>
                  </a:txBody>
                  <a:tcP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カードリストスクロール</a:t>
                      </a:r>
                    </a:p>
                  </a:txBody>
                  <a:tcPr>
                    <a:solidFill>
                      <a:schemeClr val="bg1"/>
                    </a:solidFill>
                  </a:tcPr>
                </a:tc>
                <a:extLst>
                  <a:ext uri="{0D108BD9-81ED-4DB2-BD59-A6C34878D82A}">
                    <a16:rowId xmlns:a16="http://schemas.microsoft.com/office/drawing/2014/main" val="2971260241"/>
                  </a:ext>
                </a:extLst>
              </a:tr>
              <a:tr h="243840">
                <a:tc>
                  <a:txBody>
                    <a:bodyPr/>
                    <a:lstStyle/>
                    <a:p>
                      <a:r>
                        <a:rPr kumimoji="1" lang="ja-JP" altLang="en-US" sz="1000"/>
                        <a:t>ＯＫボタン</a:t>
                      </a:r>
                    </a:p>
                  </a:txBody>
                  <a:tcP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装備するカードを決定して</a:t>
                      </a:r>
                      <a:endParaRPr kumimoji="1" lang="en-US" altLang="ja-JP" sz="10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キャラ詳細画面にもどる</a:t>
                      </a:r>
                      <a:endParaRPr kumimoji="1" lang="en-US" altLang="ja-JP" sz="10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選んだものによって下記。</a:t>
                      </a:r>
                    </a:p>
                  </a:txBody>
                  <a:tcPr>
                    <a:solidFill>
                      <a:schemeClr val="bg1"/>
                    </a:solidFill>
                  </a:tcPr>
                </a:tc>
                <a:extLst>
                  <a:ext uri="{0D108BD9-81ED-4DB2-BD59-A6C34878D82A}">
                    <a16:rowId xmlns:a16="http://schemas.microsoft.com/office/drawing/2014/main" val="4138512313"/>
                  </a:ext>
                </a:extLst>
              </a:tr>
              <a:tr h="243840">
                <a:tc>
                  <a:txBody>
                    <a:bodyPr/>
                    <a:lstStyle/>
                    <a:p>
                      <a:r>
                        <a:rPr kumimoji="1" lang="ja-JP" altLang="en-US" sz="1000"/>
                        <a:t>もどるボタン</a:t>
                      </a:r>
                    </a:p>
                  </a:txBody>
                  <a:tcP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今回の変更分を反映せずに</a:t>
                      </a:r>
                      <a:endParaRPr kumimoji="1" lang="en-US" altLang="ja-JP" sz="10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キャラ詳細画面にもどる</a:t>
                      </a:r>
                    </a:p>
                  </a:txBody>
                  <a:tcPr>
                    <a:solidFill>
                      <a:schemeClr val="bg1"/>
                    </a:solidFill>
                  </a:tcPr>
                </a:tc>
                <a:extLst>
                  <a:ext uri="{0D108BD9-81ED-4DB2-BD59-A6C34878D82A}">
                    <a16:rowId xmlns:a16="http://schemas.microsoft.com/office/drawing/2014/main" val="3817188964"/>
                  </a:ext>
                </a:extLst>
              </a:tr>
            </a:tbl>
          </a:graphicData>
        </a:graphic>
      </p:graphicFrame>
      <p:sp>
        <p:nvSpPr>
          <p:cNvPr id="37" name="テキスト ボックス 36">
            <a:extLst>
              <a:ext uri="{FF2B5EF4-FFF2-40B4-BE49-F238E27FC236}">
                <a16:creationId xmlns:a16="http://schemas.microsoft.com/office/drawing/2014/main" id="{38256ADD-D27B-4151-A215-B26DF583DE5A}"/>
              </a:ext>
            </a:extLst>
          </p:cNvPr>
          <p:cNvSpPr txBox="1"/>
          <p:nvPr/>
        </p:nvSpPr>
        <p:spPr>
          <a:xfrm>
            <a:off x="3935682" y="2656246"/>
            <a:ext cx="825867" cy="246221"/>
          </a:xfrm>
          <a:prstGeom prst="rect">
            <a:avLst/>
          </a:prstGeom>
          <a:noFill/>
        </p:spPr>
        <p:txBody>
          <a:bodyPr wrap="none" rtlCol="0">
            <a:spAutoFit/>
          </a:bodyPr>
          <a:lstStyle/>
          <a:p>
            <a:r>
              <a:rPr kumimoji="1" lang="ja-JP" altLang="en-US" sz="1000" b="1"/>
              <a:t>・類似画面</a:t>
            </a:r>
          </a:p>
        </p:txBody>
      </p:sp>
      <p:sp>
        <p:nvSpPr>
          <p:cNvPr id="38" name="テキスト ボックス 37">
            <a:extLst>
              <a:ext uri="{FF2B5EF4-FFF2-40B4-BE49-F238E27FC236}">
                <a16:creationId xmlns:a16="http://schemas.microsoft.com/office/drawing/2014/main" id="{5356115F-A94B-4E18-9708-786C2E8437B6}"/>
              </a:ext>
            </a:extLst>
          </p:cNvPr>
          <p:cNvSpPr txBox="1"/>
          <p:nvPr/>
        </p:nvSpPr>
        <p:spPr>
          <a:xfrm>
            <a:off x="4128125" y="2901077"/>
            <a:ext cx="4631396" cy="246221"/>
          </a:xfrm>
          <a:prstGeom prst="rect">
            <a:avLst/>
          </a:prstGeom>
          <a:noFill/>
        </p:spPr>
        <p:txBody>
          <a:bodyPr wrap="none" rtlCol="0">
            <a:spAutoFit/>
          </a:bodyPr>
          <a:lstStyle/>
          <a:p>
            <a:r>
              <a:rPr kumimoji="1" lang="en-US" altLang="ja-JP" sz="1000" b="1">
                <a:solidFill>
                  <a:srgbClr val="00B050"/>
                </a:solidFill>
              </a:rPr>
              <a:t>【GP01】</a:t>
            </a:r>
            <a:r>
              <a:rPr kumimoji="1" lang="ja-JP" altLang="en-US" sz="1000" b="1">
                <a:solidFill>
                  <a:srgbClr val="00B050"/>
                </a:solidFill>
              </a:rPr>
              <a:t>強化画面仕様</a:t>
            </a:r>
            <a:r>
              <a:rPr kumimoji="1" lang="en-US" altLang="ja-JP" sz="1000" b="1">
                <a:solidFill>
                  <a:srgbClr val="00B050"/>
                </a:solidFill>
              </a:rPr>
              <a:t>_[</a:t>
            </a:r>
            <a:r>
              <a:rPr kumimoji="1" lang="ja-JP" altLang="en-US" sz="1000" b="1">
                <a:solidFill>
                  <a:srgbClr val="00B050"/>
                </a:solidFill>
              </a:rPr>
              <a:t>日付</a:t>
            </a:r>
            <a:r>
              <a:rPr kumimoji="1" lang="en-US" altLang="ja-JP" sz="1000" b="1">
                <a:solidFill>
                  <a:srgbClr val="00B050"/>
                </a:solidFill>
              </a:rPr>
              <a:t>]</a:t>
            </a:r>
            <a:r>
              <a:rPr kumimoji="1" lang="ja-JP" altLang="en-US" sz="1000"/>
              <a:t>のＴＲカード選択画面と類似した画面になる。</a:t>
            </a:r>
            <a:endParaRPr kumimoji="1" lang="en-US" altLang="ja-JP" sz="1000"/>
          </a:p>
        </p:txBody>
      </p:sp>
      <p:sp>
        <p:nvSpPr>
          <p:cNvPr id="39" name="テキスト ボックス 38">
            <a:extLst>
              <a:ext uri="{FF2B5EF4-FFF2-40B4-BE49-F238E27FC236}">
                <a16:creationId xmlns:a16="http://schemas.microsoft.com/office/drawing/2014/main" id="{135576F3-4CC9-447F-AD21-E887CCA22A68}"/>
              </a:ext>
            </a:extLst>
          </p:cNvPr>
          <p:cNvSpPr txBox="1"/>
          <p:nvPr/>
        </p:nvSpPr>
        <p:spPr>
          <a:xfrm>
            <a:off x="3935682" y="3280616"/>
            <a:ext cx="1715534" cy="246221"/>
          </a:xfrm>
          <a:prstGeom prst="rect">
            <a:avLst/>
          </a:prstGeom>
          <a:noFill/>
        </p:spPr>
        <p:txBody>
          <a:bodyPr wrap="none" rtlCol="0">
            <a:spAutoFit/>
          </a:bodyPr>
          <a:lstStyle/>
          <a:p>
            <a:r>
              <a:rPr kumimoji="1" lang="ja-JP" altLang="en-US" sz="1000" b="1"/>
              <a:t>・操作</a:t>
            </a:r>
            <a:r>
              <a:rPr kumimoji="1" lang="ja-JP" altLang="en-US" sz="1000" b="1">
                <a:solidFill>
                  <a:schemeClr val="bg1">
                    <a:lumMod val="85000"/>
                  </a:schemeClr>
                </a:solidFill>
              </a:rPr>
              <a:t>（</a:t>
            </a:r>
            <a:r>
              <a:rPr kumimoji="1" lang="en-US" altLang="ja-JP" sz="1000" b="1">
                <a:solidFill>
                  <a:schemeClr val="bg1">
                    <a:lumMod val="85000"/>
                  </a:schemeClr>
                </a:solidFill>
              </a:rPr>
              <a:t>20191129</a:t>
            </a:r>
            <a:r>
              <a:rPr kumimoji="1" lang="ja-JP" altLang="en-US" sz="1000" b="1">
                <a:solidFill>
                  <a:schemeClr val="bg1">
                    <a:lumMod val="85000"/>
                  </a:schemeClr>
                </a:solidFill>
              </a:rPr>
              <a:t>修正）</a:t>
            </a:r>
          </a:p>
        </p:txBody>
      </p:sp>
      <p:sp>
        <p:nvSpPr>
          <p:cNvPr id="40" name="テキスト ボックス 39">
            <a:extLst>
              <a:ext uri="{FF2B5EF4-FFF2-40B4-BE49-F238E27FC236}">
                <a16:creationId xmlns:a16="http://schemas.microsoft.com/office/drawing/2014/main" id="{EB040A23-0302-4B76-BEE9-D18B4DBBE8F0}"/>
              </a:ext>
            </a:extLst>
          </p:cNvPr>
          <p:cNvSpPr txBox="1"/>
          <p:nvPr/>
        </p:nvSpPr>
        <p:spPr>
          <a:xfrm>
            <a:off x="738384" y="4607458"/>
            <a:ext cx="1415772" cy="276999"/>
          </a:xfrm>
          <a:prstGeom prst="rect">
            <a:avLst/>
          </a:prstGeom>
          <a:noFill/>
        </p:spPr>
        <p:txBody>
          <a:bodyPr wrap="none" rtlCol="0">
            <a:noAutofit/>
          </a:bodyPr>
          <a:lstStyle/>
          <a:p>
            <a:r>
              <a:rPr kumimoji="1" lang="ja-JP" altLang="en-US" sz="1200" b="1"/>
              <a:t>○カード詳細画面</a:t>
            </a:r>
          </a:p>
        </p:txBody>
      </p:sp>
      <p:sp>
        <p:nvSpPr>
          <p:cNvPr id="41" name="テキスト ボックス 40">
            <a:extLst>
              <a:ext uri="{FF2B5EF4-FFF2-40B4-BE49-F238E27FC236}">
                <a16:creationId xmlns:a16="http://schemas.microsoft.com/office/drawing/2014/main" id="{80D6A0BC-6EE9-43E9-8FFB-25A439210119}"/>
              </a:ext>
            </a:extLst>
          </p:cNvPr>
          <p:cNvSpPr txBox="1"/>
          <p:nvPr/>
        </p:nvSpPr>
        <p:spPr>
          <a:xfrm>
            <a:off x="845411" y="4992190"/>
            <a:ext cx="2451312" cy="246221"/>
          </a:xfrm>
          <a:prstGeom prst="rect">
            <a:avLst/>
          </a:prstGeom>
          <a:noFill/>
        </p:spPr>
        <p:txBody>
          <a:bodyPr wrap="none" rtlCol="0">
            <a:spAutoFit/>
          </a:bodyPr>
          <a:lstStyle/>
          <a:p>
            <a:r>
              <a:rPr kumimoji="1" lang="en-US" altLang="ja-JP" sz="1000" b="1">
                <a:solidFill>
                  <a:srgbClr val="00B050"/>
                </a:solidFill>
              </a:rPr>
              <a:t>【GP01】</a:t>
            </a:r>
            <a:r>
              <a:rPr kumimoji="1" lang="ja-JP" altLang="en-US" sz="1000" b="1">
                <a:solidFill>
                  <a:srgbClr val="00B050"/>
                </a:solidFill>
              </a:rPr>
              <a:t>強化画面仕様</a:t>
            </a:r>
            <a:r>
              <a:rPr kumimoji="1" lang="en-US" altLang="ja-JP" sz="1000" b="1">
                <a:solidFill>
                  <a:srgbClr val="00B050"/>
                </a:solidFill>
              </a:rPr>
              <a:t>_[</a:t>
            </a:r>
            <a:r>
              <a:rPr kumimoji="1" lang="ja-JP" altLang="en-US" sz="1000" b="1">
                <a:solidFill>
                  <a:srgbClr val="00B050"/>
                </a:solidFill>
              </a:rPr>
              <a:t>日付</a:t>
            </a:r>
            <a:r>
              <a:rPr kumimoji="1" lang="en-US" altLang="ja-JP" sz="1000" b="1">
                <a:solidFill>
                  <a:srgbClr val="00B050"/>
                </a:solidFill>
              </a:rPr>
              <a:t>]</a:t>
            </a:r>
            <a:r>
              <a:rPr kumimoji="1" lang="ja-JP" altLang="en-US" sz="1000"/>
              <a:t>を参照。</a:t>
            </a:r>
            <a:endParaRPr kumimoji="1" lang="en-US" altLang="ja-JP" sz="1000"/>
          </a:p>
        </p:txBody>
      </p:sp>
      <p:sp>
        <p:nvSpPr>
          <p:cNvPr id="31" name="四角形: 角を丸くする 30">
            <a:extLst>
              <a:ext uri="{FF2B5EF4-FFF2-40B4-BE49-F238E27FC236}">
                <a16:creationId xmlns:a16="http://schemas.microsoft.com/office/drawing/2014/main" id="{9D3C1738-8CF2-44A1-A07C-299A51E6BCC0}"/>
              </a:ext>
            </a:extLst>
          </p:cNvPr>
          <p:cNvSpPr/>
          <p:nvPr/>
        </p:nvSpPr>
        <p:spPr>
          <a:xfrm>
            <a:off x="738384" y="5369628"/>
            <a:ext cx="2922748" cy="1133278"/>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b="1">
                <a:solidFill>
                  <a:schemeClr val="tx1"/>
                </a:solidFill>
              </a:rPr>
              <a:t>他キャラ装備中のカード</a:t>
            </a:r>
            <a:endParaRPr kumimoji="1" lang="en-US" altLang="ja-JP" sz="1000" b="1">
              <a:solidFill>
                <a:schemeClr val="tx1"/>
              </a:solidFill>
            </a:endParaRPr>
          </a:p>
          <a:p>
            <a:endParaRPr kumimoji="1" lang="en-US" altLang="ja-JP" sz="1000">
              <a:solidFill>
                <a:schemeClr val="tx1"/>
              </a:solidFill>
            </a:endParaRPr>
          </a:p>
          <a:p>
            <a:r>
              <a:rPr kumimoji="1" lang="ja-JP" altLang="en-US" sz="1000">
                <a:solidFill>
                  <a:schemeClr val="tx1"/>
                </a:solidFill>
              </a:rPr>
              <a:t>他キャラ装備中のカードタップ時は特にエラーを出さず、ＯＫを押した際に確認として</a:t>
            </a:r>
            <a:endParaRPr kumimoji="1" lang="en-US" altLang="ja-JP" sz="1000">
              <a:solidFill>
                <a:schemeClr val="tx1"/>
              </a:solidFill>
            </a:endParaRPr>
          </a:p>
          <a:p>
            <a:r>
              <a:rPr kumimoji="1" lang="ja-JP" altLang="en-US" sz="1000">
                <a:solidFill>
                  <a:schemeClr val="tx1"/>
                </a:solidFill>
              </a:rPr>
              <a:t>付け替え確認を行う。</a:t>
            </a:r>
            <a:endParaRPr kumimoji="1" lang="en-US" altLang="ja-JP" sz="1000">
              <a:solidFill>
                <a:schemeClr val="tx1"/>
              </a:solidFill>
            </a:endParaRPr>
          </a:p>
        </p:txBody>
      </p:sp>
      <p:grpSp>
        <p:nvGrpSpPr>
          <p:cNvPr id="66" name="グループ化 65">
            <a:extLst>
              <a:ext uri="{FF2B5EF4-FFF2-40B4-BE49-F238E27FC236}">
                <a16:creationId xmlns:a16="http://schemas.microsoft.com/office/drawing/2014/main" id="{E63218D7-A927-4297-B295-2D685D087DE7}"/>
              </a:ext>
            </a:extLst>
          </p:cNvPr>
          <p:cNvGrpSpPr/>
          <p:nvPr/>
        </p:nvGrpSpPr>
        <p:grpSpPr>
          <a:xfrm>
            <a:off x="738384" y="910156"/>
            <a:ext cx="3501433" cy="3571200"/>
            <a:chOff x="738384" y="910156"/>
            <a:chExt cx="3501433" cy="3571200"/>
          </a:xfrm>
        </p:grpSpPr>
        <p:pic>
          <p:nvPicPr>
            <p:cNvPr id="67" name="図 66" descr="多い, 写真, 束, 覆い が含まれている画像&#10;&#10;自動的に生成された説明">
              <a:extLst>
                <a:ext uri="{FF2B5EF4-FFF2-40B4-BE49-F238E27FC236}">
                  <a16:creationId xmlns:a16="http://schemas.microsoft.com/office/drawing/2014/main" id="{0B937298-1C95-4073-8F14-498F473C4A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8384" y="910156"/>
              <a:ext cx="2008800" cy="3571200"/>
            </a:xfrm>
            <a:prstGeom prst="rect">
              <a:avLst/>
            </a:prstGeom>
          </p:spPr>
        </p:pic>
        <p:cxnSp>
          <p:nvCxnSpPr>
            <p:cNvPr id="68" name="直線コネクタ 67">
              <a:extLst>
                <a:ext uri="{FF2B5EF4-FFF2-40B4-BE49-F238E27FC236}">
                  <a16:creationId xmlns:a16="http://schemas.microsoft.com/office/drawing/2014/main" id="{8635D5FC-034E-46C0-9DAE-E7859EACCF16}"/>
                </a:ext>
              </a:extLst>
            </p:cNvPr>
            <p:cNvCxnSpPr>
              <a:cxnSpLocks/>
              <a:endCxn id="71" idx="1"/>
            </p:cNvCxnSpPr>
            <p:nvPr/>
          </p:nvCxnSpPr>
          <p:spPr>
            <a:xfrm flipV="1">
              <a:off x="1459094" y="3139547"/>
              <a:ext cx="1443497" cy="89484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7A090395-18A0-4CD7-BC23-3C2FC6D07DA3}"/>
                </a:ext>
              </a:extLst>
            </p:cNvPr>
            <p:cNvSpPr txBox="1"/>
            <p:nvPr/>
          </p:nvSpPr>
          <p:spPr>
            <a:xfrm>
              <a:off x="2902591" y="3039519"/>
              <a:ext cx="1337226" cy="200055"/>
            </a:xfrm>
            <a:prstGeom prst="rect">
              <a:avLst/>
            </a:prstGeom>
            <a:noFill/>
          </p:spPr>
          <p:txBody>
            <a:bodyPr wrap="none" rtlCol="0">
              <a:spAutoFit/>
            </a:bodyPr>
            <a:lstStyle/>
            <a:p>
              <a:r>
                <a:rPr kumimoji="1" lang="en-US" altLang="ja-JP" sz="700"/>
                <a:t>05.</a:t>
              </a:r>
              <a:r>
                <a:rPr kumimoji="1" lang="ja-JP" altLang="en-US" sz="700"/>
                <a:t>ソートフィルターボタン</a:t>
              </a:r>
            </a:p>
          </p:txBody>
        </p:sp>
        <p:cxnSp>
          <p:nvCxnSpPr>
            <p:cNvPr id="72" name="直線コネクタ 71">
              <a:extLst>
                <a:ext uri="{FF2B5EF4-FFF2-40B4-BE49-F238E27FC236}">
                  <a16:creationId xmlns:a16="http://schemas.microsoft.com/office/drawing/2014/main" id="{CDF965DE-D83F-45E1-AB83-A2878CA32836}"/>
                </a:ext>
              </a:extLst>
            </p:cNvPr>
            <p:cNvCxnSpPr>
              <a:cxnSpLocks/>
              <a:endCxn id="79" idx="1"/>
            </p:cNvCxnSpPr>
            <p:nvPr/>
          </p:nvCxnSpPr>
          <p:spPr>
            <a:xfrm flipV="1">
              <a:off x="2545080" y="1978109"/>
              <a:ext cx="357511" cy="20005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C9655F63-88D3-4057-8C2B-5C33E27588B7}"/>
                </a:ext>
              </a:extLst>
            </p:cNvPr>
            <p:cNvCxnSpPr>
              <a:cxnSpLocks/>
              <a:endCxn id="81" idx="1"/>
            </p:cNvCxnSpPr>
            <p:nvPr/>
          </p:nvCxnSpPr>
          <p:spPr>
            <a:xfrm>
              <a:off x="2490182" y="2362284"/>
              <a:ext cx="412409" cy="6617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B5328F7F-A588-46E4-BDAE-A73AE3B5A4A2}"/>
                </a:ext>
              </a:extLst>
            </p:cNvPr>
            <p:cNvCxnSpPr>
              <a:cxnSpLocks/>
              <a:endCxn id="80" idx="1"/>
            </p:cNvCxnSpPr>
            <p:nvPr/>
          </p:nvCxnSpPr>
          <p:spPr>
            <a:xfrm flipV="1">
              <a:off x="998220" y="1582867"/>
              <a:ext cx="1904371" cy="20776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BD523107-A47A-4498-9B09-6C31A760F64C}"/>
                </a:ext>
              </a:extLst>
            </p:cNvPr>
            <p:cNvCxnSpPr>
              <a:cxnSpLocks/>
              <a:endCxn id="82" idx="1"/>
            </p:cNvCxnSpPr>
            <p:nvPr/>
          </p:nvCxnSpPr>
          <p:spPr>
            <a:xfrm>
              <a:off x="2545080" y="2562339"/>
              <a:ext cx="357511" cy="257629"/>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A3975FDC-719B-40CD-9E4F-BFBC2559285D}"/>
                </a:ext>
              </a:extLst>
            </p:cNvPr>
            <p:cNvCxnSpPr>
              <a:cxnSpLocks/>
              <a:endCxn id="83" idx="1"/>
            </p:cNvCxnSpPr>
            <p:nvPr/>
          </p:nvCxnSpPr>
          <p:spPr>
            <a:xfrm flipV="1">
              <a:off x="1996440" y="4085772"/>
              <a:ext cx="906151" cy="22810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40FBDA69-E8BF-49EE-9ADC-5B42995F6645}"/>
                </a:ext>
              </a:extLst>
            </p:cNvPr>
            <p:cNvCxnSpPr>
              <a:cxnSpLocks/>
              <a:endCxn id="84" idx="1"/>
            </p:cNvCxnSpPr>
            <p:nvPr/>
          </p:nvCxnSpPr>
          <p:spPr>
            <a:xfrm flipV="1">
              <a:off x="2490182" y="3700754"/>
              <a:ext cx="412409" cy="33875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79" name="テキスト ボックス 78">
              <a:extLst>
                <a:ext uri="{FF2B5EF4-FFF2-40B4-BE49-F238E27FC236}">
                  <a16:creationId xmlns:a16="http://schemas.microsoft.com/office/drawing/2014/main" id="{F4A4EAE4-E870-402A-8F61-24AE083505F6}"/>
                </a:ext>
              </a:extLst>
            </p:cNvPr>
            <p:cNvSpPr txBox="1"/>
            <p:nvPr/>
          </p:nvSpPr>
          <p:spPr>
            <a:xfrm>
              <a:off x="2902591" y="1878081"/>
              <a:ext cx="758541" cy="200055"/>
            </a:xfrm>
            <a:prstGeom prst="rect">
              <a:avLst/>
            </a:prstGeom>
            <a:noFill/>
          </p:spPr>
          <p:txBody>
            <a:bodyPr wrap="none" rtlCol="0">
              <a:spAutoFit/>
            </a:bodyPr>
            <a:lstStyle/>
            <a:p>
              <a:r>
                <a:rPr kumimoji="1" lang="en-US" altLang="ja-JP" sz="700"/>
                <a:t>02.</a:t>
              </a:r>
              <a:r>
                <a:rPr kumimoji="1" lang="ja-JP" altLang="en-US" sz="700"/>
                <a:t>選択中番号</a:t>
              </a:r>
              <a:endParaRPr kumimoji="1" lang="en-US" altLang="ja-JP" sz="700"/>
            </a:p>
          </p:txBody>
        </p:sp>
        <p:sp>
          <p:nvSpPr>
            <p:cNvPr id="80" name="テキスト ボックス 79">
              <a:extLst>
                <a:ext uri="{FF2B5EF4-FFF2-40B4-BE49-F238E27FC236}">
                  <a16:creationId xmlns:a16="http://schemas.microsoft.com/office/drawing/2014/main" id="{0960E5BD-09FE-4235-8D69-1BAA3EDC17BD}"/>
                </a:ext>
              </a:extLst>
            </p:cNvPr>
            <p:cNvSpPr txBox="1"/>
            <p:nvPr/>
          </p:nvSpPr>
          <p:spPr>
            <a:xfrm>
              <a:off x="2902591" y="1482839"/>
              <a:ext cx="938077" cy="200055"/>
            </a:xfrm>
            <a:prstGeom prst="rect">
              <a:avLst/>
            </a:prstGeom>
            <a:noFill/>
          </p:spPr>
          <p:txBody>
            <a:bodyPr wrap="none" rtlCol="0">
              <a:spAutoFit/>
            </a:bodyPr>
            <a:lstStyle/>
            <a:p>
              <a:r>
                <a:rPr kumimoji="1" lang="en-US" altLang="ja-JP" sz="700"/>
                <a:t>01.</a:t>
              </a:r>
              <a:r>
                <a:rPr kumimoji="1" lang="ja-JP" altLang="en-US" sz="700"/>
                <a:t>装備中アイコン</a:t>
              </a:r>
              <a:endParaRPr kumimoji="1" lang="en-US" altLang="ja-JP" sz="700"/>
            </a:p>
          </p:txBody>
        </p:sp>
        <p:sp>
          <p:nvSpPr>
            <p:cNvPr id="81" name="テキスト ボックス 80">
              <a:extLst>
                <a:ext uri="{FF2B5EF4-FFF2-40B4-BE49-F238E27FC236}">
                  <a16:creationId xmlns:a16="http://schemas.microsoft.com/office/drawing/2014/main" id="{0D6B7A0A-81E6-470D-853D-7E11BF2951A6}"/>
                </a:ext>
              </a:extLst>
            </p:cNvPr>
            <p:cNvSpPr txBox="1"/>
            <p:nvPr/>
          </p:nvSpPr>
          <p:spPr>
            <a:xfrm>
              <a:off x="2902591" y="2328432"/>
              <a:ext cx="1067921" cy="200055"/>
            </a:xfrm>
            <a:prstGeom prst="rect">
              <a:avLst/>
            </a:prstGeom>
            <a:noFill/>
          </p:spPr>
          <p:txBody>
            <a:bodyPr wrap="none" rtlCol="0">
              <a:spAutoFit/>
            </a:bodyPr>
            <a:lstStyle/>
            <a:p>
              <a:r>
                <a:rPr kumimoji="1" lang="en-US" altLang="ja-JP" sz="700"/>
                <a:t>03.</a:t>
              </a:r>
              <a:r>
                <a:rPr kumimoji="1" lang="ja-JP" altLang="en-US" sz="700"/>
                <a:t>ソートパラメータ</a:t>
              </a:r>
              <a:endParaRPr kumimoji="1" lang="en-US" altLang="ja-JP" sz="700"/>
            </a:p>
          </p:txBody>
        </p:sp>
        <p:sp>
          <p:nvSpPr>
            <p:cNvPr id="82" name="テキスト ボックス 81">
              <a:extLst>
                <a:ext uri="{FF2B5EF4-FFF2-40B4-BE49-F238E27FC236}">
                  <a16:creationId xmlns:a16="http://schemas.microsoft.com/office/drawing/2014/main" id="{BD40148F-2C12-4F5A-BACD-470C8051E875}"/>
                </a:ext>
              </a:extLst>
            </p:cNvPr>
            <p:cNvSpPr txBox="1"/>
            <p:nvPr/>
          </p:nvSpPr>
          <p:spPr>
            <a:xfrm>
              <a:off x="2902591" y="2719940"/>
              <a:ext cx="1157689" cy="200055"/>
            </a:xfrm>
            <a:prstGeom prst="rect">
              <a:avLst/>
            </a:prstGeom>
            <a:noFill/>
          </p:spPr>
          <p:txBody>
            <a:bodyPr wrap="none" rtlCol="0">
              <a:spAutoFit/>
            </a:bodyPr>
            <a:lstStyle/>
            <a:p>
              <a:r>
                <a:rPr kumimoji="1" lang="en-US" altLang="ja-JP" sz="700"/>
                <a:t>04.</a:t>
              </a:r>
              <a:r>
                <a:rPr kumimoji="1" lang="ja-JP" altLang="en-US" sz="700"/>
                <a:t>お気に入りアイコン</a:t>
              </a:r>
              <a:endParaRPr kumimoji="1" lang="en-US" altLang="ja-JP" sz="700"/>
            </a:p>
          </p:txBody>
        </p:sp>
        <p:sp>
          <p:nvSpPr>
            <p:cNvPr id="83" name="テキスト ボックス 82">
              <a:extLst>
                <a:ext uri="{FF2B5EF4-FFF2-40B4-BE49-F238E27FC236}">
                  <a16:creationId xmlns:a16="http://schemas.microsoft.com/office/drawing/2014/main" id="{ECB9651D-D6ED-4F02-95DC-48D83D26D026}"/>
                </a:ext>
              </a:extLst>
            </p:cNvPr>
            <p:cNvSpPr txBox="1"/>
            <p:nvPr/>
          </p:nvSpPr>
          <p:spPr>
            <a:xfrm>
              <a:off x="2902591" y="3985744"/>
              <a:ext cx="758541" cy="200055"/>
            </a:xfrm>
            <a:prstGeom prst="rect">
              <a:avLst/>
            </a:prstGeom>
            <a:noFill/>
          </p:spPr>
          <p:txBody>
            <a:bodyPr wrap="none" rtlCol="0">
              <a:spAutoFit/>
            </a:bodyPr>
            <a:lstStyle/>
            <a:p>
              <a:r>
                <a:rPr kumimoji="1" lang="en-US" altLang="ja-JP" sz="700"/>
                <a:t>07.</a:t>
              </a:r>
              <a:r>
                <a:rPr kumimoji="1" lang="ja-JP" altLang="en-US" sz="700"/>
                <a:t>ＯＫボタン</a:t>
              </a:r>
              <a:endParaRPr kumimoji="1" lang="en-US" altLang="ja-JP" sz="700"/>
            </a:p>
          </p:txBody>
        </p:sp>
        <p:sp>
          <p:nvSpPr>
            <p:cNvPr id="84" name="テキスト ボックス 83">
              <a:extLst>
                <a:ext uri="{FF2B5EF4-FFF2-40B4-BE49-F238E27FC236}">
                  <a16:creationId xmlns:a16="http://schemas.microsoft.com/office/drawing/2014/main" id="{7C66FA79-A4EE-4F63-A936-EFCFEDD720F5}"/>
                </a:ext>
              </a:extLst>
            </p:cNvPr>
            <p:cNvSpPr txBox="1"/>
            <p:nvPr/>
          </p:nvSpPr>
          <p:spPr>
            <a:xfrm>
              <a:off x="2902591" y="3600726"/>
              <a:ext cx="668773" cy="200055"/>
            </a:xfrm>
            <a:prstGeom prst="rect">
              <a:avLst/>
            </a:prstGeom>
            <a:noFill/>
          </p:spPr>
          <p:txBody>
            <a:bodyPr wrap="none" rtlCol="0">
              <a:spAutoFit/>
            </a:bodyPr>
            <a:lstStyle/>
            <a:p>
              <a:r>
                <a:rPr kumimoji="1" lang="en-US" altLang="ja-JP" sz="700"/>
                <a:t>06.</a:t>
              </a:r>
              <a:r>
                <a:rPr kumimoji="1" lang="ja-JP" altLang="en-US" sz="700"/>
                <a:t>枚数表示</a:t>
              </a:r>
              <a:endParaRPr kumimoji="1" lang="en-US" altLang="ja-JP" sz="700"/>
            </a:p>
          </p:txBody>
        </p:sp>
      </p:grpSp>
      <p:sp>
        <p:nvSpPr>
          <p:cNvPr id="85" name="テキスト ボックス 84">
            <a:extLst>
              <a:ext uri="{FF2B5EF4-FFF2-40B4-BE49-F238E27FC236}">
                <a16:creationId xmlns:a16="http://schemas.microsoft.com/office/drawing/2014/main" id="{342934A1-C16B-41B3-A638-2F81EFEAF8E5}"/>
              </a:ext>
            </a:extLst>
          </p:cNvPr>
          <p:cNvSpPr txBox="1"/>
          <p:nvPr/>
        </p:nvSpPr>
        <p:spPr>
          <a:xfrm>
            <a:off x="4220375" y="952164"/>
            <a:ext cx="1261884" cy="246221"/>
          </a:xfrm>
          <a:prstGeom prst="rect">
            <a:avLst/>
          </a:prstGeom>
          <a:noFill/>
        </p:spPr>
        <p:txBody>
          <a:bodyPr wrap="none" rtlCol="0">
            <a:noAutofit/>
          </a:bodyPr>
          <a:lstStyle/>
          <a:p>
            <a:r>
              <a:rPr kumimoji="1" lang="en-US" altLang="ja-JP" sz="1000" b="1">
                <a:latin typeface="+mn-ea"/>
              </a:rPr>
              <a:t>06.</a:t>
            </a:r>
            <a:r>
              <a:rPr kumimoji="1" lang="ja-JP" altLang="en-US" sz="1000" b="1">
                <a:latin typeface="+mn-ea"/>
              </a:rPr>
              <a:t>枚数表示</a:t>
            </a:r>
          </a:p>
        </p:txBody>
      </p:sp>
      <p:sp>
        <p:nvSpPr>
          <p:cNvPr id="86" name="テキスト ボックス 85">
            <a:extLst>
              <a:ext uri="{FF2B5EF4-FFF2-40B4-BE49-F238E27FC236}">
                <a16:creationId xmlns:a16="http://schemas.microsoft.com/office/drawing/2014/main" id="{8051D715-BCA2-4B69-B7D7-1837CF001747}"/>
              </a:ext>
            </a:extLst>
          </p:cNvPr>
          <p:cNvSpPr txBox="1"/>
          <p:nvPr/>
        </p:nvSpPr>
        <p:spPr>
          <a:xfrm>
            <a:off x="4412818" y="1196995"/>
            <a:ext cx="2621230" cy="246221"/>
          </a:xfrm>
          <a:prstGeom prst="rect">
            <a:avLst/>
          </a:prstGeom>
          <a:noFill/>
        </p:spPr>
        <p:txBody>
          <a:bodyPr wrap="none" rtlCol="0">
            <a:spAutoFit/>
          </a:bodyPr>
          <a:lstStyle/>
          <a:p>
            <a:r>
              <a:rPr kumimoji="1" lang="ja-JP" altLang="en-US" sz="1000"/>
              <a:t>カード枚数の所持数／上限値を表示する。</a:t>
            </a:r>
            <a:endParaRPr kumimoji="1" lang="en-US" altLang="ja-JP" sz="1000"/>
          </a:p>
        </p:txBody>
      </p:sp>
    </p:spTree>
    <p:extLst>
      <p:ext uri="{BB962C8B-B14F-4D97-AF65-F5344CB8AC3E}">
        <p14:creationId xmlns:p14="http://schemas.microsoft.com/office/powerpoint/2010/main" val="978941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写真, コンピュータ, 多い, 座る が含まれている画像&#10;&#10;自動的に生成された説明">
            <a:extLst>
              <a:ext uri="{FF2B5EF4-FFF2-40B4-BE49-F238E27FC236}">
                <a16:creationId xmlns:a16="http://schemas.microsoft.com/office/drawing/2014/main" id="{650D9124-BDFF-456F-AB4E-B95506710C1D}"/>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38384" y="910156"/>
            <a:ext cx="2008800" cy="357120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26</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a:t> co150a.</a:t>
            </a:r>
            <a:r>
              <a:rPr kumimoji="1" lang="ja-JP" altLang="en-US" sz="1200" b="1"/>
              <a:t>付け替え確認</a:t>
            </a:r>
          </a:p>
        </p:txBody>
      </p:sp>
      <p:sp>
        <p:nvSpPr>
          <p:cNvPr id="41" name="テキスト ボックス 40">
            <a:extLst>
              <a:ext uri="{FF2B5EF4-FFF2-40B4-BE49-F238E27FC236}">
                <a16:creationId xmlns:a16="http://schemas.microsoft.com/office/drawing/2014/main" id="{0BFB62D3-49E6-4830-839C-AE88C88DBB72}"/>
              </a:ext>
            </a:extLst>
          </p:cNvPr>
          <p:cNvSpPr txBox="1"/>
          <p:nvPr/>
        </p:nvSpPr>
        <p:spPr>
          <a:xfrm>
            <a:off x="3935682" y="595969"/>
            <a:ext cx="2300630" cy="246221"/>
          </a:xfrm>
          <a:prstGeom prst="rect">
            <a:avLst/>
          </a:prstGeom>
          <a:noFill/>
        </p:spPr>
        <p:txBody>
          <a:bodyPr wrap="none" rtlCol="0">
            <a:spAutoFit/>
          </a:bodyPr>
          <a:lstStyle/>
          <a:p>
            <a:r>
              <a:rPr kumimoji="1" lang="ja-JP" altLang="en-US" sz="1000" b="1"/>
              <a:t>・メッセージ内容</a:t>
            </a:r>
            <a:r>
              <a:rPr kumimoji="1" lang="ja-JP" altLang="en-US" sz="1000" b="1">
                <a:solidFill>
                  <a:srgbClr val="FF0000"/>
                </a:solidFill>
              </a:rPr>
              <a:t>（</a:t>
            </a:r>
            <a:r>
              <a:rPr kumimoji="1" lang="en-US" altLang="ja-JP" sz="1000" b="1">
                <a:solidFill>
                  <a:srgbClr val="FF0000"/>
                </a:solidFill>
              </a:rPr>
              <a:t>20200313</a:t>
            </a:r>
            <a:r>
              <a:rPr kumimoji="1" lang="ja-JP" altLang="en-US" sz="1000" b="1">
                <a:solidFill>
                  <a:srgbClr val="FF0000"/>
                </a:solidFill>
              </a:rPr>
              <a:t>修正）</a:t>
            </a:r>
          </a:p>
        </p:txBody>
      </p:sp>
      <p:sp>
        <p:nvSpPr>
          <p:cNvPr id="42" name="テキスト ボックス 41">
            <a:extLst>
              <a:ext uri="{FF2B5EF4-FFF2-40B4-BE49-F238E27FC236}">
                <a16:creationId xmlns:a16="http://schemas.microsoft.com/office/drawing/2014/main" id="{61247E9D-F3F8-4E05-9399-6034865F93AB}"/>
              </a:ext>
            </a:extLst>
          </p:cNvPr>
          <p:cNvSpPr txBox="1"/>
          <p:nvPr/>
        </p:nvSpPr>
        <p:spPr>
          <a:xfrm>
            <a:off x="4241553" y="840800"/>
            <a:ext cx="3135795" cy="2092881"/>
          </a:xfrm>
          <a:prstGeom prst="rect">
            <a:avLst/>
          </a:prstGeom>
          <a:noFill/>
        </p:spPr>
        <p:txBody>
          <a:bodyPr wrap="none" rtlCol="0">
            <a:spAutoFit/>
          </a:bodyPr>
          <a:lstStyle/>
          <a:p>
            <a:r>
              <a:rPr kumimoji="1" lang="ja-JP" altLang="en-US" sz="1000"/>
              <a:t>選択した</a:t>
            </a:r>
            <a:r>
              <a:rPr kumimoji="1" lang="en-US" altLang="ja-JP" sz="1000"/>
              <a:t>[</a:t>
            </a:r>
            <a:r>
              <a:rPr kumimoji="1" lang="ja-JP" altLang="en-US" sz="1000"/>
              <a:t>カード</a:t>
            </a:r>
            <a:r>
              <a:rPr kumimoji="1" lang="en-US" altLang="ja-JP" sz="1000"/>
              <a:t>]</a:t>
            </a:r>
            <a:r>
              <a:rPr kumimoji="1" lang="ja-JP" altLang="en-US" sz="1000"/>
              <a:t>は</a:t>
            </a:r>
            <a:endParaRPr kumimoji="1" lang="en-US" altLang="ja-JP" sz="1000"/>
          </a:p>
          <a:p>
            <a:r>
              <a:rPr kumimoji="1" lang="en-US" altLang="ja-JP" sz="1000"/>
              <a:t>[</a:t>
            </a:r>
            <a:r>
              <a:rPr kumimoji="1" lang="ja-JP" altLang="en-US" sz="1000"/>
              <a:t>キャラ名</a:t>
            </a:r>
            <a:r>
              <a:rPr kumimoji="1" lang="en-US" altLang="ja-JP" sz="1000"/>
              <a:t>]</a:t>
            </a:r>
            <a:r>
              <a:rPr kumimoji="1" lang="ja-JP" altLang="en-US" sz="1000"/>
              <a:t>が装備中のものです。</a:t>
            </a:r>
            <a:endParaRPr kumimoji="1" lang="en-US" altLang="ja-JP" sz="1000"/>
          </a:p>
          <a:p>
            <a:endParaRPr kumimoji="1" lang="en-US" altLang="ja-JP" sz="1000"/>
          </a:p>
          <a:p>
            <a:r>
              <a:rPr kumimoji="1" lang="ja-JP" altLang="en-US" sz="1000"/>
              <a:t>外して装備しなおしますか？</a:t>
            </a:r>
            <a:endParaRPr kumimoji="1" lang="en-US" altLang="ja-JP" sz="1000"/>
          </a:p>
          <a:p>
            <a:endParaRPr kumimoji="1" lang="en-US" altLang="ja-JP" sz="1000"/>
          </a:p>
          <a:p>
            <a:r>
              <a:rPr kumimoji="1" lang="ja-JP" altLang="en-US" sz="1000"/>
              <a:t>といった内容。</a:t>
            </a:r>
            <a:endParaRPr kumimoji="1" lang="en-US" altLang="ja-JP" sz="1000"/>
          </a:p>
          <a:p>
            <a:endParaRPr kumimoji="1" lang="en-US" altLang="ja-JP" sz="1000"/>
          </a:p>
          <a:p>
            <a:r>
              <a:rPr kumimoji="1" lang="en-US" altLang="ja-JP" sz="1000"/>
              <a:t>[</a:t>
            </a:r>
            <a:r>
              <a:rPr kumimoji="1" lang="ja-JP" altLang="en-US" sz="1000"/>
              <a:t>カード</a:t>
            </a:r>
            <a:r>
              <a:rPr kumimoji="1" lang="en-US" altLang="ja-JP" sz="1000"/>
              <a:t>]</a:t>
            </a:r>
            <a:r>
              <a:rPr kumimoji="1" lang="ja-JP" altLang="en-US" sz="1000"/>
              <a:t>のところの表示は状況によって</a:t>
            </a:r>
            <a:endParaRPr kumimoji="1" lang="en-US" altLang="ja-JP" sz="1000"/>
          </a:p>
          <a:p>
            <a:r>
              <a:rPr kumimoji="1" lang="ja-JP" altLang="en-US" sz="1000" b="1">
                <a:solidFill>
                  <a:srgbClr val="00B0F0"/>
                </a:solidFill>
              </a:rPr>
              <a:t>「</a:t>
            </a:r>
            <a:r>
              <a:rPr kumimoji="1" lang="en-US" altLang="ja-JP" sz="1000" b="1">
                <a:solidFill>
                  <a:srgbClr val="00B0F0"/>
                </a:solidFill>
              </a:rPr>
              <a:t>TR</a:t>
            </a:r>
            <a:r>
              <a:rPr kumimoji="1" lang="ja-JP" altLang="en-US" sz="1000" b="1">
                <a:solidFill>
                  <a:srgbClr val="00B0F0"/>
                </a:solidFill>
              </a:rPr>
              <a:t>カード」</a:t>
            </a:r>
            <a:r>
              <a:rPr kumimoji="1" lang="ja-JP" altLang="en-US" sz="1000"/>
              <a:t>もしくは</a:t>
            </a:r>
            <a:r>
              <a:rPr kumimoji="1" lang="ja-JP" altLang="en-US" sz="1000" b="1">
                <a:solidFill>
                  <a:srgbClr val="00B0F0"/>
                </a:solidFill>
              </a:rPr>
              <a:t>「武器」</a:t>
            </a:r>
            <a:r>
              <a:rPr kumimoji="1" lang="ja-JP" altLang="en-US" sz="1000"/>
              <a:t>と</a:t>
            </a:r>
            <a:endParaRPr kumimoji="1" lang="en-US" altLang="ja-JP" sz="1000"/>
          </a:p>
          <a:p>
            <a:r>
              <a:rPr kumimoji="1" lang="ja-JP" altLang="en-US" sz="1000"/>
              <a:t>表示を切り替えます。</a:t>
            </a:r>
            <a:endParaRPr kumimoji="1" lang="en-US" altLang="ja-JP" sz="1000"/>
          </a:p>
          <a:p>
            <a:endParaRPr kumimoji="1" lang="en-US" altLang="ja-JP" sz="1000"/>
          </a:p>
          <a:p>
            <a:r>
              <a:rPr kumimoji="1" lang="en-US" altLang="ja-JP" sz="1000"/>
              <a:t>[</a:t>
            </a:r>
            <a:r>
              <a:rPr kumimoji="1" lang="ja-JP" altLang="en-US" sz="1000"/>
              <a:t>キャラ名</a:t>
            </a:r>
            <a:r>
              <a:rPr kumimoji="1" lang="en-US" altLang="ja-JP" sz="1000"/>
              <a:t>]</a:t>
            </a:r>
            <a:r>
              <a:rPr kumimoji="1" lang="ja-JP" altLang="en-US" sz="1000"/>
              <a:t>は装備している</a:t>
            </a:r>
            <a:r>
              <a:rPr kumimoji="1" lang="ja-JP" altLang="en-US" sz="1000" b="1">
                <a:solidFill>
                  <a:srgbClr val="00B0F0"/>
                </a:solidFill>
              </a:rPr>
              <a:t>キャラ名</a:t>
            </a:r>
            <a:r>
              <a:rPr kumimoji="1" lang="ja-JP" altLang="en-US" sz="1000"/>
              <a:t>を表示します。</a:t>
            </a:r>
            <a:endParaRPr kumimoji="1" lang="en-US" altLang="ja-JP" sz="1000"/>
          </a:p>
          <a:p>
            <a:r>
              <a:rPr kumimoji="1" lang="ja-JP" altLang="en-US" sz="1000"/>
              <a:t>武器、</a:t>
            </a:r>
            <a:r>
              <a:rPr kumimoji="1" lang="en-US" altLang="ja-JP" sz="1000"/>
              <a:t>TR</a:t>
            </a:r>
            <a:r>
              <a:rPr kumimoji="1" lang="ja-JP" altLang="en-US" sz="1000"/>
              <a:t>カードのアイコンは</a:t>
            </a:r>
            <a:r>
              <a:rPr kumimoji="1" lang="en-US" altLang="ja-JP" sz="1000"/>
              <a:t>P.</a:t>
            </a:r>
            <a:r>
              <a:rPr kumimoji="1" lang="en-US" altLang="ja-JP" sz="1000" b="1"/>
              <a:t>9-10</a:t>
            </a:r>
            <a:r>
              <a:rPr kumimoji="1" lang="ja-JP" altLang="en-US" sz="1000"/>
              <a:t>のものとなる。</a:t>
            </a:r>
            <a:endParaRPr kumimoji="1" lang="en-US" altLang="ja-JP" sz="1000"/>
          </a:p>
        </p:txBody>
      </p:sp>
      <p:sp>
        <p:nvSpPr>
          <p:cNvPr id="12" name="テキスト ボックス 11">
            <a:extLst>
              <a:ext uri="{FF2B5EF4-FFF2-40B4-BE49-F238E27FC236}">
                <a16:creationId xmlns:a16="http://schemas.microsoft.com/office/drawing/2014/main" id="{7A5DBA6E-574E-497D-BE7C-3C8D6D3A44BB}"/>
              </a:ext>
            </a:extLst>
          </p:cNvPr>
          <p:cNvSpPr txBox="1"/>
          <p:nvPr/>
        </p:nvSpPr>
        <p:spPr>
          <a:xfrm>
            <a:off x="3935682" y="3105698"/>
            <a:ext cx="1338828" cy="246221"/>
          </a:xfrm>
          <a:prstGeom prst="rect">
            <a:avLst/>
          </a:prstGeom>
          <a:noFill/>
        </p:spPr>
        <p:txBody>
          <a:bodyPr wrap="none" rtlCol="0">
            <a:spAutoFit/>
          </a:bodyPr>
          <a:lstStyle/>
          <a:p>
            <a:r>
              <a:rPr kumimoji="1" lang="ja-JP" altLang="en-US" sz="1000" b="1"/>
              <a:t>・付け替え装備表示</a:t>
            </a:r>
          </a:p>
        </p:txBody>
      </p:sp>
      <p:sp>
        <p:nvSpPr>
          <p:cNvPr id="13" name="テキスト ボックス 12">
            <a:extLst>
              <a:ext uri="{FF2B5EF4-FFF2-40B4-BE49-F238E27FC236}">
                <a16:creationId xmlns:a16="http://schemas.microsoft.com/office/drawing/2014/main" id="{A9E7F086-E565-47AA-A93B-440FDA305007}"/>
              </a:ext>
            </a:extLst>
          </p:cNvPr>
          <p:cNvSpPr txBox="1"/>
          <p:nvPr/>
        </p:nvSpPr>
        <p:spPr>
          <a:xfrm>
            <a:off x="4241553" y="3350529"/>
            <a:ext cx="3134191" cy="707886"/>
          </a:xfrm>
          <a:prstGeom prst="rect">
            <a:avLst/>
          </a:prstGeom>
          <a:noFill/>
        </p:spPr>
        <p:txBody>
          <a:bodyPr wrap="none" rtlCol="0">
            <a:spAutoFit/>
          </a:bodyPr>
          <a:lstStyle/>
          <a:p>
            <a:r>
              <a:rPr kumimoji="1" lang="ja-JP" altLang="en-US" sz="1000"/>
              <a:t>ＴＲカードの場合は付け替える枚数を表記する。</a:t>
            </a:r>
            <a:endParaRPr kumimoji="1" lang="en-US" altLang="ja-JP" sz="1000"/>
          </a:p>
          <a:p>
            <a:r>
              <a:rPr kumimoji="1" lang="ja-JP" altLang="en-US" sz="1000"/>
              <a:t>枚数が少ない場合はセンタリングで表示する。</a:t>
            </a:r>
            <a:endParaRPr kumimoji="1" lang="en-US" altLang="ja-JP" sz="1000"/>
          </a:p>
          <a:p>
            <a:endParaRPr kumimoji="1" lang="en-US" altLang="ja-JP" sz="1000"/>
          </a:p>
          <a:p>
            <a:r>
              <a:rPr kumimoji="1" lang="ja-JP" altLang="en-US" sz="1000"/>
              <a:t>武器の場合は１枚だけなので、下記のようになる。</a:t>
            </a:r>
            <a:endParaRPr kumimoji="1" lang="en-US" altLang="ja-JP" sz="1000"/>
          </a:p>
        </p:txBody>
      </p:sp>
      <p:pic>
        <p:nvPicPr>
          <p:cNvPr id="2" name="図 1">
            <a:extLst>
              <a:ext uri="{FF2B5EF4-FFF2-40B4-BE49-F238E27FC236}">
                <a16:creationId xmlns:a16="http://schemas.microsoft.com/office/drawing/2014/main" id="{4725E31C-AF2E-4968-BF12-CA48D4E315BD}"/>
              </a:ext>
            </a:extLst>
          </p:cNvPr>
          <p:cNvPicPr>
            <a:picLocks noChangeAspect="1"/>
          </p:cNvPicPr>
          <p:nvPr/>
        </p:nvPicPr>
        <p:blipFill>
          <a:blip r:embed="rId3"/>
          <a:stretch>
            <a:fillRect/>
          </a:stretch>
        </p:blipFill>
        <p:spPr>
          <a:xfrm>
            <a:off x="4146325" y="4214334"/>
            <a:ext cx="2256369" cy="2393813"/>
          </a:xfrm>
          <a:prstGeom prst="rect">
            <a:avLst/>
          </a:prstGeom>
        </p:spPr>
      </p:pic>
    </p:spTree>
    <p:extLst>
      <p:ext uri="{BB962C8B-B14F-4D97-AF65-F5344CB8AC3E}">
        <p14:creationId xmlns:p14="http://schemas.microsoft.com/office/powerpoint/2010/main" val="292217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27</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dirty="0"/>
              <a:t> co160.</a:t>
            </a:r>
            <a:r>
              <a:rPr kumimoji="1" lang="ja-JP" altLang="en-US" sz="1200" b="1"/>
              <a:t>装備セット画面（</a:t>
            </a:r>
            <a:r>
              <a:rPr kumimoji="1" lang="en-US" altLang="ja-JP" sz="1200" b="1" dirty="0"/>
              <a:t>1/4</a:t>
            </a:r>
            <a:r>
              <a:rPr kumimoji="1" lang="ja-JP" altLang="en-US" sz="1200" b="1"/>
              <a:t>）</a:t>
            </a:r>
            <a:r>
              <a:rPr kumimoji="1" lang="ja-JP" altLang="en-US" sz="1000" b="1">
                <a:solidFill>
                  <a:schemeClr val="bg1">
                    <a:lumMod val="85000"/>
                  </a:schemeClr>
                </a:solidFill>
              </a:rPr>
              <a:t>（</a:t>
            </a:r>
            <a:r>
              <a:rPr kumimoji="1" lang="en-US" altLang="ja-JP" sz="1000" b="1">
                <a:solidFill>
                  <a:schemeClr val="bg1">
                    <a:lumMod val="85000"/>
                  </a:schemeClr>
                </a:solidFill>
              </a:rPr>
              <a:t>20200313</a:t>
            </a:r>
            <a:r>
              <a:rPr kumimoji="1" lang="ja-JP" altLang="en-US" sz="1000" b="1">
                <a:solidFill>
                  <a:schemeClr val="bg1">
                    <a:lumMod val="85000"/>
                  </a:schemeClr>
                </a:solidFill>
              </a:rPr>
              <a:t>修正）</a:t>
            </a:r>
          </a:p>
        </p:txBody>
      </p:sp>
      <p:sp>
        <p:nvSpPr>
          <p:cNvPr id="65" name="テキスト ボックス 64">
            <a:extLst>
              <a:ext uri="{FF2B5EF4-FFF2-40B4-BE49-F238E27FC236}">
                <a16:creationId xmlns:a16="http://schemas.microsoft.com/office/drawing/2014/main" id="{5363C766-8053-40F7-9F41-696232CE6E81}"/>
              </a:ext>
            </a:extLst>
          </p:cNvPr>
          <p:cNvSpPr txBox="1"/>
          <p:nvPr/>
        </p:nvSpPr>
        <p:spPr>
          <a:xfrm>
            <a:off x="4271395" y="836681"/>
            <a:ext cx="748923" cy="246221"/>
          </a:xfrm>
          <a:prstGeom prst="rect">
            <a:avLst/>
          </a:prstGeom>
          <a:noFill/>
        </p:spPr>
        <p:txBody>
          <a:bodyPr wrap="none" rtlCol="0">
            <a:spAutoFit/>
          </a:bodyPr>
          <a:lstStyle/>
          <a:p>
            <a:r>
              <a:rPr kumimoji="1" lang="en-US" altLang="ja-JP" sz="1000" b="1"/>
              <a:t>01.</a:t>
            </a:r>
            <a:r>
              <a:rPr kumimoji="1" lang="ja-JP" altLang="en-US" sz="1000" b="1"/>
              <a:t>武器名</a:t>
            </a:r>
          </a:p>
        </p:txBody>
      </p:sp>
      <p:sp>
        <p:nvSpPr>
          <p:cNvPr id="66" name="テキスト ボックス 65">
            <a:extLst>
              <a:ext uri="{FF2B5EF4-FFF2-40B4-BE49-F238E27FC236}">
                <a16:creationId xmlns:a16="http://schemas.microsoft.com/office/drawing/2014/main" id="{353EF03D-250A-4D0A-85AE-1A76694892B9}"/>
              </a:ext>
            </a:extLst>
          </p:cNvPr>
          <p:cNvSpPr txBox="1"/>
          <p:nvPr/>
        </p:nvSpPr>
        <p:spPr>
          <a:xfrm>
            <a:off x="4463838" y="1081512"/>
            <a:ext cx="1595309" cy="246221"/>
          </a:xfrm>
          <a:prstGeom prst="rect">
            <a:avLst/>
          </a:prstGeom>
          <a:noFill/>
        </p:spPr>
        <p:txBody>
          <a:bodyPr wrap="none" rtlCol="0">
            <a:spAutoFit/>
          </a:bodyPr>
          <a:lstStyle/>
          <a:p>
            <a:r>
              <a:rPr kumimoji="1" lang="ja-JP" altLang="en-US" sz="1000"/>
              <a:t>武器の名前のテキスト。</a:t>
            </a:r>
            <a:endParaRPr kumimoji="1" lang="en-US" altLang="ja-JP" sz="1000"/>
          </a:p>
        </p:txBody>
      </p:sp>
      <p:sp>
        <p:nvSpPr>
          <p:cNvPr id="67" name="テキスト ボックス 66">
            <a:extLst>
              <a:ext uri="{FF2B5EF4-FFF2-40B4-BE49-F238E27FC236}">
                <a16:creationId xmlns:a16="http://schemas.microsoft.com/office/drawing/2014/main" id="{111018DD-EE99-4E5D-8B0B-DF5B03911363}"/>
              </a:ext>
            </a:extLst>
          </p:cNvPr>
          <p:cNvSpPr txBox="1"/>
          <p:nvPr/>
        </p:nvSpPr>
        <p:spPr>
          <a:xfrm>
            <a:off x="4289573" y="1375555"/>
            <a:ext cx="748923" cy="246221"/>
          </a:xfrm>
          <a:prstGeom prst="rect">
            <a:avLst/>
          </a:prstGeom>
          <a:noFill/>
        </p:spPr>
        <p:txBody>
          <a:bodyPr wrap="none" rtlCol="0">
            <a:spAutoFit/>
          </a:bodyPr>
          <a:lstStyle/>
          <a:p>
            <a:r>
              <a:rPr kumimoji="1" lang="en-US" altLang="ja-JP" sz="1000" b="1"/>
              <a:t>02.</a:t>
            </a:r>
            <a:r>
              <a:rPr kumimoji="1" lang="ja-JP" altLang="en-US" sz="1000" b="1"/>
              <a:t>武器種</a:t>
            </a:r>
            <a:endParaRPr kumimoji="1" lang="ja-JP" altLang="en-US" sz="1000" b="1">
              <a:solidFill>
                <a:schemeClr val="bg1">
                  <a:lumMod val="75000"/>
                </a:schemeClr>
              </a:solidFill>
            </a:endParaRPr>
          </a:p>
        </p:txBody>
      </p:sp>
      <p:sp>
        <p:nvSpPr>
          <p:cNvPr id="68" name="テキスト ボックス 67">
            <a:extLst>
              <a:ext uri="{FF2B5EF4-FFF2-40B4-BE49-F238E27FC236}">
                <a16:creationId xmlns:a16="http://schemas.microsoft.com/office/drawing/2014/main" id="{41D22FDF-7928-4428-8246-422A31A7C08C}"/>
              </a:ext>
            </a:extLst>
          </p:cNvPr>
          <p:cNvSpPr txBox="1"/>
          <p:nvPr/>
        </p:nvSpPr>
        <p:spPr>
          <a:xfrm>
            <a:off x="4482017" y="1620386"/>
            <a:ext cx="4460647" cy="246221"/>
          </a:xfrm>
          <a:prstGeom prst="rect">
            <a:avLst/>
          </a:prstGeom>
          <a:noFill/>
        </p:spPr>
        <p:txBody>
          <a:bodyPr wrap="square" rtlCol="0">
            <a:spAutoFit/>
          </a:bodyPr>
          <a:lstStyle/>
          <a:p>
            <a:r>
              <a:rPr kumimoji="1" lang="ja-JP" altLang="en-US" sz="1000"/>
              <a:t>武器種アイコンと武器種名。</a:t>
            </a:r>
          </a:p>
        </p:txBody>
      </p:sp>
      <p:sp>
        <p:nvSpPr>
          <p:cNvPr id="76" name="テキスト ボックス 75">
            <a:extLst>
              <a:ext uri="{FF2B5EF4-FFF2-40B4-BE49-F238E27FC236}">
                <a16:creationId xmlns:a16="http://schemas.microsoft.com/office/drawing/2014/main" id="{736E26DC-41F4-4A85-A5F5-ABEA1BCBF435}"/>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sp>
        <p:nvSpPr>
          <p:cNvPr id="63" name="テキスト ボックス 62">
            <a:extLst>
              <a:ext uri="{FF2B5EF4-FFF2-40B4-BE49-F238E27FC236}">
                <a16:creationId xmlns:a16="http://schemas.microsoft.com/office/drawing/2014/main" id="{8B2FA87E-B123-4D77-AF10-F5A0FAB15502}"/>
              </a:ext>
            </a:extLst>
          </p:cNvPr>
          <p:cNvSpPr txBox="1"/>
          <p:nvPr/>
        </p:nvSpPr>
        <p:spPr>
          <a:xfrm>
            <a:off x="4271395" y="1911640"/>
            <a:ext cx="1005403" cy="246221"/>
          </a:xfrm>
          <a:prstGeom prst="rect">
            <a:avLst/>
          </a:prstGeom>
          <a:noFill/>
        </p:spPr>
        <p:txBody>
          <a:bodyPr wrap="none" rtlCol="0">
            <a:spAutoFit/>
          </a:bodyPr>
          <a:lstStyle/>
          <a:p>
            <a:r>
              <a:rPr kumimoji="1" lang="en-US" altLang="ja-JP" sz="1000" b="1"/>
              <a:t>03.</a:t>
            </a:r>
            <a:r>
              <a:rPr kumimoji="1" lang="ja-JP" altLang="en-US" sz="1000" b="1"/>
              <a:t>武器レベル</a:t>
            </a:r>
          </a:p>
        </p:txBody>
      </p:sp>
      <p:sp>
        <p:nvSpPr>
          <p:cNvPr id="64" name="テキスト ボックス 63">
            <a:extLst>
              <a:ext uri="{FF2B5EF4-FFF2-40B4-BE49-F238E27FC236}">
                <a16:creationId xmlns:a16="http://schemas.microsoft.com/office/drawing/2014/main" id="{94C2FE46-16D1-4EB6-9E0F-79F248E9DF81}"/>
              </a:ext>
            </a:extLst>
          </p:cNvPr>
          <p:cNvSpPr txBox="1"/>
          <p:nvPr/>
        </p:nvSpPr>
        <p:spPr>
          <a:xfrm>
            <a:off x="4463838" y="2156471"/>
            <a:ext cx="1980029" cy="246221"/>
          </a:xfrm>
          <a:prstGeom prst="rect">
            <a:avLst/>
          </a:prstGeom>
          <a:noFill/>
        </p:spPr>
        <p:txBody>
          <a:bodyPr wrap="none" rtlCol="0">
            <a:spAutoFit/>
          </a:bodyPr>
          <a:lstStyle/>
          <a:p>
            <a:r>
              <a:rPr kumimoji="1" lang="ja-JP" altLang="en-US" sz="1000"/>
              <a:t>武器のレベルを表すアイコン。</a:t>
            </a:r>
            <a:endParaRPr kumimoji="1" lang="en-US" altLang="ja-JP" sz="1000"/>
          </a:p>
        </p:txBody>
      </p:sp>
      <p:sp>
        <p:nvSpPr>
          <p:cNvPr id="81" name="テキスト ボックス 80">
            <a:extLst>
              <a:ext uri="{FF2B5EF4-FFF2-40B4-BE49-F238E27FC236}">
                <a16:creationId xmlns:a16="http://schemas.microsoft.com/office/drawing/2014/main" id="{4E2A64DE-654E-474D-BD14-DEBB23A26E3F}"/>
              </a:ext>
            </a:extLst>
          </p:cNvPr>
          <p:cNvSpPr txBox="1"/>
          <p:nvPr/>
        </p:nvSpPr>
        <p:spPr>
          <a:xfrm>
            <a:off x="4271395" y="2975880"/>
            <a:ext cx="2023311" cy="246221"/>
          </a:xfrm>
          <a:prstGeom prst="rect">
            <a:avLst/>
          </a:prstGeom>
          <a:noFill/>
        </p:spPr>
        <p:txBody>
          <a:bodyPr wrap="none" rtlCol="0">
            <a:spAutoFit/>
          </a:bodyPr>
          <a:lstStyle/>
          <a:p>
            <a:r>
              <a:rPr kumimoji="1" lang="en-US" altLang="ja-JP" sz="1000" b="1"/>
              <a:t>05.</a:t>
            </a:r>
            <a:r>
              <a:rPr kumimoji="1" lang="ja-JP" altLang="en-US" sz="1000" b="1"/>
              <a:t>武器画像</a:t>
            </a:r>
            <a:r>
              <a:rPr kumimoji="1" lang="ja-JP" altLang="en-US" sz="1000" b="1">
                <a:solidFill>
                  <a:schemeClr val="bg1">
                    <a:lumMod val="85000"/>
                  </a:schemeClr>
                </a:solidFill>
              </a:rPr>
              <a:t>（</a:t>
            </a:r>
            <a:r>
              <a:rPr kumimoji="1" lang="en-US" altLang="ja-JP" sz="1000" b="1" dirty="0">
                <a:solidFill>
                  <a:schemeClr val="bg1">
                    <a:lumMod val="85000"/>
                  </a:schemeClr>
                </a:solidFill>
              </a:rPr>
              <a:t>20200217</a:t>
            </a:r>
            <a:r>
              <a:rPr kumimoji="1" lang="ja-JP" altLang="en-US" sz="1000" b="1">
                <a:solidFill>
                  <a:schemeClr val="bg1">
                    <a:lumMod val="85000"/>
                  </a:schemeClr>
                </a:solidFill>
              </a:rPr>
              <a:t>修正）</a:t>
            </a:r>
          </a:p>
        </p:txBody>
      </p:sp>
      <p:sp>
        <p:nvSpPr>
          <p:cNvPr id="82" name="テキスト ボックス 81">
            <a:extLst>
              <a:ext uri="{FF2B5EF4-FFF2-40B4-BE49-F238E27FC236}">
                <a16:creationId xmlns:a16="http://schemas.microsoft.com/office/drawing/2014/main" id="{55F0BFC0-4E00-4300-8923-5221B9C9A595}"/>
              </a:ext>
            </a:extLst>
          </p:cNvPr>
          <p:cNvSpPr txBox="1"/>
          <p:nvPr/>
        </p:nvSpPr>
        <p:spPr>
          <a:xfrm>
            <a:off x="4463838" y="3220711"/>
            <a:ext cx="2492990" cy="553998"/>
          </a:xfrm>
          <a:prstGeom prst="rect">
            <a:avLst/>
          </a:prstGeom>
          <a:noFill/>
        </p:spPr>
        <p:txBody>
          <a:bodyPr wrap="none" rtlCol="0">
            <a:spAutoFit/>
          </a:bodyPr>
          <a:lstStyle/>
          <a:p>
            <a:r>
              <a:rPr kumimoji="1" lang="ja-JP" altLang="en-US" sz="1000"/>
              <a:t>武器の画像</a:t>
            </a:r>
            <a:r>
              <a:rPr kumimoji="1" lang="en-US" altLang="ja-JP" sz="1000"/>
              <a:t>3D</a:t>
            </a:r>
            <a:r>
              <a:rPr kumimoji="1" lang="ja-JP" altLang="en-US" sz="1000"/>
              <a:t>が望ましい。</a:t>
            </a:r>
            <a:endParaRPr kumimoji="1" lang="en-US" altLang="ja-JP" sz="1000"/>
          </a:p>
          <a:p>
            <a:r>
              <a:rPr kumimoji="1" lang="ja-JP" altLang="en-US" sz="1000"/>
              <a:t>「武器選択」状態になっているときは、</a:t>
            </a:r>
            <a:endParaRPr kumimoji="1" lang="en-US" altLang="ja-JP" sz="1000"/>
          </a:p>
          <a:p>
            <a:r>
              <a:rPr kumimoji="1" lang="ja-JP" altLang="en-US" sz="1000"/>
              <a:t>光彩等エフェクトなどの表現をする。</a:t>
            </a:r>
            <a:endParaRPr kumimoji="1" lang="en-US" altLang="ja-JP" sz="1000"/>
          </a:p>
        </p:txBody>
      </p:sp>
      <p:sp>
        <p:nvSpPr>
          <p:cNvPr id="62" name="テキスト ボックス 61">
            <a:extLst>
              <a:ext uri="{FF2B5EF4-FFF2-40B4-BE49-F238E27FC236}">
                <a16:creationId xmlns:a16="http://schemas.microsoft.com/office/drawing/2014/main" id="{BB41473B-035C-4D9A-A528-63CEFE88F51A}"/>
              </a:ext>
            </a:extLst>
          </p:cNvPr>
          <p:cNvSpPr txBox="1"/>
          <p:nvPr/>
        </p:nvSpPr>
        <p:spPr>
          <a:xfrm>
            <a:off x="4300412" y="2444455"/>
            <a:ext cx="1838965" cy="246221"/>
          </a:xfrm>
          <a:prstGeom prst="rect">
            <a:avLst/>
          </a:prstGeom>
          <a:noFill/>
        </p:spPr>
        <p:txBody>
          <a:bodyPr wrap="none" rtlCol="0">
            <a:spAutoFit/>
          </a:bodyPr>
          <a:lstStyle/>
          <a:p>
            <a:r>
              <a:rPr kumimoji="1" lang="en-US" altLang="ja-JP" sz="1000" b="1"/>
              <a:t>04.</a:t>
            </a:r>
            <a:r>
              <a:rPr kumimoji="1" lang="ja-JP" altLang="en-US" sz="1000" b="1"/>
              <a:t>レア度</a:t>
            </a:r>
            <a:r>
              <a:rPr kumimoji="1" lang="ja-JP" altLang="en-US" sz="1000" b="1">
                <a:solidFill>
                  <a:srgbClr val="FF0000"/>
                </a:solidFill>
              </a:rPr>
              <a:t>（</a:t>
            </a:r>
            <a:r>
              <a:rPr kumimoji="1" lang="en-US" altLang="ja-JP" sz="1000" b="1">
                <a:solidFill>
                  <a:srgbClr val="FF0000"/>
                </a:solidFill>
              </a:rPr>
              <a:t>20200313</a:t>
            </a:r>
            <a:r>
              <a:rPr kumimoji="1" lang="ja-JP" altLang="en-US" sz="1000" b="1">
                <a:solidFill>
                  <a:srgbClr val="FF0000"/>
                </a:solidFill>
              </a:rPr>
              <a:t>修正）</a:t>
            </a:r>
          </a:p>
        </p:txBody>
      </p:sp>
      <p:sp>
        <p:nvSpPr>
          <p:cNvPr id="73" name="テキスト ボックス 72">
            <a:extLst>
              <a:ext uri="{FF2B5EF4-FFF2-40B4-BE49-F238E27FC236}">
                <a16:creationId xmlns:a16="http://schemas.microsoft.com/office/drawing/2014/main" id="{D82439ED-59C9-4351-9122-79140601385F}"/>
              </a:ext>
            </a:extLst>
          </p:cNvPr>
          <p:cNvSpPr txBox="1"/>
          <p:nvPr/>
        </p:nvSpPr>
        <p:spPr>
          <a:xfrm>
            <a:off x="4492855" y="2689286"/>
            <a:ext cx="1082348" cy="246221"/>
          </a:xfrm>
          <a:prstGeom prst="rect">
            <a:avLst/>
          </a:prstGeom>
          <a:noFill/>
        </p:spPr>
        <p:txBody>
          <a:bodyPr wrap="none" rtlCol="0">
            <a:spAutoFit/>
          </a:bodyPr>
          <a:lstStyle/>
          <a:p>
            <a:r>
              <a:rPr kumimoji="1" lang="ja-JP" altLang="en-US" sz="1000"/>
              <a:t>武器のレア度。</a:t>
            </a:r>
            <a:endParaRPr kumimoji="1" lang="en-US" altLang="ja-JP" sz="1000"/>
          </a:p>
        </p:txBody>
      </p:sp>
      <p:sp>
        <p:nvSpPr>
          <p:cNvPr id="74" name="テキスト ボックス 73">
            <a:extLst>
              <a:ext uri="{FF2B5EF4-FFF2-40B4-BE49-F238E27FC236}">
                <a16:creationId xmlns:a16="http://schemas.microsoft.com/office/drawing/2014/main" id="{02AE1290-007B-48C2-ABA7-A5C54DD85D81}"/>
              </a:ext>
            </a:extLst>
          </p:cNvPr>
          <p:cNvSpPr txBox="1"/>
          <p:nvPr/>
        </p:nvSpPr>
        <p:spPr>
          <a:xfrm>
            <a:off x="4290973" y="3810714"/>
            <a:ext cx="2408032" cy="246221"/>
          </a:xfrm>
          <a:prstGeom prst="rect">
            <a:avLst/>
          </a:prstGeom>
          <a:noFill/>
        </p:spPr>
        <p:txBody>
          <a:bodyPr wrap="none" rtlCol="0">
            <a:spAutoFit/>
          </a:bodyPr>
          <a:lstStyle/>
          <a:p>
            <a:r>
              <a:rPr kumimoji="1" lang="en-US" altLang="ja-JP" sz="1000" b="1"/>
              <a:t>06.</a:t>
            </a:r>
            <a:r>
              <a:rPr kumimoji="1" lang="ja-JP" altLang="en-US" sz="1000" b="1"/>
              <a:t>武器パラメータ</a:t>
            </a:r>
            <a:r>
              <a:rPr kumimoji="1" lang="ja-JP" altLang="en-US" sz="1000" b="1">
                <a:solidFill>
                  <a:schemeClr val="bg1">
                    <a:lumMod val="85000"/>
                  </a:schemeClr>
                </a:solidFill>
              </a:rPr>
              <a:t>（</a:t>
            </a:r>
            <a:r>
              <a:rPr kumimoji="1" lang="en-US" altLang="ja-JP" sz="1000" b="1">
                <a:solidFill>
                  <a:schemeClr val="bg1">
                    <a:lumMod val="85000"/>
                  </a:schemeClr>
                </a:solidFill>
              </a:rPr>
              <a:t>20200226</a:t>
            </a:r>
            <a:r>
              <a:rPr kumimoji="1" lang="ja-JP" altLang="en-US" sz="1000" b="1">
                <a:solidFill>
                  <a:schemeClr val="bg1">
                    <a:lumMod val="85000"/>
                  </a:schemeClr>
                </a:solidFill>
              </a:rPr>
              <a:t>修正）</a:t>
            </a:r>
          </a:p>
        </p:txBody>
      </p:sp>
      <p:sp>
        <p:nvSpPr>
          <p:cNvPr id="75" name="テキスト ボックス 74">
            <a:extLst>
              <a:ext uri="{FF2B5EF4-FFF2-40B4-BE49-F238E27FC236}">
                <a16:creationId xmlns:a16="http://schemas.microsoft.com/office/drawing/2014/main" id="{C782B54A-140D-419E-A55C-1C103CD2F92B}"/>
              </a:ext>
            </a:extLst>
          </p:cNvPr>
          <p:cNvSpPr txBox="1"/>
          <p:nvPr/>
        </p:nvSpPr>
        <p:spPr>
          <a:xfrm>
            <a:off x="4483416" y="4055545"/>
            <a:ext cx="3903633" cy="2400657"/>
          </a:xfrm>
          <a:prstGeom prst="rect">
            <a:avLst/>
          </a:prstGeom>
          <a:noFill/>
        </p:spPr>
        <p:txBody>
          <a:bodyPr wrap="none" rtlCol="0">
            <a:spAutoFit/>
          </a:bodyPr>
          <a:lstStyle/>
          <a:p>
            <a:r>
              <a:rPr kumimoji="1" lang="ja-JP" altLang="en-US" sz="1000"/>
              <a:t>アイコンが選択されていない場合、もしくは</a:t>
            </a:r>
            <a:endParaRPr kumimoji="1" lang="en-US" altLang="ja-JP" sz="1000"/>
          </a:p>
          <a:p>
            <a:r>
              <a:rPr kumimoji="1" lang="ja-JP" altLang="en-US" sz="1000"/>
              <a:t>装備中の武器が選択されている場合、</a:t>
            </a:r>
            <a:endParaRPr kumimoji="1" lang="en-US" altLang="ja-JP" sz="1000"/>
          </a:p>
          <a:p>
            <a:r>
              <a:rPr kumimoji="1" lang="ja-JP" altLang="en-US" sz="1000"/>
              <a:t>パラメータ表示は</a:t>
            </a:r>
            <a:endParaRPr kumimoji="1" lang="en-US" altLang="ja-JP" sz="1000"/>
          </a:p>
          <a:p>
            <a:endParaRPr kumimoji="1" lang="en-US" altLang="ja-JP" sz="1000"/>
          </a:p>
          <a:p>
            <a:r>
              <a:rPr kumimoji="1" lang="ja-JP" altLang="en-US" sz="1000"/>
              <a:t>［武器基礎値］（［パーツ・結晶による修正値］）</a:t>
            </a:r>
            <a:endParaRPr kumimoji="1" lang="en-US" altLang="ja-JP" sz="1000"/>
          </a:p>
          <a:p>
            <a:r>
              <a:rPr kumimoji="1" lang="ja-JP" altLang="en-US" sz="1000"/>
              <a:t>　　→</a:t>
            </a:r>
            <a:endParaRPr kumimoji="1" lang="en-US" altLang="ja-JP" sz="1000"/>
          </a:p>
          <a:p>
            <a:endParaRPr kumimoji="1" lang="en-US" altLang="ja-JP" sz="1000"/>
          </a:p>
          <a:p>
            <a:r>
              <a:rPr kumimoji="1" lang="ja-JP" altLang="en-US" sz="1000"/>
              <a:t>という表示になっている。</a:t>
            </a:r>
            <a:endParaRPr kumimoji="1" lang="en-US" altLang="ja-JP" sz="1000"/>
          </a:p>
          <a:p>
            <a:r>
              <a:rPr kumimoji="1" lang="ja-JP" altLang="en-US" sz="1000"/>
              <a:t>この後各選択によって表示が切り替わる。</a:t>
            </a:r>
            <a:endParaRPr kumimoji="1" lang="en-US" altLang="ja-JP" sz="1000"/>
          </a:p>
          <a:p>
            <a:endParaRPr kumimoji="1" lang="en-US" altLang="ja-JP" sz="1000" b="1"/>
          </a:p>
          <a:p>
            <a:r>
              <a:rPr kumimoji="1" lang="ja-JP" altLang="en-US" sz="1000" b="1"/>
              <a:t>　</a:t>
            </a:r>
            <a:r>
              <a:rPr kumimoji="1" lang="en-US" altLang="ja-JP" sz="1000" b="1"/>
              <a:t>1</a:t>
            </a:r>
            <a:r>
              <a:rPr kumimoji="1" lang="ja-JP" altLang="en-US" sz="1000" b="1"/>
              <a:t>．他の武器をタップする</a:t>
            </a:r>
            <a:endParaRPr kumimoji="1" lang="en-US" altLang="ja-JP" sz="1000" b="1"/>
          </a:p>
          <a:p>
            <a:r>
              <a:rPr kumimoji="1" lang="ja-JP" altLang="en-US" sz="1000"/>
              <a:t>　このとき、→の先に変更する武器の基礎値の数字を表示する。</a:t>
            </a:r>
            <a:endParaRPr kumimoji="1" lang="en-US" altLang="ja-JP" sz="1000"/>
          </a:p>
          <a:p>
            <a:endParaRPr kumimoji="1" lang="en-US" altLang="ja-JP" sz="1000"/>
          </a:p>
          <a:p>
            <a:r>
              <a:rPr kumimoji="1" lang="ja-JP" altLang="en-US" sz="1000"/>
              <a:t>［武器基礎値］（［パーツ・結晶による修正値］）</a:t>
            </a:r>
            <a:endParaRPr kumimoji="1" lang="en-US" altLang="ja-JP" sz="1000"/>
          </a:p>
          <a:p>
            <a:r>
              <a:rPr kumimoji="1" lang="ja-JP" altLang="en-US" sz="1000"/>
              <a:t>　　→［変更後の武器基礎値］</a:t>
            </a:r>
            <a:endParaRPr kumimoji="1" lang="en-US" altLang="ja-JP" sz="1000"/>
          </a:p>
        </p:txBody>
      </p:sp>
      <p:grpSp>
        <p:nvGrpSpPr>
          <p:cNvPr id="71" name="グループ化 70">
            <a:extLst>
              <a:ext uri="{FF2B5EF4-FFF2-40B4-BE49-F238E27FC236}">
                <a16:creationId xmlns:a16="http://schemas.microsoft.com/office/drawing/2014/main" id="{97D36C80-5A17-44A6-9D70-050517F79A8D}"/>
              </a:ext>
            </a:extLst>
          </p:cNvPr>
          <p:cNvGrpSpPr/>
          <p:nvPr/>
        </p:nvGrpSpPr>
        <p:grpSpPr>
          <a:xfrm>
            <a:off x="734458" y="903197"/>
            <a:ext cx="3106210" cy="3813891"/>
            <a:chOff x="734458" y="903197"/>
            <a:chExt cx="3106210" cy="3813891"/>
          </a:xfrm>
        </p:grpSpPr>
        <p:pic>
          <p:nvPicPr>
            <p:cNvPr id="72" name="図 71">
              <a:extLst>
                <a:ext uri="{FF2B5EF4-FFF2-40B4-BE49-F238E27FC236}">
                  <a16:creationId xmlns:a16="http://schemas.microsoft.com/office/drawing/2014/main" id="{89D06DF9-F927-400A-A4B5-31B8421AA652}"/>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34458" y="903197"/>
              <a:ext cx="2008800" cy="3571200"/>
            </a:xfrm>
            <a:prstGeom prst="rect">
              <a:avLst/>
            </a:prstGeom>
          </p:spPr>
        </p:pic>
        <p:cxnSp>
          <p:nvCxnSpPr>
            <p:cNvPr id="79" name="直線コネクタ 78">
              <a:extLst>
                <a:ext uri="{FF2B5EF4-FFF2-40B4-BE49-F238E27FC236}">
                  <a16:creationId xmlns:a16="http://schemas.microsoft.com/office/drawing/2014/main" id="{3C98C29A-23B1-4BB5-8A18-0F1CB082126B}"/>
                </a:ext>
              </a:extLst>
            </p:cNvPr>
            <p:cNvCxnSpPr>
              <a:cxnSpLocks/>
              <a:endCxn id="80" idx="1"/>
            </p:cNvCxnSpPr>
            <p:nvPr/>
          </p:nvCxnSpPr>
          <p:spPr>
            <a:xfrm flipV="1">
              <a:off x="1642369" y="2083574"/>
              <a:ext cx="1260222" cy="13025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0" name="テキスト ボックス 79">
              <a:extLst>
                <a:ext uri="{FF2B5EF4-FFF2-40B4-BE49-F238E27FC236}">
                  <a16:creationId xmlns:a16="http://schemas.microsoft.com/office/drawing/2014/main" id="{E4024144-E761-478E-A03D-B7C1C79B9A7E}"/>
                </a:ext>
              </a:extLst>
            </p:cNvPr>
            <p:cNvSpPr txBox="1"/>
            <p:nvPr/>
          </p:nvSpPr>
          <p:spPr>
            <a:xfrm>
              <a:off x="2902591" y="1983546"/>
              <a:ext cx="668773" cy="200055"/>
            </a:xfrm>
            <a:prstGeom prst="rect">
              <a:avLst/>
            </a:prstGeom>
            <a:noFill/>
          </p:spPr>
          <p:txBody>
            <a:bodyPr wrap="none" rtlCol="0">
              <a:spAutoFit/>
            </a:bodyPr>
            <a:lstStyle/>
            <a:p>
              <a:r>
                <a:rPr kumimoji="1" lang="en-US" altLang="ja-JP" sz="700"/>
                <a:t>05.</a:t>
              </a:r>
              <a:r>
                <a:rPr kumimoji="1" lang="ja-JP" altLang="en-US" sz="700"/>
                <a:t>武器画像</a:t>
              </a:r>
            </a:p>
          </p:txBody>
        </p:sp>
        <p:cxnSp>
          <p:nvCxnSpPr>
            <p:cNvPr id="83" name="直線コネクタ 82">
              <a:extLst>
                <a:ext uri="{FF2B5EF4-FFF2-40B4-BE49-F238E27FC236}">
                  <a16:creationId xmlns:a16="http://schemas.microsoft.com/office/drawing/2014/main" id="{058DAC71-709F-42B7-B03E-350ADA95402F}"/>
                </a:ext>
              </a:extLst>
            </p:cNvPr>
            <p:cNvCxnSpPr>
              <a:cxnSpLocks/>
              <a:endCxn id="88" idx="1"/>
            </p:cNvCxnSpPr>
            <p:nvPr/>
          </p:nvCxnSpPr>
          <p:spPr>
            <a:xfrm flipV="1">
              <a:off x="1313895" y="1046721"/>
              <a:ext cx="1588696" cy="73009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77FC471B-2CD7-47A7-8F56-992107037639}"/>
                </a:ext>
              </a:extLst>
            </p:cNvPr>
            <p:cNvCxnSpPr>
              <a:cxnSpLocks/>
              <a:endCxn id="90" idx="1"/>
            </p:cNvCxnSpPr>
            <p:nvPr/>
          </p:nvCxnSpPr>
          <p:spPr>
            <a:xfrm flipV="1">
              <a:off x="2136386" y="1530899"/>
              <a:ext cx="766205" cy="35391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E226E795-5F02-4BF8-AC3F-587929A52E46}"/>
                </a:ext>
              </a:extLst>
            </p:cNvPr>
            <p:cNvCxnSpPr>
              <a:cxnSpLocks/>
              <a:endCxn id="89" idx="1"/>
            </p:cNvCxnSpPr>
            <p:nvPr/>
          </p:nvCxnSpPr>
          <p:spPr>
            <a:xfrm flipV="1">
              <a:off x="1979517" y="1315027"/>
              <a:ext cx="923074" cy="45788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86" name="直線コネクタ 85">
              <a:extLst>
                <a:ext uri="{FF2B5EF4-FFF2-40B4-BE49-F238E27FC236}">
                  <a16:creationId xmlns:a16="http://schemas.microsoft.com/office/drawing/2014/main" id="{9A5E9FC7-D931-4C92-B71D-CD8957E159A3}"/>
                </a:ext>
              </a:extLst>
            </p:cNvPr>
            <p:cNvCxnSpPr>
              <a:cxnSpLocks/>
              <a:endCxn id="91" idx="1"/>
            </p:cNvCxnSpPr>
            <p:nvPr/>
          </p:nvCxnSpPr>
          <p:spPr>
            <a:xfrm flipV="1">
              <a:off x="2154156" y="2345647"/>
              <a:ext cx="748435" cy="100029"/>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87" name="直線コネクタ 86">
              <a:extLst>
                <a:ext uri="{FF2B5EF4-FFF2-40B4-BE49-F238E27FC236}">
                  <a16:creationId xmlns:a16="http://schemas.microsoft.com/office/drawing/2014/main" id="{C854DF41-B292-4DBD-B4B2-D23BD179A6DF}"/>
                </a:ext>
              </a:extLst>
            </p:cNvPr>
            <p:cNvCxnSpPr>
              <a:cxnSpLocks/>
              <a:endCxn id="92" idx="1"/>
            </p:cNvCxnSpPr>
            <p:nvPr/>
          </p:nvCxnSpPr>
          <p:spPr>
            <a:xfrm>
              <a:off x="1642369" y="2585747"/>
              <a:ext cx="1260222" cy="3558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8" name="テキスト ボックス 87">
              <a:extLst>
                <a:ext uri="{FF2B5EF4-FFF2-40B4-BE49-F238E27FC236}">
                  <a16:creationId xmlns:a16="http://schemas.microsoft.com/office/drawing/2014/main" id="{970102AB-02C8-4D44-ADA0-9266A65FAF6B}"/>
                </a:ext>
              </a:extLst>
            </p:cNvPr>
            <p:cNvSpPr txBox="1"/>
            <p:nvPr/>
          </p:nvSpPr>
          <p:spPr>
            <a:xfrm>
              <a:off x="2902591" y="946693"/>
              <a:ext cx="579005" cy="200055"/>
            </a:xfrm>
            <a:prstGeom prst="rect">
              <a:avLst/>
            </a:prstGeom>
            <a:noFill/>
          </p:spPr>
          <p:txBody>
            <a:bodyPr wrap="none" rtlCol="0">
              <a:spAutoFit/>
            </a:bodyPr>
            <a:lstStyle/>
            <a:p>
              <a:r>
                <a:rPr kumimoji="1" lang="en-US" altLang="ja-JP" sz="700"/>
                <a:t>01.</a:t>
              </a:r>
              <a:r>
                <a:rPr kumimoji="1" lang="ja-JP" altLang="en-US" sz="700"/>
                <a:t>武器名</a:t>
              </a:r>
              <a:endParaRPr kumimoji="1" lang="en-US" altLang="ja-JP" sz="700"/>
            </a:p>
          </p:txBody>
        </p:sp>
        <p:sp>
          <p:nvSpPr>
            <p:cNvPr id="89" name="テキスト ボックス 88">
              <a:extLst>
                <a:ext uri="{FF2B5EF4-FFF2-40B4-BE49-F238E27FC236}">
                  <a16:creationId xmlns:a16="http://schemas.microsoft.com/office/drawing/2014/main" id="{299A8C39-A22C-4BC6-8FB1-DB8AC922FF70}"/>
                </a:ext>
              </a:extLst>
            </p:cNvPr>
            <p:cNvSpPr txBox="1"/>
            <p:nvPr/>
          </p:nvSpPr>
          <p:spPr>
            <a:xfrm>
              <a:off x="2902591" y="1214999"/>
              <a:ext cx="579005" cy="200055"/>
            </a:xfrm>
            <a:prstGeom prst="rect">
              <a:avLst/>
            </a:prstGeom>
            <a:noFill/>
          </p:spPr>
          <p:txBody>
            <a:bodyPr wrap="none" rtlCol="0">
              <a:spAutoFit/>
            </a:bodyPr>
            <a:lstStyle/>
            <a:p>
              <a:r>
                <a:rPr kumimoji="1" lang="en-US" altLang="ja-JP" sz="700"/>
                <a:t>02.</a:t>
              </a:r>
              <a:r>
                <a:rPr kumimoji="1" lang="ja-JP" altLang="en-US" sz="700"/>
                <a:t>武器種</a:t>
              </a:r>
              <a:endParaRPr kumimoji="1" lang="en-US" altLang="ja-JP" sz="700"/>
            </a:p>
          </p:txBody>
        </p:sp>
        <p:sp>
          <p:nvSpPr>
            <p:cNvPr id="90" name="テキスト ボックス 89">
              <a:extLst>
                <a:ext uri="{FF2B5EF4-FFF2-40B4-BE49-F238E27FC236}">
                  <a16:creationId xmlns:a16="http://schemas.microsoft.com/office/drawing/2014/main" id="{CE8F1A23-C019-4B00-A0AC-71DD3FAB7E82}"/>
                </a:ext>
              </a:extLst>
            </p:cNvPr>
            <p:cNvSpPr txBox="1"/>
            <p:nvPr/>
          </p:nvSpPr>
          <p:spPr>
            <a:xfrm>
              <a:off x="2902591" y="1430871"/>
              <a:ext cx="758541" cy="200055"/>
            </a:xfrm>
            <a:prstGeom prst="rect">
              <a:avLst/>
            </a:prstGeom>
            <a:noFill/>
          </p:spPr>
          <p:txBody>
            <a:bodyPr wrap="none" rtlCol="0">
              <a:spAutoFit/>
            </a:bodyPr>
            <a:lstStyle/>
            <a:p>
              <a:r>
                <a:rPr kumimoji="1" lang="en-US" altLang="ja-JP" sz="700"/>
                <a:t>03.</a:t>
              </a:r>
              <a:r>
                <a:rPr kumimoji="1" lang="ja-JP" altLang="en-US" sz="700"/>
                <a:t>武器レベル</a:t>
              </a:r>
              <a:endParaRPr kumimoji="1" lang="en-US" altLang="ja-JP" sz="700"/>
            </a:p>
          </p:txBody>
        </p:sp>
        <p:sp>
          <p:nvSpPr>
            <p:cNvPr id="91" name="テキスト ボックス 90">
              <a:extLst>
                <a:ext uri="{FF2B5EF4-FFF2-40B4-BE49-F238E27FC236}">
                  <a16:creationId xmlns:a16="http://schemas.microsoft.com/office/drawing/2014/main" id="{C471D361-CE56-4E67-B0BA-D6A509A4B2A6}"/>
                </a:ext>
              </a:extLst>
            </p:cNvPr>
            <p:cNvSpPr txBox="1"/>
            <p:nvPr/>
          </p:nvSpPr>
          <p:spPr>
            <a:xfrm>
              <a:off x="2902591" y="2245619"/>
              <a:ext cx="938077" cy="200055"/>
            </a:xfrm>
            <a:prstGeom prst="rect">
              <a:avLst/>
            </a:prstGeom>
            <a:noFill/>
          </p:spPr>
          <p:txBody>
            <a:bodyPr wrap="square" rtlCol="0">
              <a:spAutoFit/>
            </a:bodyPr>
            <a:lstStyle/>
            <a:p>
              <a:r>
                <a:rPr kumimoji="1" lang="en-US" altLang="ja-JP" sz="700"/>
                <a:t>06.</a:t>
              </a:r>
              <a:r>
                <a:rPr kumimoji="1" lang="ja-JP" altLang="en-US" sz="700"/>
                <a:t>武器パラメータ</a:t>
              </a:r>
              <a:endParaRPr kumimoji="1" lang="en-US" altLang="ja-JP" sz="700"/>
            </a:p>
          </p:txBody>
        </p:sp>
        <p:sp>
          <p:nvSpPr>
            <p:cNvPr id="92" name="テキスト ボックス 91">
              <a:extLst>
                <a:ext uri="{FF2B5EF4-FFF2-40B4-BE49-F238E27FC236}">
                  <a16:creationId xmlns:a16="http://schemas.microsoft.com/office/drawing/2014/main" id="{D5B026BE-D475-4670-98B3-14E6B7F9B8C9}"/>
                </a:ext>
              </a:extLst>
            </p:cNvPr>
            <p:cNvSpPr txBox="1"/>
            <p:nvPr/>
          </p:nvSpPr>
          <p:spPr>
            <a:xfrm>
              <a:off x="2902591" y="2521301"/>
              <a:ext cx="758541" cy="200055"/>
            </a:xfrm>
            <a:prstGeom prst="rect">
              <a:avLst/>
            </a:prstGeom>
            <a:noFill/>
          </p:spPr>
          <p:txBody>
            <a:bodyPr wrap="none" rtlCol="0">
              <a:spAutoFit/>
            </a:bodyPr>
            <a:lstStyle/>
            <a:p>
              <a:r>
                <a:rPr kumimoji="1" lang="en-US" altLang="ja-JP" sz="700"/>
                <a:t>07.</a:t>
              </a:r>
              <a:r>
                <a:rPr kumimoji="1" lang="ja-JP" altLang="en-US" sz="700"/>
                <a:t>装備パーツ</a:t>
              </a:r>
              <a:endParaRPr kumimoji="1" lang="en-US" altLang="ja-JP" sz="700"/>
            </a:p>
          </p:txBody>
        </p:sp>
        <p:cxnSp>
          <p:nvCxnSpPr>
            <p:cNvPr id="93" name="直線コネクタ 92">
              <a:extLst>
                <a:ext uri="{FF2B5EF4-FFF2-40B4-BE49-F238E27FC236}">
                  <a16:creationId xmlns:a16="http://schemas.microsoft.com/office/drawing/2014/main" id="{8CB1AD89-D6D4-4B4A-9F88-218755ACC302}"/>
                </a:ext>
              </a:extLst>
            </p:cNvPr>
            <p:cNvCxnSpPr>
              <a:cxnSpLocks/>
              <a:endCxn id="94" idx="1"/>
            </p:cNvCxnSpPr>
            <p:nvPr/>
          </p:nvCxnSpPr>
          <p:spPr>
            <a:xfrm>
              <a:off x="1642369" y="2869870"/>
              <a:ext cx="1260222" cy="135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94" name="テキスト ボックス 93">
              <a:extLst>
                <a:ext uri="{FF2B5EF4-FFF2-40B4-BE49-F238E27FC236}">
                  <a16:creationId xmlns:a16="http://schemas.microsoft.com/office/drawing/2014/main" id="{7B4B6DFD-AE7A-4B03-AB99-BD8148F15EB9}"/>
                </a:ext>
              </a:extLst>
            </p:cNvPr>
            <p:cNvSpPr txBox="1"/>
            <p:nvPr/>
          </p:nvSpPr>
          <p:spPr>
            <a:xfrm>
              <a:off x="2902591" y="2783374"/>
              <a:ext cx="668773" cy="200055"/>
            </a:xfrm>
            <a:prstGeom prst="rect">
              <a:avLst/>
            </a:prstGeom>
            <a:noFill/>
          </p:spPr>
          <p:txBody>
            <a:bodyPr wrap="none" rtlCol="0">
              <a:spAutoFit/>
            </a:bodyPr>
            <a:lstStyle/>
            <a:p>
              <a:r>
                <a:rPr kumimoji="1" lang="en-US" altLang="ja-JP" sz="700"/>
                <a:t>08.</a:t>
              </a:r>
              <a:r>
                <a:rPr kumimoji="1" lang="ja-JP" altLang="en-US" sz="700"/>
                <a:t>装備結晶</a:t>
              </a:r>
              <a:endParaRPr kumimoji="1" lang="en-US" altLang="ja-JP" sz="700"/>
            </a:p>
          </p:txBody>
        </p:sp>
        <p:sp>
          <p:nvSpPr>
            <p:cNvPr id="95" name="テキスト ボックス 94">
              <a:extLst>
                <a:ext uri="{FF2B5EF4-FFF2-40B4-BE49-F238E27FC236}">
                  <a16:creationId xmlns:a16="http://schemas.microsoft.com/office/drawing/2014/main" id="{A40666DA-9A32-48E6-8FD6-EABC5D0BF5A7}"/>
                </a:ext>
              </a:extLst>
            </p:cNvPr>
            <p:cNvSpPr txBox="1"/>
            <p:nvPr/>
          </p:nvSpPr>
          <p:spPr>
            <a:xfrm>
              <a:off x="2902591" y="3054691"/>
              <a:ext cx="668773" cy="200055"/>
            </a:xfrm>
            <a:prstGeom prst="rect">
              <a:avLst/>
            </a:prstGeom>
            <a:noFill/>
          </p:spPr>
          <p:txBody>
            <a:bodyPr wrap="none" rtlCol="0">
              <a:spAutoFit/>
            </a:bodyPr>
            <a:lstStyle/>
            <a:p>
              <a:r>
                <a:rPr kumimoji="1" lang="en-US" altLang="ja-JP" sz="700"/>
                <a:t>09.</a:t>
              </a:r>
              <a:r>
                <a:rPr kumimoji="1" lang="ja-JP" altLang="en-US" sz="700"/>
                <a:t>結晶効果</a:t>
              </a:r>
              <a:endParaRPr kumimoji="1" lang="en-US" altLang="ja-JP" sz="700"/>
            </a:p>
          </p:txBody>
        </p:sp>
        <p:cxnSp>
          <p:nvCxnSpPr>
            <p:cNvPr id="96" name="直線コネクタ 95">
              <a:extLst>
                <a:ext uri="{FF2B5EF4-FFF2-40B4-BE49-F238E27FC236}">
                  <a16:creationId xmlns:a16="http://schemas.microsoft.com/office/drawing/2014/main" id="{C0888AA1-8357-44D1-8667-FC5A586D304A}"/>
                </a:ext>
              </a:extLst>
            </p:cNvPr>
            <p:cNvCxnSpPr>
              <a:cxnSpLocks/>
              <a:endCxn id="95" idx="1"/>
            </p:cNvCxnSpPr>
            <p:nvPr/>
          </p:nvCxnSpPr>
          <p:spPr>
            <a:xfrm>
              <a:off x="2450237" y="3013658"/>
              <a:ext cx="452354" cy="14106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97" name="テキスト ボックス 96">
              <a:extLst>
                <a:ext uri="{FF2B5EF4-FFF2-40B4-BE49-F238E27FC236}">
                  <a16:creationId xmlns:a16="http://schemas.microsoft.com/office/drawing/2014/main" id="{16A82909-C85E-44FA-BC51-061DEE240582}"/>
                </a:ext>
              </a:extLst>
            </p:cNvPr>
            <p:cNvSpPr txBox="1"/>
            <p:nvPr/>
          </p:nvSpPr>
          <p:spPr>
            <a:xfrm>
              <a:off x="2902591" y="3637621"/>
              <a:ext cx="668773" cy="200055"/>
            </a:xfrm>
            <a:prstGeom prst="rect">
              <a:avLst/>
            </a:prstGeom>
            <a:noFill/>
          </p:spPr>
          <p:txBody>
            <a:bodyPr wrap="none" rtlCol="0">
              <a:spAutoFit/>
            </a:bodyPr>
            <a:lstStyle/>
            <a:p>
              <a:r>
                <a:rPr kumimoji="1" lang="en-US" altLang="ja-JP" sz="700"/>
                <a:t>11.</a:t>
              </a:r>
              <a:r>
                <a:rPr kumimoji="1" lang="ja-JP" altLang="en-US" sz="700"/>
                <a:t>アイコン</a:t>
              </a:r>
              <a:endParaRPr kumimoji="1" lang="en-US" altLang="ja-JP" sz="700"/>
            </a:p>
          </p:txBody>
        </p:sp>
        <p:cxnSp>
          <p:nvCxnSpPr>
            <p:cNvPr id="98" name="直線コネクタ 97">
              <a:extLst>
                <a:ext uri="{FF2B5EF4-FFF2-40B4-BE49-F238E27FC236}">
                  <a16:creationId xmlns:a16="http://schemas.microsoft.com/office/drawing/2014/main" id="{A826C138-BFDD-49DD-8F1C-8A26D5B64015}"/>
                </a:ext>
              </a:extLst>
            </p:cNvPr>
            <p:cNvCxnSpPr>
              <a:cxnSpLocks/>
              <a:endCxn id="97" idx="1"/>
            </p:cNvCxnSpPr>
            <p:nvPr/>
          </p:nvCxnSpPr>
          <p:spPr>
            <a:xfrm>
              <a:off x="2450237" y="3481932"/>
              <a:ext cx="452354" cy="25571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99" name="テキスト ボックス 98">
              <a:extLst>
                <a:ext uri="{FF2B5EF4-FFF2-40B4-BE49-F238E27FC236}">
                  <a16:creationId xmlns:a16="http://schemas.microsoft.com/office/drawing/2014/main" id="{08121FA7-D295-4707-9FA1-40D806F6F47A}"/>
                </a:ext>
              </a:extLst>
            </p:cNvPr>
            <p:cNvSpPr txBox="1"/>
            <p:nvPr/>
          </p:nvSpPr>
          <p:spPr>
            <a:xfrm>
              <a:off x="2902591" y="3929122"/>
              <a:ext cx="758541" cy="200055"/>
            </a:xfrm>
            <a:prstGeom prst="rect">
              <a:avLst/>
            </a:prstGeom>
            <a:noFill/>
          </p:spPr>
          <p:txBody>
            <a:bodyPr wrap="none" rtlCol="0">
              <a:spAutoFit/>
            </a:bodyPr>
            <a:lstStyle/>
            <a:p>
              <a:r>
                <a:rPr kumimoji="1" lang="en-US" altLang="ja-JP" sz="700"/>
                <a:t>12.</a:t>
              </a:r>
              <a:r>
                <a:rPr kumimoji="1" lang="ja-JP" altLang="en-US" sz="700"/>
                <a:t>装備中武器</a:t>
              </a:r>
              <a:endParaRPr kumimoji="1" lang="en-US" altLang="ja-JP" sz="700"/>
            </a:p>
          </p:txBody>
        </p:sp>
        <p:cxnSp>
          <p:nvCxnSpPr>
            <p:cNvPr id="100" name="直線コネクタ 99">
              <a:extLst>
                <a:ext uri="{FF2B5EF4-FFF2-40B4-BE49-F238E27FC236}">
                  <a16:creationId xmlns:a16="http://schemas.microsoft.com/office/drawing/2014/main" id="{D4564AF2-1F36-4FB0-9BA4-56D91586AE9B}"/>
                </a:ext>
              </a:extLst>
            </p:cNvPr>
            <p:cNvCxnSpPr>
              <a:cxnSpLocks/>
              <a:endCxn id="99" idx="1"/>
            </p:cNvCxnSpPr>
            <p:nvPr/>
          </p:nvCxnSpPr>
          <p:spPr>
            <a:xfrm>
              <a:off x="2068497" y="3467518"/>
              <a:ext cx="834094" cy="5616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01" name="テキスト ボックス 100">
              <a:extLst>
                <a:ext uri="{FF2B5EF4-FFF2-40B4-BE49-F238E27FC236}">
                  <a16:creationId xmlns:a16="http://schemas.microsoft.com/office/drawing/2014/main" id="{3B225A26-987C-48CE-9BF1-8962AE2865FF}"/>
                </a:ext>
              </a:extLst>
            </p:cNvPr>
            <p:cNvSpPr txBox="1"/>
            <p:nvPr/>
          </p:nvSpPr>
          <p:spPr>
            <a:xfrm>
              <a:off x="2902591" y="4229560"/>
              <a:ext cx="579005" cy="200055"/>
            </a:xfrm>
            <a:prstGeom prst="rect">
              <a:avLst/>
            </a:prstGeom>
            <a:noFill/>
          </p:spPr>
          <p:txBody>
            <a:bodyPr wrap="none" rtlCol="0">
              <a:spAutoFit/>
            </a:bodyPr>
            <a:lstStyle/>
            <a:p>
              <a:r>
                <a:rPr kumimoji="1" lang="en-US" altLang="ja-JP" sz="700"/>
                <a:t>13.</a:t>
              </a:r>
              <a:r>
                <a:rPr kumimoji="1" lang="ja-JP" altLang="en-US" sz="700"/>
                <a:t>所持数</a:t>
              </a:r>
              <a:endParaRPr kumimoji="1" lang="en-US" altLang="ja-JP" sz="700"/>
            </a:p>
          </p:txBody>
        </p:sp>
        <p:cxnSp>
          <p:nvCxnSpPr>
            <p:cNvPr id="102" name="直線コネクタ 101">
              <a:extLst>
                <a:ext uri="{FF2B5EF4-FFF2-40B4-BE49-F238E27FC236}">
                  <a16:creationId xmlns:a16="http://schemas.microsoft.com/office/drawing/2014/main" id="{0A575BA1-0542-471B-AE28-071DF2B0C1BB}"/>
                </a:ext>
              </a:extLst>
            </p:cNvPr>
            <p:cNvCxnSpPr>
              <a:cxnSpLocks/>
              <a:endCxn id="101" idx="1"/>
            </p:cNvCxnSpPr>
            <p:nvPr/>
          </p:nvCxnSpPr>
          <p:spPr>
            <a:xfrm>
              <a:off x="2583402" y="4277691"/>
              <a:ext cx="319189" cy="5189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03" name="テキスト ボックス 102">
              <a:extLst>
                <a:ext uri="{FF2B5EF4-FFF2-40B4-BE49-F238E27FC236}">
                  <a16:creationId xmlns:a16="http://schemas.microsoft.com/office/drawing/2014/main" id="{7AE81575-EA1E-4832-834E-D6B35ED7885B}"/>
                </a:ext>
              </a:extLst>
            </p:cNvPr>
            <p:cNvSpPr txBox="1"/>
            <p:nvPr/>
          </p:nvSpPr>
          <p:spPr>
            <a:xfrm>
              <a:off x="2902591" y="4517033"/>
              <a:ext cx="710451" cy="200055"/>
            </a:xfrm>
            <a:prstGeom prst="rect">
              <a:avLst/>
            </a:prstGeom>
            <a:noFill/>
          </p:spPr>
          <p:txBody>
            <a:bodyPr wrap="none" rtlCol="0">
              <a:spAutoFit/>
            </a:bodyPr>
            <a:lstStyle/>
            <a:p>
              <a:r>
                <a:rPr kumimoji="1" lang="en-US" altLang="ja-JP" sz="700"/>
                <a:t>14.OK</a:t>
              </a:r>
              <a:r>
                <a:rPr kumimoji="1" lang="ja-JP" altLang="en-US" sz="700"/>
                <a:t>ボタン</a:t>
              </a:r>
              <a:endParaRPr kumimoji="1" lang="en-US" altLang="ja-JP" sz="700"/>
            </a:p>
          </p:txBody>
        </p:sp>
        <p:cxnSp>
          <p:nvCxnSpPr>
            <p:cNvPr id="104" name="直線コネクタ 103">
              <a:extLst>
                <a:ext uri="{FF2B5EF4-FFF2-40B4-BE49-F238E27FC236}">
                  <a16:creationId xmlns:a16="http://schemas.microsoft.com/office/drawing/2014/main" id="{4EDEE9C6-AE10-44EA-AAE8-3E309C1A32EC}"/>
                </a:ext>
              </a:extLst>
            </p:cNvPr>
            <p:cNvCxnSpPr>
              <a:cxnSpLocks/>
              <a:endCxn id="103" idx="1"/>
            </p:cNvCxnSpPr>
            <p:nvPr/>
          </p:nvCxnSpPr>
          <p:spPr>
            <a:xfrm>
              <a:off x="1841502" y="4383096"/>
              <a:ext cx="1061089" cy="23396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05" name="テキスト ボックス 104">
              <a:extLst>
                <a:ext uri="{FF2B5EF4-FFF2-40B4-BE49-F238E27FC236}">
                  <a16:creationId xmlns:a16="http://schemas.microsoft.com/office/drawing/2014/main" id="{236FC021-FC02-4977-8385-7DABAF739F51}"/>
                </a:ext>
              </a:extLst>
            </p:cNvPr>
            <p:cNvSpPr txBox="1"/>
            <p:nvPr/>
          </p:nvSpPr>
          <p:spPr>
            <a:xfrm>
              <a:off x="2904873" y="1709234"/>
              <a:ext cx="579005" cy="200055"/>
            </a:xfrm>
            <a:prstGeom prst="rect">
              <a:avLst/>
            </a:prstGeom>
            <a:noFill/>
          </p:spPr>
          <p:txBody>
            <a:bodyPr wrap="none" rtlCol="0">
              <a:spAutoFit/>
            </a:bodyPr>
            <a:lstStyle/>
            <a:p>
              <a:r>
                <a:rPr kumimoji="1" lang="en-US" altLang="ja-JP" sz="700"/>
                <a:t>04.</a:t>
              </a:r>
              <a:r>
                <a:rPr kumimoji="1" lang="ja-JP" altLang="en-US" sz="700"/>
                <a:t>レア度</a:t>
              </a:r>
              <a:endParaRPr kumimoji="1" lang="en-US" altLang="ja-JP" sz="700"/>
            </a:p>
          </p:txBody>
        </p:sp>
        <p:sp>
          <p:nvSpPr>
            <p:cNvPr id="106" name="テキスト ボックス 105">
              <a:extLst>
                <a:ext uri="{FF2B5EF4-FFF2-40B4-BE49-F238E27FC236}">
                  <a16:creationId xmlns:a16="http://schemas.microsoft.com/office/drawing/2014/main" id="{D4B2823F-F2C7-4749-886F-118DDD8E79C3}"/>
                </a:ext>
              </a:extLst>
            </p:cNvPr>
            <p:cNvSpPr txBox="1"/>
            <p:nvPr/>
          </p:nvSpPr>
          <p:spPr>
            <a:xfrm>
              <a:off x="2214242" y="1793218"/>
              <a:ext cx="415498" cy="230832"/>
            </a:xfrm>
            <a:prstGeom prst="rect">
              <a:avLst/>
            </a:prstGeom>
            <a:noFill/>
          </p:spPr>
          <p:txBody>
            <a:bodyPr wrap="none" rtlCol="0">
              <a:spAutoFit/>
            </a:bodyPr>
            <a:lstStyle/>
            <a:p>
              <a:r>
                <a:rPr kumimoji="1" lang="ja-JP" altLang="en-US" sz="900">
                  <a:solidFill>
                    <a:srgbClr val="FFFF00"/>
                  </a:solidFill>
                </a:rPr>
                <a:t>★５</a:t>
              </a:r>
            </a:p>
          </p:txBody>
        </p:sp>
        <p:cxnSp>
          <p:nvCxnSpPr>
            <p:cNvPr id="107" name="直線コネクタ 106">
              <a:extLst>
                <a:ext uri="{FF2B5EF4-FFF2-40B4-BE49-F238E27FC236}">
                  <a16:creationId xmlns:a16="http://schemas.microsoft.com/office/drawing/2014/main" id="{9E5DEB10-0742-4A70-A620-9C6951D22F56}"/>
                </a:ext>
              </a:extLst>
            </p:cNvPr>
            <p:cNvCxnSpPr>
              <a:cxnSpLocks/>
              <a:endCxn id="105" idx="1"/>
            </p:cNvCxnSpPr>
            <p:nvPr/>
          </p:nvCxnSpPr>
          <p:spPr>
            <a:xfrm flipV="1">
              <a:off x="2556490" y="1809262"/>
              <a:ext cx="348383" cy="6744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nvGrpSpPr>
            <p:cNvPr id="108" name="グループ化 107">
              <a:extLst>
                <a:ext uri="{FF2B5EF4-FFF2-40B4-BE49-F238E27FC236}">
                  <a16:creationId xmlns:a16="http://schemas.microsoft.com/office/drawing/2014/main" id="{75728F48-6FD9-4CEE-8705-4C4A89F56AC1}"/>
                </a:ext>
              </a:extLst>
            </p:cNvPr>
            <p:cNvGrpSpPr/>
            <p:nvPr/>
          </p:nvGrpSpPr>
          <p:grpSpPr>
            <a:xfrm>
              <a:off x="866774" y="3230689"/>
              <a:ext cx="347663" cy="346462"/>
              <a:chOff x="866774" y="3230689"/>
              <a:chExt cx="347663" cy="346462"/>
            </a:xfrm>
          </p:grpSpPr>
          <p:sp>
            <p:nvSpPr>
              <p:cNvPr id="111" name="正方形/長方形 110">
                <a:extLst>
                  <a:ext uri="{FF2B5EF4-FFF2-40B4-BE49-F238E27FC236}">
                    <a16:creationId xmlns:a16="http://schemas.microsoft.com/office/drawing/2014/main" id="{EC4B6F29-4145-4F71-98FA-9A7CA575C002}"/>
                  </a:ext>
                </a:extLst>
              </p:cNvPr>
              <p:cNvSpPr/>
              <p:nvPr/>
            </p:nvSpPr>
            <p:spPr>
              <a:xfrm>
                <a:off x="866774" y="3230689"/>
                <a:ext cx="347663" cy="346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四角形: 角を丸くする 111">
                <a:extLst>
                  <a:ext uri="{FF2B5EF4-FFF2-40B4-BE49-F238E27FC236}">
                    <a16:creationId xmlns:a16="http://schemas.microsoft.com/office/drawing/2014/main" id="{EB12F0EA-0A91-4FC2-A9F7-52C2C7520E03}"/>
                  </a:ext>
                </a:extLst>
              </p:cNvPr>
              <p:cNvSpPr/>
              <p:nvPr/>
            </p:nvSpPr>
            <p:spPr>
              <a:xfrm>
                <a:off x="926540" y="3267281"/>
                <a:ext cx="273277" cy="273277"/>
              </a:xfrm>
              <a:prstGeom prst="roundRect">
                <a:avLst>
                  <a:gd name="adj" fmla="val 9696"/>
                </a:avLst>
              </a:prstGeom>
              <a:solidFill>
                <a:schemeClr val="bg1">
                  <a:lumMod val="8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500" b="1">
                    <a:solidFill>
                      <a:schemeClr val="tx1"/>
                    </a:solidFill>
                  </a:rPr>
                  <a:t>はずす</a:t>
                </a:r>
              </a:p>
            </p:txBody>
          </p:sp>
        </p:grpSp>
        <p:sp>
          <p:nvSpPr>
            <p:cNvPr id="109" name="テキスト ボックス 108">
              <a:extLst>
                <a:ext uri="{FF2B5EF4-FFF2-40B4-BE49-F238E27FC236}">
                  <a16:creationId xmlns:a16="http://schemas.microsoft.com/office/drawing/2014/main" id="{08CF7C0B-DCF9-4834-881B-FB509F86815C}"/>
                </a:ext>
              </a:extLst>
            </p:cNvPr>
            <p:cNvSpPr txBox="1"/>
            <p:nvPr/>
          </p:nvSpPr>
          <p:spPr>
            <a:xfrm>
              <a:off x="2902591" y="3329058"/>
              <a:ext cx="938077" cy="200055"/>
            </a:xfrm>
            <a:prstGeom prst="rect">
              <a:avLst/>
            </a:prstGeom>
            <a:noFill/>
          </p:spPr>
          <p:txBody>
            <a:bodyPr wrap="none" rtlCol="0">
              <a:spAutoFit/>
            </a:bodyPr>
            <a:lstStyle/>
            <a:p>
              <a:r>
                <a:rPr kumimoji="1" lang="en-US" altLang="ja-JP" sz="700"/>
                <a:t>10.</a:t>
              </a:r>
              <a:r>
                <a:rPr kumimoji="1" lang="ja-JP" altLang="en-US" sz="700"/>
                <a:t>はずすアイコン</a:t>
              </a:r>
              <a:endParaRPr kumimoji="1" lang="en-US" altLang="ja-JP" sz="700"/>
            </a:p>
          </p:txBody>
        </p:sp>
        <p:cxnSp>
          <p:nvCxnSpPr>
            <p:cNvPr id="110" name="直線コネクタ 109">
              <a:extLst>
                <a:ext uri="{FF2B5EF4-FFF2-40B4-BE49-F238E27FC236}">
                  <a16:creationId xmlns:a16="http://schemas.microsoft.com/office/drawing/2014/main" id="{D7D8919A-43F8-459A-B9CE-C7B25D671BAA}"/>
                </a:ext>
              </a:extLst>
            </p:cNvPr>
            <p:cNvCxnSpPr>
              <a:cxnSpLocks/>
              <a:endCxn id="109" idx="1"/>
            </p:cNvCxnSpPr>
            <p:nvPr/>
          </p:nvCxnSpPr>
          <p:spPr>
            <a:xfrm>
              <a:off x="1173547" y="3364883"/>
              <a:ext cx="1729044" cy="6420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68368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28</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dirty="0"/>
              <a:t> co160.</a:t>
            </a:r>
            <a:r>
              <a:rPr kumimoji="1" lang="ja-JP" altLang="en-US" sz="1200" b="1"/>
              <a:t>装備セット画面（</a:t>
            </a:r>
            <a:r>
              <a:rPr kumimoji="1" lang="en-US" altLang="ja-JP" sz="1200" b="1"/>
              <a:t>2/4</a:t>
            </a:r>
            <a:r>
              <a:rPr kumimoji="1" lang="ja-JP" altLang="en-US" sz="1200" b="1"/>
              <a:t>）</a:t>
            </a:r>
            <a:r>
              <a:rPr kumimoji="1" lang="ja-JP" altLang="en-US" sz="1000" b="1">
                <a:solidFill>
                  <a:schemeClr val="bg1">
                    <a:lumMod val="85000"/>
                  </a:schemeClr>
                </a:solidFill>
              </a:rPr>
              <a:t>（</a:t>
            </a:r>
            <a:r>
              <a:rPr kumimoji="1" lang="en-US" altLang="ja-JP" sz="1000" b="1">
                <a:solidFill>
                  <a:schemeClr val="bg1">
                    <a:lumMod val="85000"/>
                  </a:schemeClr>
                </a:solidFill>
              </a:rPr>
              <a:t>20200226</a:t>
            </a:r>
            <a:r>
              <a:rPr kumimoji="1" lang="ja-JP" altLang="en-US" sz="1000" b="1">
                <a:solidFill>
                  <a:schemeClr val="bg1">
                    <a:lumMod val="85000"/>
                  </a:schemeClr>
                </a:solidFill>
              </a:rPr>
              <a:t>修正）</a:t>
            </a:r>
          </a:p>
        </p:txBody>
      </p:sp>
      <p:sp>
        <p:nvSpPr>
          <p:cNvPr id="73" name="テキスト ボックス 72">
            <a:extLst>
              <a:ext uri="{FF2B5EF4-FFF2-40B4-BE49-F238E27FC236}">
                <a16:creationId xmlns:a16="http://schemas.microsoft.com/office/drawing/2014/main" id="{902E62C6-E9F5-4284-8DBC-CDF745C0252F}"/>
              </a:ext>
            </a:extLst>
          </p:cNvPr>
          <p:cNvSpPr txBox="1"/>
          <p:nvPr/>
        </p:nvSpPr>
        <p:spPr>
          <a:xfrm>
            <a:off x="4290973" y="3850502"/>
            <a:ext cx="1261884" cy="246221"/>
          </a:xfrm>
          <a:prstGeom prst="rect">
            <a:avLst/>
          </a:prstGeom>
          <a:noFill/>
        </p:spPr>
        <p:txBody>
          <a:bodyPr wrap="none" rtlCol="0">
            <a:noAutofit/>
          </a:bodyPr>
          <a:lstStyle/>
          <a:p>
            <a:r>
              <a:rPr kumimoji="1" lang="en-US" altLang="ja-JP" sz="1000" b="1"/>
              <a:t>07.</a:t>
            </a:r>
            <a:r>
              <a:rPr kumimoji="1" lang="ja-JP" altLang="en-US" sz="1000" b="1"/>
              <a:t>装備パーツ</a:t>
            </a:r>
            <a:r>
              <a:rPr kumimoji="1" lang="ja-JP" altLang="en-US" sz="1000" b="1">
                <a:solidFill>
                  <a:schemeClr val="bg1">
                    <a:lumMod val="85000"/>
                  </a:schemeClr>
                </a:solidFill>
              </a:rPr>
              <a:t>（</a:t>
            </a:r>
            <a:r>
              <a:rPr kumimoji="1" lang="en-US" altLang="ja-JP" sz="1000" b="1" dirty="0">
                <a:solidFill>
                  <a:schemeClr val="bg1">
                    <a:lumMod val="85000"/>
                  </a:schemeClr>
                </a:solidFill>
              </a:rPr>
              <a:t>20200217</a:t>
            </a:r>
            <a:r>
              <a:rPr kumimoji="1" lang="ja-JP" altLang="en-US" sz="1000" b="1">
                <a:solidFill>
                  <a:schemeClr val="bg1">
                    <a:lumMod val="85000"/>
                  </a:schemeClr>
                </a:solidFill>
              </a:rPr>
              <a:t>修正）</a:t>
            </a:r>
          </a:p>
        </p:txBody>
      </p:sp>
      <p:sp>
        <p:nvSpPr>
          <p:cNvPr id="74" name="テキスト ボックス 73">
            <a:extLst>
              <a:ext uri="{FF2B5EF4-FFF2-40B4-BE49-F238E27FC236}">
                <a16:creationId xmlns:a16="http://schemas.microsoft.com/office/drawing/2014/main" id="{65428E57-D196-4B9C-9752-66313C616509}"/>
              </a:ext>
            </a:extLst>
          </p:cNvPr>
          <p:cNvSpPr txBox="1"/>
          <p:nvPr/>
        </p:nvSpPr>
        <p:spPr>
          <a:xfrm>
            <a:off x="4483416" y="4095333"/>
            <a:ext cx="2877711" cy="861774"/>
          </a:xfrm>
          <a:prstGeom prst="rect">
            <a:avLst/>
          </a:prstGeom>
          <a:noFill/>
        </p:spPr>
        <p:txBody>
          <a:bodyPr wrap="none" rtlCol="0">
            <a:spAutoFit/>
          </a:bodyPr>
          <a:lstStyle/>
          <a:p>
            <a:r>
              <a:rPr kumimoji="1" lang="en-US" altLang="ja-JP" sz="1000" b="1"/>
              <a:t>P.22</a:t>
            </a:r>
            <a:r>
              <a:rPr kumimoji="1" lang="ja-JP" altLang="en-US" sz="1000"/>
              <a:t>のアイコンと同様。</a:t>
            </a:r>
            <a:endParaRPr kumimoji="1" lang="en-US" altLang="ja-JP" sz="1000"/>
          </a:p>
          <a:p>
            <a:r>
              <a:rPr kumimoji="1" lang="ja-JP" altLang="en-US" sz="1000"/>
              <a:t>装備しているパーツのアイコンとそのレア度。</a:t>
            </a:r>
            <a:endParaRPr kumimoji="1" lang="en-US" altLang="ja-JP" sz="1000"/>
          </a:p>
          <a:p>
            <a:r>
              <a:rPr kumimoji="1" lang="ja-JP" altLang="en-US" sz="1000"/>
              <a:t>このアイコンをタップすると</a:t>
            </a:r>
            <a:endParaRPr kumimoji="1" lang="en-US" altLang="ja-JP" sz="1000"/>
          </a:p>
          <a:p>
            <a:r>
              <a:rPr kumimoji="1" lang="ja-JP" altLang="en-US" sz="1000"/>
              <a:t>タップされたアイコンが選択中状態となり、</a:t>
            </a:r>
            <a:endParaRPr kumimoji="1" lang="en-US" altLang="ja-JP" sz="1000"/>
          </a:p>
          <a:p>
            <a:r>
              <a:rPr kumimoji="1" lang="ja-JP" altLang="en-US" sz="1000"/>
              <a:t>アイコンリストはパーツに自動で切り替わる。</a:t>
            </a:r>
            <a:endParaRPr kumimoji="1" lang="en-US" altLang="ja-JP" sz="1000"/>
          </a:p>
        </p:txBody>
      </p:sp>
      <p:sp>
        <p:nvSpPr>
          <p:cNvPr id="76" name="テキスト ボックス 75">
            <a:extLst>
              <a:ext uri="{FF2B5EF4-FFF2-40B4-BE49-F238E27FC236}">
                <a16:creationId xmlns:a16="http://schemas.microsoft.com/office/drawing/2014/main" id="{736E26DC-41F4-4A85-A5F5-ABEA1BCBF435}"/>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sp>
        <p:nvSpPr>
          <p:cNvPr id="49" name="テキスト ボックス 48">
            <a:extLst>
              <a:ext uri="{FF2B5EF4-FFF2-40B4-BE49-F238E27FC236}">
                <a16:creationId xmlns:a16="http://schemas.microsoft.com/office/drawing/2014/main" id="{230D205B-FDF7-442A-87C7-C906E566FAA4}"/>
              </a:ext>
            </a:extLst>
          </p:cNvPr>
          <p:cNvSpPr txBox="1"/>
          <p:nvPr/>
        </p:nvSpPr>
        <p:spPr>
          <a:xfrm>
            <a:off x="4483416" y="946693"/>
            <a:ext cx="3647152" cy="2862322"/>
          </a:xfrm>
          <a:prstGeom prst="rect">
            <a:avLst/>
          </a:prstGeom>
          <a:noFill/>
        </p:spPr>
        <p:txBody>
          <a:bodyPr wrap="none" rtlCol="0">
            <a:spAutoFit/>
          </a:bodyPr>
          <a:lstStyle/>
          <a:p>
            <a:r>
              <a:rPr kumimoji="1" lang="en-US" altLang="ja-JP" sz="1000" b="1"/>
              <a:t>2</a:t>
            </a:r>
            <a:r>
              <a:rPr kumimoji="1" lang="ja-JP" altLang="en-US" sz="1000" b="1"/>
              <a:t>．装備中のパーツアイコンをタップ</a:t>
            </a:r>
            <a:endParaRPr kumimoji="1" lang="en-US" altLang="ja-JP" sz="1000" b="1"/>
          </a:p>
          <a:p>
            <a:r>
              <a:rPr kumimoji="1" lang="ja-JP" altLang="en-US" sz="1000"/>
              <a:t>　表示が以下のようになる。（→の位置は固定が望ましい）</a:t>
            </a:r>
            <a:endParaRPr kumimoji="1" lang="en-US" altLang="ja-JP" sz="1000"/>
          </a:p>
          <a:p>
            <a:endParaRPr kumimoji="1" lang="en-US" altLang="ja-JP" sz="1000"/>
          </a:p>
          <a:p>
            <a:r>
              <a:rPr kumimoji="1" lang="ja-JP" altLang="en-US" sz="1000"/>
              <a:t>［装備中パーツの基礎値］</a:t>
            </a:r>
            <a:endParaRPr kumimoji="1" lang="en-US" altLang="ja-JP" sz="1000"/>
          </a:p>
          <a:p>
            <a:r>
              <a:rPr kumimoji="1" lang="ja-JP" altLang="en-US" sz="1000"/>
              <a:t>　　→</a:t>
            </a:r>
            <a:endParaRPr kumimoji="1" lang="en-US" altLang="ja-JP" sz="1000"/>
          </a:p>
          <a:p>
            <a:endParaRPr kumimoji="1" lang="en-US" altLang="ja-JP" sz="1000"/>
          </a:p>
          <a:p>
            <a:r>
              <a:rPr kumimoji="1" lang="ja-JP" altLang="en-US" sz="1000"/>
              <a:t>　</a:t>
            </a:r>
            <a:r>
              <a:rPr kumimoji="1" lang="en-US" altLang="ja-JP" sz="1000"/>
              <a:t>※</a:t>
            </a:r>
            <a:r>
              <a:rPr kumimoji="1" lang="ja-JP" altLang="en-US" sz="1000"/>
              <a:t>この状態で他のパーツをタップすると</a:t>
            </a:r>
            <a:endParaRPr kumimoji="1" lang="en-US" altLang="ja-JP" sz="1000"/>
          </a:p>
          <a:p>
            <a:r>
              <a:rPr kumimoji="1" lang="ja-JP" altLang="en-US" sz="1000"/>
              <a:t>　</a:t>
            </a:r>
            <a:endParaRPr kumimoji="1" lang="en-US" altLang="ja-JP" sz="1000"/>
          </a:p>
          <a:p>
            <a:r>
              <a:rPr kumimoji="1" lang="ja-JP" altLang="en-US" sz="1000"/>
              <a:t>［装備中パーツの基礎値］</a:t>
            </a:r>
            <a:endParaRPr kumimoji="1" lang="en-US" altLang="ja-JP" sz="1000"/>
          </a:p>
          <a:p>
            <a:r>
              <a:rPr kumimoji="1" lang="ja-JP" altLang="en-US" sz="1000"/>
              <a:t>　　→　［変更パーツの基礎値］</a:t>
            </a:r>
            <a:endParaRPr kumimoji="1" lang="en-US" altLang="ja-JP" sz="1000"/>
          </a:p>
          <a:p>
            <a:endParaRPr kumimoji="1" lang="en-US" altLang="ja-JP" sz="1000"/>
          </a:p>
          <a:p>
            <a:r>
              <a:rPr kumimoji="1" lang="en-US" altLang="ja-JP" sz="1000" b="1"/>
              <a:t>3</a:t>
            </a:r>
            <a:r>
              <a:rPr kumimoji="1" lang="ja-JP" altLang="en-US" sz="1000" b="1"/>
              <a:t>．装備中の結晶アイコンをタップ</a:t>
            </a:r>
            <a:endParaRPr kumimoji="1" lang="en-US" altLang="ja-JP" sz="1000" b="1"/>
          </a:p>
          <a:p>
            <a:r>
              <a:rPr kumimoji="1" lang="ja-JP" altLang="en-US" sz="1000"/>
              <a:t>　これのみ変化先と変化後の違いがわからないが、</a:t>
            </a:r>
            <a:endParaRPr kumimoji="1" lang="en-US" altLang="ja-JP" sz="1000"/>
          </a:p>
          <a:p>
            <a:r>
              <a:rPr kumimoji="1" lang="ja-JP" altLang="en-US" sz="1000"/>
              <a:t>　アイコンをタップした時点で、結晶効果の該当の部分が</a:t>
            </a:r>
            <a:endParaRPr kumimoji="1" lang="en-US" altLang="ja-JP" sz="1000"/>
          </a:p>
          <a:p>
            <a:r>
              <a:rPr kumimoji="1" lang="ja-JP" altLang="en-US" sz="1000"/>
              <a:t>　光るか明滅する。</a:t>
            </a:r>
            <a:endParaRPr kumimoji="1" lang="en-US" altLang="ja-JP" sz="1000"/>
          </a:p>
          <a:p>
            <a:endParaRPr kumimoji="1" lang="en-US" altLang="ja-JP" sz="1000"/>
          </a:p>
          <a:p>
            <a:r>
              <a:rPr kumimoji="1" lang="ja-JP" altLang="en-US" sz="1000"/>
              <a:t>　</a:t>
            </a:r>
            <a:r>
              <a:rPr kumimoji="1" lang="en-US" altLang="ja-JP" sz="1000"/>
              <a:t>※</a:t>
            </a:r>
            <a:r>
              <a:rPr kumimoji="1" lang="ja-JP" altLang="en-US" sz="1000"/>
              <a:t>この状態で他の結晶をタップすると、</a:t>
            </a:r>
            <a:endParaRPr kumimoji="1" lang="en-US" altLang="ja-JP" sz="1000"/>
          </a:p>
          <a:p>
            <a:r>
              <a:rPr kumimoji="1" lang="ja-JP" altLang="en-US" sz="1000"/>
              <a:t>　その部分の内容が切り替わるのみとする。</a:t>
            </a:r>
            <a:endParaRPr kumimoji="1" lang="en-US" altLang="ja-JP" sz="1000"/>
          </a:p>
        </p:txBody>
      </p:sp>
      <p:grpSp>
        <p:nvGrpSpPr>
          <p:cNvPr id="4" name="グループ化 3">
            <a:extLst>
              <a:ext uri="{FF2B5EF4-FFF2-40B4-BE49-F238E27FC236}">
                <a16:creationId xmlns:a16="http://schemas.microsoft.com/office/drawing/2014/main" id="{70EF5A3E-168F-4F98-8915-FE885F4EBB62}"/>
              </a:ext>
            </a:extLst>
          </p:cNvPr>
          <p:cNvGrpSpPr/>
          <p:nvPr/>
        </p:nvGrpSpPr>
        <p:grpSpPr>
          <a:xfrm>
            <a:off x="734458" y="903197"/>
            <a:ext cx="3106210" cy="3813891"/>
            <a:chOff x="734458" y="903197"/>
            <a:chExt cx="3106210" cy="3813891"/>
          </a:xfrm>
        </p:grpSpPr>
        <p:pic>
          <p:nvPicPr>
            <p:cNvPr id="40" name="図 39">
              <a:extLst>
                <a:ext uri="{FF2B5EF4-FFF2-40B4-BE49-F238E27FC236}">
                  <a16:creationId xmlns:a16="http://schemas.microsoft.com/office/drawing/2014/main" id="{64625A9E-EC2E-493D-BEB2-78CD368727C4}"/>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34458" y="903197"/>
              <a:ext cx="2008800" cy="3571200"/>
            </a:xfrm>
            <a:prstGeom prst="rect">
              <a:avLst/>
            </a:prstGeom>
          </p:spPr>
        </p:pic>
        <p:cxnSp>
          <p:nvCxnSpPr>
            <p:cNvPr id="41" name="直線コネクタ 40">
              <a:extLst>
                <a:ext uri="{FF2B5EF4-FFF2-40B4-BE49-F238E27FC236}">
                  <a16:creationId xmlns:a16="http://schemas.microsoft.com/office/drawing/2014/main" id="{0B9FC05E-C65F-48E2-A25D-A9AC1CCD70E2}"/>
                </a:ext>
              </a:extLst>
            </p:cNvPr>
            <p:cNvCxnSpPr>
              <a:cxnSpLocks/>
              <a:endCxn id="42" idx="1"/>
            </p:cNvCxnSpPr>
            <p:nvPr/>
          </p:nvCxnSpPr>
          <p:spPr>
            <a:xfrm flipV="1">
              <a:off x="1642369" y="2083574"/>
              <a:ext cx="1260222" cy="13025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2" name="テキスト ボックス 41">
              <a:extLst>
                <a:ext uri="{FF2B5EF4-FFF2-40B4-BE49-F238E27FC236}">
                  <a16:creationId xmlns:a16="http://schemas.microsoft.com/office/drawing/2014/main" id="{42A2C1FE-4FF1-4755-8BBA-82BDBDC3D235}"/>
                </a:ext>
              </a:extLst>
            </p:cNvPr>
            <p:cNvSpPr txBox="1"/>
            <p:nvPr/>
          </p:nvSpPr>
          <p:spPr>
            <a:xfrm>
              <a:off x="2902591" y="1983546"/>
              <a:ext cx="668773" cy="200055"/>
            </a:xfrm>
            <a:prstGeom prst="rect">
              <a:avLst/>
            </a:prstGeom>
            <a:noFill/>
          </p:spPr>
          <p:txBody>
            <a:bodyPr wrap="none" rtlCol="0">
              <a:spAutoFit/>
            </a:bodyPr>
            <a:lstStyle/>
            <a:p>
              <a:r>
                <a:rPr kumimoji="1" lang="en-US" altLang="ja-JP" sz="700"/>
                <a:t>05.</a:t>
              </a:r>
              <a:r>
                <a:rPr kumimoji="1" lang="ja-JP" altLang="en-US" sz="700"/>
                <a:t>武器画像</a:t>
              </a:r>
            </a:p>
          </p:txBody>
        </p:sp>
        <p:cxnSp>
          <p:nvCxnSpPr>
            <p:cNvPr id="61" name="直線コネクタ 60">
              <a:extLst>
                <a:ext uri="{FF2B5EF4-FFF2-40B4-BE49-F238E27FC236}">
                  <a16:creationId xmlns:a16="http://schemas.microsoft.com/office/drawing/2014/main" id="{E64BDD6F-67A4-4A82-AB9C-416F36B0B2FD}"/>
                </a:ext>
              </a:extLst>
            </p:cNvPr>
            <p:cNvCxnSpPr>
              <a:cxnSpLocks/>
              <a:endCxn id="66" idx="1"/>
            </p:cNvCxnSpPr>
            <p:nvPr/>
          </p:nvCxnSpPr>
          <p:spPr>
            <a:xfrm flipV="1">
              <a:off x="1313895" y="1046721"/>
              <a:ext cx="1588696" cy="73009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C1A70771-2C1E-46B8-BC9F-73F41BB3992D}"/>
                </a:ext>
              </a:extLst>
            </p:cNvPr>
            <p:cNvCxnSpPr>
              <a:cxnSpLocks/>
              <a:endCxn id="68" idx="1"/>
            </p:cNvCxnSpPr>
            <p:nvPr/>
          </p:nvCxnSpPr>
          <p:spPr>
            <a:xfrm flipV="1">
              <a:off x="2136386" y="1530899"/>
              <a:ext cx="766205" cy="35391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3A787641-9BFD-4ED1-9FCD-A3185CF92A22}"/>
                </a:ext>
              </a:extLst>
            </p:cNvPr>
            <p:cNvCxnSpPr>
              <a:cxnSpLocks/>
              <a:endCxn id="67" idx="1"/>
            </p:cNvCxnSpPr>
            <p:nvPr/>
          </p:nvCxnSpPr>
          <p:spPr>
            <a:xfrm flipV="1">
              <a:off x="1979517" y="1315027"/>
              <a:ext cx="923074" cy="45788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84C810C1-79BA-4D79-9987-4A5CF32CCF4B}"/>
                </a:ext>
              </a:extLst>
            </p:cNvPr>
            <p:cNvCxnSpPr>
              <a:cxnSpLocks/>
              <a:endCxn id="71" idx="1"/>
            </p:cNvCxnSpPr>
            <p:nvPr/>
          </p:nvCxnSpPr>
          <p:spPr>
            <a:xfrm flipV="1">
              <a:off x="2154156" y="2345647"/>
              <a:ext cx="748435" cy="100029"/>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21B8F093-9DC6-4615-AF5F-BFCA497AE718}"/>
                </a:ext>
              </a:extLst>
            </p:cNvPr>
            <p:cNvCxnSpPr>
              <a:cxnSpLocks/>
              <a:endCxn id="72" idx="1"/>
            </p:cNvCxnSpPr>
            <p:nvPr/>
          </p:nvCxnSpPr>
          <p:spPr>
            <a:xfrm>
              <a:off x="1642369" y="2585747"/>
              <a:ext cx="1260222" cy="3558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66" name="テキスト ボックス 65">
              <a:extLst>
                <a:ext uri="{FF2B5EF4-FFF2-40B4-BE49-F238E27FC236}">
                  <a16:creationId xmlns:a16="http://schemas.microsoft.com/office/drawing/2014/main" id="{4D0C6644-41E7-434B-9171-DB0AE08E0BF1}"/>
                </a:ext>
              </a:extLst>
            </p:cNvPr>
            <p:cNvSpPr txBox="1"/>
            <p:nvPr/>
          </p:nvSpPr>
          <p:spPr>
            <a:xfrm>
              <a:off x="2902591" y="946693"/>
              <a:ext cx="579005" cy="200055"/>
            </a:xfrm>
            <a:prstGeom prst="rect">
              <a:avLst/>
            </a:prstGeom>
            <a:noFill/>
          </p:spPr>
          <p:txBody>
            <a:bodyPr wrap="none" rtlCol="0">
              <a:spAutoFit/>
            </a:bodyPr>
            <a:lstStyle/>
            <a:p>
              <a:r>
                <a:rPr kumimoji="1" lang="en-US" altLang="ja-JP" sz="700"/>
                <a:t>01.</a:t>
              </a:r>
              <a:r>
                <a:rPr kumimoji="1" lang="ja-JP" altLang="en-US" sz="700"/>
                <a:t>武器名</a:t>
              </a:r>
              <a:endParaRPr kumimoji="1" lang="en-US" altLang="ja-JP" sz="700"/>
            </a:p>
          </p:txBody>
        </p:sp>
        <p:sp>
          <p:nvSpPr>
            <p:cNvPr id="67" name="テキスト ボックス 66">
              <a:extLst>
                <a:ext uri="{FF2B5EF4-FFF2-40B4-BE49-F238E27FC236}">
                  <a16:creationId xmlns:a16="http://schemas.microsoft.com/office/drawing/2014/main" id="{585F0FBF-3B89-4A67-8DB3-76AD5DC22CB2}"/>
                </a:ext>
              </a:extLst>
            </p:cNvPr>
            <p:cNvSpPr txBox="1"/>
            <p:nvPr/>
          </p:nvSpPr>
          <p:spPr>
            <a:xfrm>
              <a:off x="2902591" y="1214999"/>
              <a:ext cx="579005" cy="200055"/>
            </a:xfrm>
            <a:prstGeom prst="rect">
              <a:avLst/>
            </a:prstGeom>
            <a:noFill/>
          </p:spPr>
          <p:txBody>
            <a:bodyPr wrap="none" rtlCol="0">
              <a:spAutoFit/>
            </a:bodyPr>
            <a:lstStyle/>
            <a:p>
              <a:r>
                <a:rPr kumimoji="1" lang="en-US" altLang="ja-JP" sz="700"/>
                <a:t>02.</a:t>
              </a:r>
              <a:r>
                <a:rPr kumimoji="1" lang="ja-JP" altLang="en-US" sz="700"/>
                <a:t>武器種</a:t>
              </a:r>
              <a:endParaRPr kumimoji="1" lang="en-US" altLang="ja-JP" sz="700"/>
            </a:p>
          </p:txBody>
        </p:sp>
        <p:sp>
          <p:nvSpPr>
            <p:cNvPr id="68" name="テキスト ボックス 67">
              <a:extLst>
                <a:ext uri="{FF2B5EF4-FFF2-40B4-BE49-F238E27FC236}">
                  <a16:creationId xmlns:a16="http://schemas.microsoft.com/office/drawing/2014/main" id="{BB988998-9E20-4CBC-847A-6154113C7FA8}"/>
                </a:ext>
              </a:extLst>
            </p:cNvPr>
            <p:cNvSpPr txBox="1"/>
            <p:nvPr/>
          </p:nvSpPr>
          <p:spPr>
            <a:xfrm>
              <a:off x="2902591" y="1430871"/>
              <a:ext cx="758541" cy="200055"/>
            </a:xfrm>
            <a:prstGeom prst="rect">
              <a:avLst/>
            </a:prstGeom>
            <a:noFill/>
          </p:spPr>
          <p:txBody>
            <a:bodyPr wrap="none" rtlCol="0">
              <a:spAutoFit/>
            </a:bodyPr>
            <a:lstStyle/>
            <a:p>
              <a:r>
                <a:rPr kumimoji="1" lang="en-US" altLang="ja-JP" sz="700"/>
                <a:t>03.</a:t>
              </a:r>
              <a:r>
                <a:rPr kumimoji="1" lang="ja-JP" altLang="en-US" sz="700"/>
                <a:t>武器レベル</a:t>
              </a:r>
              <a:endParaRPr kumimoji="1" lang="en-US" altLang="ja-JP" sz="700"/>
            </a:p>
          </p:txBody>
        </p:sp>
        <p:sp>
          <p:nvSpPr>
            <p:cNvPr id="71" name="テキスト ボックス 70">
              <a:extLst>
                <a:ext uri="{FF2B5EF4-FFF2-40B4-BE49-F238E27FC236}">
                  <a16:creationId xmlns:a16="http://schemas.microsoft.com/office/drawing/2014/main" id="{AA2CBDBA-E33A-4604-853D-2E2EF97A017F}"/>
                </a:ext>
              </a:extLst>
            </p:cNvPr>
            <p:cNvSpPr txBox="1"/>
            <p:nvPr/>
          </p:nvSpPr>
          <p:spPr>
            <a:xfrm>
              <a:off x="2902591" y="2245619"/>
              <a:ext cx="938077" cy="200055"/>
            </a:xfrm>
            <a:prstGeom prst="rect">
              <a:avLst/>
            </a:prstGeom>
            <a:noFill/>
          </p:spPr>
          <p:txBody>
            <a:bodyPr wrap="square" rtlCol="0">
              <a:spAutoFit/>
            </a:bodyPr>
            <a:lstStyle/>
            <a:p>
              <a:r>
                <a:rPr kumimoji="1" lang="en-US" altLang="ja-JP" sz="700"/>
                <a:t>06.</a:t>
              </a:r>
              <a:r>
                <a:rPr kumimoji="1" lang="ja-JP" altLang="en-US" sz="700"/>
                <a:t>武器パラメータ</a:t>
              </a:r>
              <a:endParaRPr kumimoji="1" lang="en-US" altLang="ja-JP" sz="700"/>
            </a:p>
          </p:txBody>
        </p:sp>
        <p:sp>
          <p:nvSpPr>
            <p:cNvPr id="72" name="テキスト ボックス 71">
              <a:extLst>
                <a:ext uri="{FF2B5EF4-FFF2-40B4-BE49-F238E27FC236}">
                  <a16:creationId xmlns:a16="http://schemas.microsoft.com/office/drawing/2014/main" id="{CF2FC031-F7BD-41E9-ADC7-CBF26271AA4F}"/>
                </a:ext>
              </a:extLst>
            </p:cNvPr>
            <p:cNvSpPr txBox="1"/>
            <p:nvPr/>
          </p:nvSpPr>
          <p:spPr>
            <a:xfrm>
              <a:off x="2902591" y="2521301"/>
              <a:ext cx="758541" cy="200055"/>
            </a:xfrm>
            <a:prstGeom prst="rect">
              <a:avLst/>
            </a:prstGeom>
            <a:noFill/>
          </p:spPr>
          <p:txBody>
            <a:bodyPr wrap="none" rtlCol="0">
              <a:spAutoFit/>
            </a:bodyPr>
            <a:lstStyle/>
            <a:p>
              <a:r>
                <a:rPr kumimoji="1" lang="en-US" altLang="ja-JP" sz="700"/>
                <a:t>07.</a:t>
              </a:r>
              <a:r>
                <a:rPr kumimoji="1" lang="ja-JP" altLang="en-US" sz="700"/>
                <a:t>装備パーツ</a:t>
              </a:r>
              <a:endParaRPr kumimoji="1" lang="en-US" altLang="ja-JP" sz="700"/>
            </a:p>
          </p:txBody>
        </p:sp>
        <p:cxnSp>
          <p:nvCxnSpPr>
            <p:cNvPr id="75" name="直線コネクタ 74">
              <a:extLst>
                <a:ext uri="{FF2B5EF4-FFF2-40B4-BE49-F238E27FC236}">
                  <a16:creationId xmlns:a16="http://schemas.microsoft.com/office/drawing/2014/main" id="{1EDD1D55-82D2-47D0-BD61-EF5A642D1201}"/>
                </a:ext>
              </a:extLst>
            </p:cNvPr>
            <p:cNvCxnSpPr>
              <a:cxnSpLocks/>
              <a:endCxn id="79" idx="1"/>
            </p:cNvCxnSpPr>
            <p:nvPr/>
          </p:nvCxnSpPr>
          <p:spPr>
            <a:xfrm>
              <a:off x="1642369" y="2869870"/>
              <a:ext cx="1260222" cy="135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79" name="テキスト ボックス 78">
              <a:extLst>
                <a:ext uri="{FF2B5EF4-FFF2-40B4-BE49-F238E27FC236}">
                  <a16:creationId xmlns:a16="http://schemas.microsoft.com/office/drawing/2014/main" id="{4628B460-3BA2-4B6E-A121-378269877328}"/>
                </a:ext>
              </a:extLst>
            </p:cNvPr>
            <p:cNvSpPr txBox="1"/>
            <p:nvPr/>
          </p:nvSpPr>
          <p:spPr>
            <a:xfrm>
              <a:off x="2902591" y="2783374"/>
              <a:ext cx="668773" cy="200055"/>
            </a:xfrm>
            <a:prstGeom prst="rect">
              <a:avLst/>
            </a:prstGeom>
            <a:noFill/>
          </p:spPr>
          <p:txBody>
            <a:bodyPr wrap="none" rtlCol="0">
              <a:spAutoFit/>
            </a:bodyPr>
            <a:lstStyle/>
            <a:p>
              <a:r>
                <a:rPr kumimoji="1" lang="en-US" altLang="ja-JP" sz="700"/>
                <a:t>08.</a:t>
              </a:r>
              <a:r>
                <a:rPr kumimoji="1" lang="ja-JP" altLang="en-US" sz="700"/>
                <a:t>装備結晶</a:t>
              </a:r>
              <a:endParaRPr kumimoji="1" lang="en-US" altLang="ja-JP" sz="700"/>
            </a:p>
          </p:txBody>
        </p:sp>
        <p:sp>
          <p:nvSpPr>
            <p:cNvPr id="80" name="テキスト ボックス 79">
              <a:extLst>
                <a:ext uri="{FF2B5EF4-FFF2-40B4-BE49-F238E27FC236}">
                  <a16:creationId xmlns:a16="http://schemas.microsoft.com/office/drawing/2014/main" id="{9840C458-A66D-403B-B133-E0B5DD0F650D}"/>
                </a:ext>
              </a:extLst>
            </p:cNvPr>
            <p:cNvSpPr txBox="1"/>
            <p:nvPr/>
          </p:nvSpPr>
          <p:spPr>
            <a:xfrm>
              <a:off x="2902591" y="3054691"/>
              <a:ext cx="668773" cy="200055"/>
            </a:xfrm>
            <a:prstGeom prst="rect">
              <a:avLst/>
            </a:prstGeom>
            <a:noFill/>
          </p:spPr>
          <p:txBody>
            <a:bodyPr wrap="none" rtlCol="0">
              <a:spAutoFit/>
            </a:bodyPr>
            <a:lstStyle/>
            <a:p>
              <a:r>
                <a:rPr kumimoji="1" lang="en-US" altLang="ja-JP" sz="700"/>
                <a:t>09.</a:t>
              </a:r>
              <a:r>
                <a:rPr kumimoji="1" lang="ja-JP" altLang="en-US" sz="700"/>
                <a:t>結晶効果</a:t>
              </a:r>
              <a:endParaRPr kumimoji="1" lang="en-US" altLang="ja-JP" sz="700"/>
            </a:p>
          </p:txBody>
        </p:sp>
        <p:cxnSp>
          <p:nvCxnSpPr>
            <p:cNvPr id="81" name="直線コネクタ 80">
              <a:extLst>
                <a:ext uri="{FF2B5EF4-FFF2-40B4-BE49-F238E27FC236}">
                  <a16:creationId xmlns:a16="http://schemas.microsoft.com/office/drawing/2014/main" id="{E4D6302C-3C0F-4CF0-B978-532355AB6BD1}"/>
                </a:ext>
              </a:extLst>
            </p:cNvPr>
            <p:cNvCxnSpPr>
              <a:cxnSpLocks/>
              <a:endCxn id="80" idx="1"/>
            </p:cNvCxnSpPr>
            <p:nvPr/>
          </p:nvCxnSpPr>
          <p:spPr>
            <a:xfrm>
              <a:off x="2450237" y="3013658"/>
              <a:ext cx="452354" cy="14106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2" name="テキスト ボックス 81">
              <a:extLst>
                <a:ext uri="{FF2B5EF4-FFF2-40B4-BE49-F238E27FC236}">
                  <a16:creationId xmlns:a16="http://schemas.microsoft.com/office/drawing/2014/main" id="{F84C4D85-10FB-4C9B-8B41-26374475CE10}"/>
                </a:ext>
              </a:extLst>
            </p:cNvPr>
            <p:cNvSpPr txBox="1"/>
            <p:nvPr/>
          </p:nvSpPr>
          <p:spPr>
            <a:xfrm>
              <a:off x="2902591" y="3637621"/>
              <a:ext cx="668773" cy="200055"/>
            </a:xfrm>
            <a:prstGeom prst="rect">
              <a:avLst/>
            </a:prstGeom>
            <a:noFill/>
          </p:spPr>
          <p:txBody>
            <a:bodyPr wrap="none" rtlCol="0">
              <a:spAutoFit/>
            </a:bodyPr>
            <a:lstStyle/>
            <a:p>
              <a:r>
                <a:rPr kumimoji="1" lang="en-US" altLang="ja-JP" sz="700"/>
                <a:t>11.</a:t>
              </a:r>
              <a:r>
                <a:rPr kumimoji="1" lang="ja-JP" altLang="en-US" sz="700"/>
                <a:t>アイコン</a:t>
              </a:r>
              <a:endParaRPr kumimoji="1" lang="en-US" altLang="ja-JP" sz="700"/>
            </a:p>
          </p:txBody>
        </p:sp>
        <p:cxnSp>
          <p:nvCxnSpPr>
            <p:cNvPr id="83" name="直線コネクタ 82">
              <a:extLst>
                <a:ext uri="{FF2B5EF4-FFF2-40B4-BE49-F238E27FC236}">
                  <a16:creationId xmlns:a16="http://schemas.microsoft.com/office/drawing/2014/main" id="{2235AFCF-F2F3-4659-9F97-7449C1D6FDAD}"/>
                </a:ext>
              </a:extLst>
            </p:cNvPr>
            <p:cNvCxnSpPr>
              <a:cxnSpLocks/>
              <a:endCxn id="82" idx="1"/>
            </p:cNvCxnSpPr>
            <p:nvPr/>
          </p:nvCxnSpPr>
          <p:spPr>
            <a:xfrm>
              <a:off x="2450237" y="3481932"/>
              <a:ext cx="452354" cy="25571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4" name="テキスト ボックス 83">
              <a:extLst>
                <a:ext uri="{FF2B5EF4-FFF2-40B4-BE49-F238E27FC236}">
                  <a16:creationId xmlns:a16="http://schemas.microsoft.com/office/drawing/2014/main" id="{46ED8876-AEF7-4198-B299-97259AE64308}"/>
                </a:ext>
              </a:extLst>
            </p:cNvPr>
            <p:cNvSpPr txBox="1"/>
            <p:nvPr/>
          </p:nvSpPr>
          <p:spPr>
            <a:xfrm>
              <a:off x="2902591" y="3929122"/>
              <a:ext cx="758541" cy="200055"/>
            </a:xfrm>
            <a:prstGeom prst="rect">
              <a:avLst/>
            </a:prstGeom>
            <a:noFill/>
          </p:spPr>
          <p:txBody>
            <a:bodyPr wrap="none" rtlCol="0">
              <a:spAutoFit/>
            </a:bodyPr>
            <a:lstStyle/>
            <a:p>
              <a:r>
                <a:rPr kumimoji="1" lang="en-US" altLang="ja-JP" sz="700"/>
                <a:t>12.</a:t>
              </a:r>
              <a:r>
                <a:rPr kumimoji="1" lang="ja-JP" altLang="en-US" sz="700"/>
                <a:t>装備中武器</a:t>
              </a:r>
              <a:endParaRPr kumimoji="1" lang="en-US" altLang="ja-JP" sz="700"/>
            </a:p>
          </p:txBody>
        </p:sp>
        <p:cxnSp>
          <p:nvCxnSpPr>
            <p:cNvPr id="85" name="直線コネクタ 84">
              <a:extLst>
                <a:ext uri="{FF2B5EF4-FFF2-40B4-BE49-F238E27FC236}">
                  <a16:creationId xmlns:a16="http://schemas.microsoft.com/office/drawing/2014/main" id="{17FAE430-AA5A-4789-BCBB-432B92F88C54}"/>
                </a:ext>
              </a:extLst>
            </p:cNvPr>
            <p:cNvCxnSpPr>
              <a:cxnSpLocks/>
              <a:endCxn id="84" idx="1"/>
            </p:cNvCxnSpPr>
            <p:nvPr/>
          </p:nvCxnSpPr>
          <p:spPr>
            <a:xfrm>
              <a:off x="2068497" y="3467518"/>
              <a:ext cx="834094" cy="5616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6" name="テキスト ボックス 85">
              <a:extLst>
                <a:ext uri="{FF2B5EF4-FFF2-40B4-BE49-F238E27FC236}">
                  <a16:creationId xmlns:a16="http://schemas.microsoft.com/office/drawing/2014/main" id="{9DCE52CE-49D4-4F65-80D4-87B860EEAC7E}"/>
                </a:ext>
              </a:extLst>
            </p:cNvPr>
            <p:cNvSpPr txBox="1"/>
            <p:nvPr/>
          </p:nvSpPr>
          <p:spPr>
            <a:xfrm>
              <a:off x="2902591" y="4229560"/>
              <a:ext cx="579005" cy="200055"/>
            </a:xfrm>
            <a:prstGeom prst="rect">
              <a:avLst/>
            </a:prstGeom>
            <a:noFill/>
          </p:spPr>
          <p:txBody>
            <a:bodyPr wrap="none" rtlCol="0">
              <a:spAutoFit/>
            </a:bodyPr>
            <a:lstStyle/>
            <a:p>
              <a:r>
                <a:rPr kumimoji="1" lang="en-US" altLang="ja-JP" sz="700"/>
                <a:t>13.</a:t>
              </a:r>
              <a:r>
                <a:rPr kumimoji="1" lang="ja-JP" altLang="en-US" sz="700"/>
                <a:t>所持数</a:t>
              </a:r>
              <a:endParaRPr kumimoji="1" lang="en-US" altLang="ja-JP" sz="700"/>
            </a:p>
          </p:txBody>
        </p:sp>
        <p:cxnSp>
          <p:nvCxnSpPr>
            <p:cNvPr id="87" name="直線コネクタ 86">
              <a:extLst>
                <a:ext uri="{FF2B5EF4-FFF2-40B4-BE49-F238E27FC236}">
                  <a16:creationId xmlns:a16="http://schemas.microsoft.com/office/drawing/2014/main" id="{56BDFD9B-28A3-4A5F-B6C5-1C2A7CDF658B}"/>
                </a:ext>
              </a:extLst>
            </p:cNvPr>
            <p:cNvCxnSpPr>
              <a:cxnSpLocks/>
              <a:endCxn id="86" idx="1"/>
            </p:cNvCxnSpPr>
            <p:nvPr/>
          </p:nvCxnSpPr>
          <p:spPr>
            <a:xfrm>
              <a:off x="2583402" y="4277691"/>
              <a:ext cx="319189" cy="5189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8" name="テキスト ボックス 87">
              <a:extLst>
                <a:ext uri="{FF2B5EF4-FFF2-40B4-BE49-F238E27FC236}">
                  <a16:creationId xmlns:a16="http://schemas.microsoft.com/office/drawing/2014/main" id="{90DAEBAA-8968-4E00-AD3C-74581A4695D7}"/>
                </a:ext>
              </a:extLst>
            </p:cNvPr>
            <p:cNvSpPr txBox="1"/>
            <p:nvPr/>
          </p:nvSpPr>
          <p:spPr>
            <a:xfrm>
              <a:off x="2902591" y="4517033"/>
              <a:ext cx="710451" cy="200055"/>
            </a:xfrm>
            <a:prstGeom prst="rect">
              <a:avLst/>
            </a:prstGeom>
            <a:noFill/>
          </p:spPr>
          <p:txBody>
            <a:bodyPr wrap="none" rtlCol="0">
              <a:spAutoFit/>
            </a:bodyPr>
            <a:lstStyle/>
            <a:p>
              <a:r>
                <a:rPr kumimoji="1" lang="en-US" altLang="ja-JP" sz="700"/>
                <a:t>14.OK</a:t>
              </a:r>
              <a:r>
                <a:rPr kumimoji="1" lang="ja-JP" altLang="en-US" sz="700"/>
                <a:t>ボタン</a:t>
              </a:r>
              <a:endParaRPr kumimoji="1" lang="en-US" altLang="ja-JP" sz="700"/>
            </a:p>
          </p:txBody>
        </p:sp>
        <p:cxnSp>
          <p:nvCxnSpPr>
            <p:cNvPr id="100" name="直線コネクタ 99">
              <a:extLst>
                <a:ext uri="{FF2B5EF4-FFF2-40B4-BE49-F238E27FC236}">
                  <a16:creationId xmlns:a16="http://schemas.microsoft.com/office/drawing/2014/main" id="{64A374BA-284A-478C-AA98-1BB84E65CC7C}"/>
                </a:ext>
              </a:extLst>
            </p:cNvPr>
            <p:cNvCxnSpPr>
              <a:cxnSpLocks/>
              <a:endCxn id="88" idx="1"/>
            </p:cNvCxnSpPr>
            <p:nvPr/>
          </p:nvCxnSpPr>
          <p:spPr>
            <a:xfrm>
              <a:off x="1841502" y="4383096"/>
              <a:ext cx="1061089" cy="23396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01" name="テキスト ボックス 100">
              <a:extLst>
                <a:ext uri="{FF2B5EF4-FFF2-40B4-BE49-F238E27FC236}">
                  <a16:creationId xmlns:a16="http://schemas.microsoft.com/office/drawing/2014/main" id="{2B13045E-9C99-477A-A10B-83AA70BA8F42}"/>
                </a:ext>
              </a:extLst>
            </p:cNvPr>
            <p:cNvSpPr txBox="1"/>
            <p:nvPr/>
          </p:nvSpPr>
          <p:spPr>
            <a:xfrm>
              <a:off x="2904873" y="1709234"/>
              <a:ext cx="579005" cy="200055"/>
            </a:xfrm>
            <a:prstGeom prst="rect">
              <a:avLst/>
            </a:prstGeom>
            <a:noFill/>
          </p:spPr>
          <p:txBody>
            <a:bodyPr wrap="none" rtlCol="0">
              <a:spAutoFit/>
            </a:bodyPr>
            <a:lstStyle/>
            <a:p>
              <a:r>
                <a:rPr kumimoji="1" lang="en-US" altLang="ja-JP" sz="700"/>
                <a:t>04.</a:t>
              </a:r>
              <a:r>
                <a:rPr kumimoji="1" lang="ja-JP" altLang="en-US" sz="700"/>
                <a:t>レア度</a:t>
              </a:r>
              <a:endParaRPr kumimoji="1" lang="en-US" altLang="ja-JP" sz="700"/>
            </a:p>
          </p:txBody>
        </p:sp>
        <p:sp>
          <p:nvSpPr>
            <p:cNvPr id="102" name="テキスト ボックス 101">
              <a:extLst>
                <a:ext uri="{FF2B5EF4-FFF2-40B4-BE49-F238E27FC236}">
                  <a16:creationId xmlns:a16="http://schemas.microsoft.com/office/drawing/2014/main" id="{8C3F4B01-3293-4314-A139-9829293C5D0F}"/>
                </a:ext>
              </a:extLst>
            </p:cNvPr>
            <p:cNvSpPr txBox="1"/>
            <p:nvPr/>
          </p:nvSpPr>
          <p:spPr>
            <a:xfrm>
              <a:off x="2214242" y="1793218"/>
              <a:ext cx="415498" cy="230832"/>
            </a:xfrm>
            <a:prstGeom prst="rect">
              <a:avLst/>
            </a:prstGeom>
            <a:noFill/>
          </p:spPr>
          <p:txBody>
            <a:bodyPr wrap="none" rtlCol="0">
              <a:spAutoFit/>
            </a:bodyPr>
            <a:lstStyle/>
            <a:p>
              <a:r>
                <a:rPr kumimoji="1" lang="ja-JP" altLang="en-US" sz="900">
                  <a:solidFill>
                    <a:srgbClr val="FFFF00"/>
                  </a:solidFill>
                </a:rPr>
                <a:t>★５</a:t>
              </a:r>
            </a:p>
          </p:txBody>
        </p:sp>
        <p:cxnSp>
          <p:nvCxnSpPr>
            <p:cNvPr id="103" name="直線コネクタ 102">
              <a:extLst>
                <a:ext uri="{FF2B5EF4-FFF2-40B4-BE49-F238E27FC236}">
                  <a16:creationId xmlns:a16="http://schemas.microsoft.com/office/drawing/2014/main" id="{193F1BF7-45E3-4928-8EBD-CF847DE8F884}"/>
                </a:ext>
              </a:extLst>
            </p:cNvPr>
            <p:cNvCxnSpPr>
              <a:cxnSpLocks/>
              <a:endCxn id="101" idx="1"/>
            </p:cNvCxnSpPr>
            <p:nvPr/>
          </p:nvCxnSpPr>
          <p:spPr>
            <a:xfrm flipV="1">
              <a:off x="2556490" y="1809262"/>
              <a:ext cx="348383" cy="6744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nvGrpSpPr>
            <p:cNvPr id="104" name="グループ化 103">
              <a:extLst>
                <a:ext uri="{FF2B5EF4-FFF2-40B4-BE49-F238E27FC236}">
                  <a16:creationId xmlns:a16="http://schemas.microsoft.com/office/drawing/2014/main" id="{2AD5688C-6EAE-48DC-AA41-EA8D356F7A22}"/>
                </a:ext>
              </a:extLst>
            </p:cNvPr>
            <p:cNvGrpSpPr/>
            <p:nvPr/>
          </p:nvGrpSpPr>
          <p:grpSpPr>
            <a:xfrm>
              <a:off x="866774" y="3230689"/>
              <a:ext cx="347663" cy="346462"/>
              <a:chOff x="866774" y="3230689"/>
              <a:chExt cx="347663" cy="346462"/>
            </a:xfrm>
          </p:grpSpPr>
          <p:sp>
            <p:nvSpPr>
              <p:cNvPr id="105" name="正方形/長方形 104">
                <a:extLst>
                  <a:ext uri="{FF2B5EF4-FFF2-40B4-BE49-F238E27FC236}">
                    <a16:creationId xmlns:a16="http://schemas.microsoft.com/office/drawing/2014/main" id="{33ED7DF3-F520-4196-9CF9-C72A9B49FAD9}"/>
                  </a:ext>
                </a:extLst>
              </p:cNvPr>
              <p:cNvSpPr/>
              <p:nvPr/>
            </p:nvSpPr>
            <p:spPr>
              <a:xfrm>
                <a:off x="866774" y="3230689"/>
                <a:ext cx="347663" cy="346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四角形: 角を丸くする 105">
                <a:extLst>
                  <a:ext uri="{FF2B5EF4-FFF2-40B4-BE49-F238E27FC236}">
                    <a16:creationId xmlns:a16="http://schemas.microsoft.com/office/drawing/2014/main" id="{59EFB9F4-7E0D-4046-9C18-761ACED117EB}"/>
                  </a:ext>
                </a:extLst>
              </p:cNvPr>
              <p:cNvSpPr/>
              <p:nvPr/>
            </p:nvSpPr>
            <p:spPr>
              <a:xfrm>
                <a:off x="926540" y="3267281"/>
                <a:ext cx="273277" cy="273277"/>
              </a:xfrm>
              <a:prstGeom prst="roundRect">
                <a:avLst>
                  <a:gd name="adj" fmla="val 9696"/>
                </a:avLst>
              </a:prstGeom>
              <a:solidFill>
                <a:schemeClr val="bg1">
                  <a:lumMod val="8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500" b="1">
                    <a:solidFill>
                      <a:schemeClr val="tx1"/>
                    </a:solidFill>
                  </a:rPr>
                  <a:t>はずす</a:t>
                </a:r>
              </a:p>
            </p:txBody>
          </p:sp>
        </p:grpSp>
        <p:sp>
          <p:nvSpPr>
            <p:cNvPr id="107" name="テキスト ボックス 106">
              <a:extLst>
                <a:ext uri="{FF2B5EF4-FFF2-40B4-BE49-F238E27FC236}">
                  <a16:creationId xmlns:a16="http://schemas.microsoft.com/office/drawing/2014/main" id="{DD4052DB-AC1A-485C-ADCC-C4ABD4836509}"/>
                </a:ext>
              </a:extLst>
            </p:cNvPr>
            <p:cNvSpPr txBox="1"/>
            <p:nvPr/>
          </p:nvSpPr>
          <p:spPr>
            <a:xfrm>
              <a:off x="2902591" y="3329058"/>
              <a:ext cx="938077" cy="200055"/>
            </a:xfrm>
            <a:prstGeom prst="rect">
              <a:avLst/>
            </a:prstGeom>
            <a:noFill/>
          </p:spPr>
          <p:txBody>
            <a:bodyPr wrap="none" rtlCol="0">
              <a:spAutoFit/>
            </a:bodyPr>
            <a:lstStyle/>
            <a:p>
              <a:r>
                <a:rPr kumimoji="1" lang="en-US" altLang="ja-JP" sz="700"/>
                <a:t>10.</a:t>
              </a:r>
              <a:r>
                <a:rPr kumimoji="1" lang="ja-JP" altLang="en-US" sz="700"/>
                <a:t>はずすアイコン</a:t>
              </a:r>
              <a:endParaRPr kumimoji="1" lang="en-US" altLang="ja-JP" sz="700"/>
            </a:p>
          </p:txBody>
        </p:sp>
        <p:cxnSp>
          <p:nvCxnSpPr>
            <p:cNvPr id="108" name="直線コネクタ 107">
              <a:extLst>
                <a:ext uri="{FF2B5EF4-FFF2-40B4-BE49-F238E27FC236}">
                  <a16:creationId xmlns:a16="http://schemas.microsoft.com/office/drawing/2014/main" id="{A899C500-7948-4F12-98E9-F882484A440A}"/>
                </a:ext>
              </a:extLst>
            </p:cNvPr>
            <p:cNvCxnSpPr>
              <a:cxnSpLocks/>
              <a:endCxn id="107" idx="1"/>
            </p:cNvCxnSpPr>
            <p:nvPr/>
          </p:nvCxnSpPr>
          <p:spPr>
            <a:xfrm>
              <a:off x="1173547" y="3364883"/>
              <a:ext cx="1729044" cy="6420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
        <p:nvSpPr>
          <p:cNvPr id="109" name="テキスト ボックス 108">
            <a:extLst>
              <a:ext uri="{FF2B5EF4-FFF2-40B4-BE49-F238E27FC236}">
                <a16:creationId xmlns:a16="http://schemas.microsoft.com/office/drawing/2014/main" id="{4047C371-3E13-4072-945D-BE228267A125}"/>
              </a:ext>
            </a:extLst>
          </p:cNvPr>
          <p:cNvSpPr txBox="1"/>
          <p:nvPr/>
        </p:nvSpPr>
        <p:spPr>
          <a:xfrm>
            <a:off x="4220986" y="5004756"/>
            <a:ext cx="1261884" cy="246221"/>
          </a:xfrm>
          <a:prstGeom prst="rect">
            <a:avLst/>
          </a:prstGeom>
          <a:noFill/>
        </p:spPr>
        <p:txBody>
          <a:bodyPr wrap="none" rtlCol="0">
            <a:noAutofit/>
          </a:bodyPr>
          <a:lstStyle/>
          <a:p>
            <a:r>
              <a:rPr kumimoji="1" lang="en-US" altLang="ja-JP" sz="1000" b="1">
                <a:latin typeface="+mn-ea"/>
              </a:rPr>
              <a:t>08.</a:t>
            </a:r>
            <a:r>
              <a:rPr kumimoji="1" lang="ja-JP" altLang="en-US" sz="1000" b="1">
                <a:latin typeface="+mn-ea"/>
              </a:rPr>
              <a:t>装備結晶</a:t>
            </a:r>
            <a:r>
              <a:rPr kumimoji="1" lang="ja-JP" altLang="en-US" sz="1000" b="1">
                <a:solidFill>
                  <a:srgbClr val="FF0000"/>
                </a:solidFill>
                <a:latin typeface="+mn-ea"/>
              </a:rPr>
              <a:t>（</a:t>
            </a:r>
            <a:r>
              <a:rPr kumimoji="1" lang="en-US" altLang="ja-JP" sz="1000" b="1">
                <a:solidFill>
                  <a:srgbClr val="FF0000"/>
                </a:solidFill>
                <a:latin typeface="+mn-ea"/>
              </a:rPr>
              <a:t>20200313</a:t>
            </a:r>
            <a:r>
              <a:rPr kumimoji="1" lang="ja-JP" altLang="en-US" sz="1000" b="1">
                <a:solidFill>
                  <a:srgbClr val="FF0000"/>
                </a:solidFill>
                <a:latin typeface="+mn-ea"/>
              </a:rPr>
              <a:t>修正）</a:t>
            </a:r>
          </a:p>
        </p:txBody>
      </p:sp>
      <p:sp>
        <p:nvSpPr>
          <p:cNvPr id="110" name="テキスト ボックス 109">
            <a:extLst>
              <a:ext uri="{FF2B5EF4-FFF2-40B4-BE49-F238E27FC236}">
                <a16:creationId xmlns:a16="http://schemas.microsoft.com/office/drawing/2014/main" id="{C1BDF0E9-1DD8-4F8A-8A17-6F7AC0B47E89}"/>
              </a:ext>
            </a:extLst>
          </p:cNvPr>
          <p:cNvSpPr txBox="1"/>
          <p:nvPr/>
        </p:nvSpPr>
        <p:spPr>
          <a:xfrm>
            <a:off x="4413429" y="5249587"/>
            <a:ext cx="3518912" cy="1323439"/>
          </a:xfrm>
          <a:prstGeom prst="rect">
            <a:avLst/>
          </a:prstGeom>
          <a:noFill/>
        </p:spPr>
        <p:txBody>
          <a:bodyPr wrap="none" rtlCol="0">
            <a:spAutoFit/>
          </a:bodyPr>
          <a:lstStyle/>
          <a:p>
            <a:r>
              <a:rPr kumimoji="1" lang="en-US" altLang="ja-JP" sz="1000" b="1"/>
              <a:t>P.22</a:t>
            </a:r>
            <a:r>
              <a:rPr kumimoji="1" lang="ja-JP" altLang="en-US" sz="1000"/>
              <a:t>のアイコンを表示。</a:t>
            </a:r>
            <a:endParaRPr kumimoji="1" lang="en-US" altLang="ja-JP" sz="1000"/>
          </a:p>
          <a:p>
            <a:r>
              <a:rPr kumimoji="1" lang="ja-JP" altLang="en-US" sz="1000"/>
              <a:t>結晶アイコンの状態は</a:t>
            </a:r>
            <a:endParaRPr kumimoji="1" lang="en-US" altLang="ja-JP" sz="1000"/>
          </a:p>
          <a:p>
            <a:r>
              <a:rPr kumimoji="1" lang="ja-JP" altLang="en-US" sz="1000"/>
              <a:t>　・装備中</a:t>
            </a:r>
            <a:endParaRPr kumimoji="1" lang="en-US" altLang="ja-JP" sz="1000"/>
          </a:p>
          <a:p>
            <a:r>
              <a:rPr kumimoji="1" lang="ja-JP" altLang="en-US" sz="1000"/>
              <a:t>　・空き</a:t>
            </a:r>
            <a:endParaRPr kumimoji="1" lang="en-US" altLang="ja-JP" sz="1000"/>
          </a:p>
          <a:p>
            <a:r>
              <a:rPr kumimoji="1" lang="ja-JP" altLang="en-US" sz="1000"/>
              <a:t>　・スロットがない</a:t>
            </a:r>
            <a:endParaRPr kumimoji="1" lang="en-US" altLang="ja-JP" sz="1000"/>
          </a:p>
          <a:p>
            <a:r>
              <a:rPr kumimoji="1" lang="ja-JP" altLang="en-US" sz="1000"/>
              <a:t>の３状態がある。</a:t>
            </a:r>
            <a:endParaRPr kumimoji="1" lang="en-US" altLang="ja-JP" sz="1000"/>
          </a:p>
          <a:p>
            <a:r>
              <a:rPr kumimoji="1" lang="ja-JP" altLang="en-US" sz="1000"/>
              <a:t>このアイコンをタップするとアイコンが選択中状態となり</a:t>
            </a:r>
            <a:endParaRPr kumimoji="1" lang="en-US" altLang="ja-JP" sz="1000"/>
          </a:p>
          <a:p>
            <a:r>
              <a:rPr kumimoji="1" lang="ja-JP" altLang="en-US" sz="1000"/>
              <a:t>タブは結晶に自動で切り替わる。</a:t>
            </a:r>
            <a:endParaRPr kumimoji="1" lang="en-US" altLang="ja-JP" sz="1000"/>
          </a:p>
        </p:txBody>
      </p:sp>
    </p:spTree>
    <p:extLst>
      <p:ext uri="{BB962C8B-B14F-4D97-AF65-F5344CB8AC3E}">
        <p14:creationId xmlns:p14="http://schemas.microsoft.com/office/powerpoint/2010/main" val="10675233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29</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dirty="0"/>
              <a:t> co160.</a:t>
            </a:r>
            <a:r>
              <a:rPr kumimoji="1" lang="ja-JP" altLang="en-US" sz="1200" b="1"/>
              <a:t>装備セット画面（</a:t>
            </a:r>
            <a:r>
              <a:rPr kumimoji="1" lang="en-US" altLang="ja-JP" sz="1200" b="1"/>
              <a:t>3/4</a:t>
            </a:r>
            <a:r>
              <a:rPr kumimoji="1" lang="ja-JP" altLang="en-US" sz="1200" b="1"/>
              <a:t>）</a:t>
            </a:r>
            <a:r>
              <a:rPr kumimoji="1" lang="ja-JP" altLang="en-US" sz="1000" b="1">
                <a:solidFill>
                  <a:schemeClr val="bg1">
                    <a:lumMod val="85000"/>
                  </a:schemeClr>
                </a:solidFill>
              </a:rPr>
              <a:t>（</a:t>
            </a:r>
            <a:r>
              <a:rPr kumimoji="1" lang="en-US" altLang="ja-JP" sz="1000" b="1" dirty="0">
                <a:solidFill>
                  <a:schemeClr val="bg1">
                    <a:lumMod val="85000"/>
                  </a:schemeClr>
                </a:solidFill>
              </a:rPr>
              <a:t>20200217</a:t>
            </a:r>
            <a:r>
              <a:rPr kumimoji="1" lang="ja-JP" altLang="en-US" sz="1000" b="1">
                <a:solidFill>
                  <a:schemeClr val="bg1">
                    <a:lumMod val="85000"/>
                  </a:schemeClr>
                </a:solidFill>
              </a:rPr>
              <a:t>修正）</a:t>
            </a:r>
          </a:p>
        </p:txBody>
      </p:sp>
      <p:sp>
        <p:nvSpPr>
          <p:cNvPr id="71" name="テキスト ボックス 70">
            <a:extLst>
              <a:ext uri="{FF2B5EF4-FFF2-40B4-BE49-F238E27FC236}">
                <a16:creationId xmlns:a16="http://schemas.microsoft.com/office/drawing/2014/main" id="{D1EDFD2B-C13B-4405-BDDB-424AD5964A33}"/>
              </a:ext>
            </a:extLst>
          </p:cNvPr>
          <p:cNvSpPr txBox="1"/>
          <p:nvPr/>
        </p:nvSpPr>
        <p:spPr>
          <a:xfrm>
            <a:off x="4220986" y="2364605"/>
            <a:ext cx="2082621" cy="246221"/>
          </a:xfrm>
          <a:prstGeom prst="rect">
            <a:avLst/>
          </a:prstGeom>
          <a:noFill/>
        </p:spPr>
        <p:txBody>
          <a:bodyPr wrap="none" rtlCol="0">
            <a:spAutoFit/>
          </a:bodyPr>
          <a:lstStyle/>
          <a:p>
            <a:r>
              <a:rPr kumimoji="1" lang="en-US" altLang="ja-JP" sz="1000" b="1"/>
              <a:t>11.</a:t>
            </a:r>
            <a:r>
              <a:rPr kumimoji="1" lang="ja-JP" altLang="en-US" sz="1000" b="1"/>
              <a:t>アイコン</a:t>
            </a:r>
            <a:r>
              <a:rPr kumimoji="1" lang="ja-JP" altLang="en-US" sz="1000" b="1">
                <a:solidFill>
                  <a:srgbClr val="FF0000"/>
                </a:solidFill>
                <a:latin typeface="+mn-ea"/>
              </a:rPr>
              <a:t>（</a:t>
            </a:r>
            <a:r>
              <a:rPr kumimoji="1" lang="en-US" altLang="ja-JP" sz="1000" b="1">
                <a:solidFill>
                  <a:srgbClr val="FF0000"/>
                </a:solidFill>
                <a:latin typeface="+mn-ea"/>
              </a:rPr>
              <a:t>20200313</a:t>
            </a:r>
            <a:r>
              <a:rPr kumimoji="1" lang="ja-JP" altLang="en-US" sz="1000" b="1">
                <a:solidFill>
                  <a:srgbClr val="FF0000"/>
                </a:solidFill>
                <a:latin typeface="+mn-ea"/>
              </a:rPr>
              <a:t>修正）</a:t>
            </a:r>
          </a:p>
        </p:txBody>
      </p:sp>
      <p:sp>
        <p:nvSpPr>
          <p:cNvPr id="72" name="テキスト ボックス 71">
            <a:extLst>
              <a:ext uri="{FF2B5EF4-FFF2-40B4-BE49-F238E27FC236}">
                <a16:creationId xmlns:a16="http://schemas.microsoft.com/office/drawing/2014/main" id="{5ED98086-2823-49BE-A756-B9F4B90BFD5A}"/>
              </a:ext>
            </a:extLst>
          </p:cNvPr>
          <p:cNvSpPr txBox="1"/>
          <p:nvPr/>
        </p:nvSpPr>
        <p:spPr>
          <a:xfrm>
            <a:off x="4436602" y="2609436"/>
            <a:ext cx="4288353" cy="861774"/>
          </a:xfrm>
          <a:prstGeom prst="rect">
            <a:avLst/>
          </a:prstGeom>
          <a:noFill/>
        </p:spPr>
        <p:txBody>
          <a:bodyPr wrap="none" rtlCol="0">
            <a:spAutoFit/>
          </a:bodyPr>
          <a:lstStyle/>
          <a:p>
            <a:r>
              <a:rPr kumimoji="1" lang="en-US" altLang="ja-JP" sz="1000" b="1"/>
              <a:t>P.10</a:t>
            </a:r>
            <a:r>
              <a:rPr kumimoji="1" lang="ja-JP" altLang="en-US" sz="1000" b="1"/>
              <a:t> </a:t>
            </a:r>
            <a:r>
              <a:rPr kumimoji="1" lang="en-US" altLang="ja-JP" sz="1000" b="1"/>
              <a:t>P.22</a:t>
            </a:r>
            <a:r>
              <a:rPr kumimoji="1" lang="ja-JP" altLang="en-US" sz="1000"/>
              <a:t>のアイコンを表示。</a:t>
            </a:r>
            <a:endParaRPr kumimoji="1" lang="en-US" altLang="ja-JP" sz="1000"/>
          </a:p>
          <a:p>
            <a:r>
              <a:rPr kumimoji="1" lang="ja-JP" altLang="en-US" sz="1000"/>
              <a:t>所持している武器（パーツ、結晶）のアイコン一覧。</a:t>
            </a:r>
            <a:endParaRPr kumimoji="1" lang="en-US" altLang="ja-JP" sz="1000"/>
          </a:p>
          <a:p>
            <a:r>
              <a:rPr kumimoji="1" lang="ja-JP" altLang="en-US" sz="1000"/>
              <a:t>現在装備しているもののアイコンがリストの一番上に来るようにする。</a:t>
            </a:r>
            <a:endParaRPr kumimoji="1" lang="en-US" altLang="ja-JP" sz="1000"/>
          </a:p>
          <a:p>
            <a:endParaRPr kumimoji="1" lang="en-US" altLang="ja-JP" sz="1000"/>
          </a:p>
          <a:p>
            <a:r>
              <a:rPr kumimoji="1" lang="ja-JP" altLang="en-US" sz="1000"/>
              <a:t>選択→</a:t>
            </a:r>
            <a:r>
              <a:rPr kumimoji="1" lang="en-US" altLang="ja-JP" sz="1000"/>
              <a:t>OK</a:t>
            </a:r>
            <a:r>
              <a:rPr kumimoji="1" lang="ja-JP" altLang="en-US" sz="1000"/>
              <a:t>で切り替わる。</a:t>
            </a:r>
            <a:endParaRPr kumimoji="1" lang="en-US" altLang="ja-JP" sz="1000"/>
          </a:p>
        </p:txBody>
      </p:sp>
      <p:sp>
        <p:nvSpPr>
          <p:cNvPr id="62" name="テキスト ボックス 61">
            <a:extLst>
              <a:ext uri="{FF2B5EF4-FFF2-40B4-BE49-F238E27FC236}">
                <a16:creationId xmlns:a16="http://schemas.microsoft.com/office/drawing/2014/main" id="{0D3D496B-393B-4552-A3CF-B807DA40C554}"/>
              </a:ext>
            </a:extLst>
          </p:cNvPr>
          <p:cNvSpPr txBox="1"/>
          <p:nvPr/>
        </p:nvSpPr>
        <p:spPr>
          <a:xfrm>
            <a:off x="4220986" y="3513036"/>
            <a:ext cx="1261884" cy="246221"/>
          </a:xfrm>
          <a:prstGeom prst="rect">
            <a:avLst/>
          </a:prstGeom>
          <a:noFill/>
        </p:spPr>
        <p:txBody>
          <a:bodyPr wrap="none" rtlCol="0">
            <a:noAutofit/>
          </a:bodyPr>
          <a:lstStyle/>
          <a:p>
            <a:r>
              <a:rPr kumimoji="1" lang="en-US" altLang="ja-JP" sz="1000" b="1">
                <a:latin typeface="+mn-ea"/>
              </a:rPr>
              <a:t>12.</a:t>
            </a:r>
            <a:r>
              <a:rPr kumimoji="1" lang="ja-JP" altLang="en-US" sz="1000" b="1">
                <a:latin typeface="+mn-ea"/>
              </a:rPr>
              <a:t>装備中</a:t>
            </a:r>
          </a:p>
        </p:txBody>
      </p:sp>
      <p:sp>
        <p:nvSpPr>
          <p:cNvPr id="75" name="テキスト ボックス 74">
            <a:extLst>
              <a:ext uri="{FF2B5EF4-FFF2-40B4-BE49-F238E27FC236}">
                <a16:creationId xmlns:a16="http://schemas.microsoft.com/office/drawing/2014/main" id="{EB1104D9-F8E7-4880-9A2A-D0EB88EAA643}"/>
              </a:ext>
            </a:extLst>
          </p:cNvPr>
          <p:cNvSpPr txBox="1"/>
          <p:nvPr/>
        </p:nvSpPr>
        <p:spPr>
          <a:xfrm>
            <a:off x="4413429" y="3757867"/>
            <a:ext cx="3647152" cy="707886"/>
          </a:xfrm>
          <a:prstGeom prst="rect">
            <a:avLst/>
          </a:prstGeom>
          <a:noFill/>
        </p:spPr>
        <p:txBody>
          <a:bodyPr wrap="none" rtlCol="0">
            <a:spAutoFit/>
          </a:bodyPr>
          <a:lstStyle/>
          <a:p>
            <a:r>
              <a:rPr kumimoji="1" lang="ja-JP" altLang="en-US" sz="1000"/>
              <a:t>同部隊のキャラが装備している武器はアイコンを表示する。</a:t>
            </a:r>
            <a:endParaRPr kumimoji="1" lang="en-US" altLang="ja-JP" sz="1000"/>
          </a:p>
          <a:p>
            <a:r>
              <a:rPr kumimoji="1" lang="ja-JP" altLang="en-US" sz="1000"/>
              <a:t>（図では暗転しているが、暗転しないように）</a:t>
            </a:r>
            <a:endParaRPr kumimoji="1" lang="en-US" altLang="ja-JP" sz="1000"/>
          </a:p>
          <a:p>
            <a:r>
              <a:rPr kumimoji="1" lang="ja-JP" altLang="en-US" sz="1000"/>
              <a:t>この武器も選択は可能。</a:t>
            </a:r>
            <a:endParaRPr kumimoji="1" lang="en-US" altLang="ja-JP" sz="1000"/>
          </a:p>
          <a:p>
            <a:r>
              <a:rPr kumimoji="1" lang="ja-JP" altLang="en-US" sz="1000"/>
              <a:t>（</a:t>
            </a:r>
            <a:r>
              <a:rPr kumimoji="1" lang="en-US" altLang="ja-JP" sz="1000"/>
              <a:t>OK</a:t>
            </a:r>
            <a:r>
              <a:rPr kumimoji="1" lang="ja-JP" altLang="en-US" sz="1000"/>
              <a:t>した時点で付け替え確認が行われる）</a:t>
            </a:r>
            <a:endParaRPr kumimoji="1" lang="en-US" altLang="ja-JP" sz="1000"/>
          </a:p>
        </p:txBody>
      </p:sp>
      <p:sp>
        <p:nvSpPr>
          <p:cNvPr id="79" name="テキスト ボックス 78">
            <a:extLst>
              <a:ext uri="{FF2B5EF4-FFF2-40B4-BE49-F238E27FC236}">
                <a16:creationId xmlns:a16="http://schemas.microsoft.com/office/drawing/2014/main" id="{5D0553DD-139E-4EBA-91D6-5BCF9F202884}"/>
              </a:ext>
            </a:extLst>
          </p:cNvPr>
          <p:cNvSpPr txBox="1"/>
          <p:nvPr/>
        </p:nvSpPr>
        <p:spPr>
          <a:xfrm>
            <a:off x="4220986" y="4504664"/>
            <a:ext cx="1261884" cy="246221"/>
          </a:xfrm>
          <a:prstGeom prst="rect">
            <a:avLst/>
          </a:prstGeom>
          <a:noFill/>
        </p:spPr>
        <p:txBody>
          <a:bodyPr wrap="none" rtlCol="0">
            <a:noAutofit/>
          </a:bodyPr>
          <a:lstStyle/>
          <a:p>
            <a:r>
              <a:rPr kumimoji="1" lang="en-US" altLang="ja-JP" sz="1000" b="1">
                <a:latin typeface="+mn-ea"/>
              </a:rPr>
              <a:t>13.</a:t>
            </a:r>
            <a:r>
              <a:rPr kumimoji="1" lang="ja-JP" altLang="en-US" sz="1000" b="1">
                <a:latin typeface="+mn-ea"/>
              </a:rPr>
              <a:t>所持数</a:t>
            </a:r>
          </a:p>
        </p:txBody>
      </p:sp>
      <p:sp>
        <p:nvSpPr>
          <p:cNvPr id="80" name="テキスト ボックス 79">
            <a:extLst>
              <a:ext uri="{FF2B5EF4-FFF2-40B4-BE49-F238E27FC236}">
                <a16:creationId xmlns:a16="http://schemas.microsoft.com/office/drawing/2014/main" id="{1DF733B1-C313-4AF0-998A-94AB6090E11B}"/>
              </a:ext>
            </a:extLst>
          </p:cNvPr>
          <p:cNvSpPr txBox="1"/>
          <p:nvPr/>
        </p:nvSpPr>
        <p:spPr>
          <a:xfrm>
            <a:off x="4435202" y="4749495"/>
            <a:ext cx="1980029" cy="246221"/>
          </a:xfrm>
          <a:prstGeom prst="rect">
            <a:avLst/>
          </a:prstGeom>
          <a:noFill/>
        </p:spPr>
        <p:txBody>
          <a:bodyPr wrap="none" rtlCol="0">
            <a:spAutoFit/>
          </a:bodyPr>
          <a:lstStyle/>
          <a:p>
            <a:r>
              <a:rPr kumimoji="1" lang="ja-JP" altLang="en-US" sz="1000"/>
              <a:t>所持上限と現在の所持数を表示</a:t>
            </a:r>
            <a:endParaRPr kumimoji="1" lang="en-US" altLang="ja-JP" sz="1000" dirty="0"/>
          </a:p>
        </p:txBody>
      </p:sp>
      <p:sp>
        <p:nvSpPr>
          <p:cNvPr id="49" name="テキスト ボックス 48">
            <a:extLst>
              <a:ext uri="{FF2B5EF4-FFF2-40B4-BE49-F238E27FC236}">
                <a16:creationId xmlns:a16="http://schemas.microsoft.com/office/drawing/2014/main" id="{A30DF056-2EDD-4043-86FF-7C41F6DFFFFB}"/>
              </a:ext>
            </a:extLst>
          </p:cNvPr>
          <p:cNvSpPr txBox="1"/>
          <p:nvPr/>
        </p:nvSpPr>
        <p:spPr>
          <a:xfrm>
            <a:off x="4220986" y="5034627"/>
            <a:ext cx="1261884" cy="246221"/>
          </a:xfrm>
          <a:prstGeom prst="rect">
            <a:avLst/>
          </a:prstGeom>
          <a:noFill/>
        </p:spPr>
        <p:txBody>
          <a:bodyPr wrap="none" rtlCol="0">
            <a:noAutofit/>
          </a:bodyPr>
          <a:lstStyle/>
          <a:p>
            <a:r>
              <a:rPr kumimoji="1" lang="en-US" altLang="ja-JP" sz="1000" b="1">
                <a:latin typeface="+mn-ea"/>
              </a:rPr>
              <a:t>14.OK</a:t>
            </a:r>
            <a:r>
              <a:rPr kumimoji="1" lang="ja-JP" altLang="en-US" sz="1000" b="1">
                <a:latin typeface="+mn-ea"/>
              </a:rPr>
              <a:t>ボタン</a:t>
            </a:r>
            <a:r>
              <a:rPr kumimoji="1" lang="ja-JP" altLang="en-US" sz="1000" b="1">
                <a:solidFill>
                  <a:schemeClr val="bg1">
                    <a:lumMod val="85000"/>
                  </a:schemeClr>
                </a:solidFill>
                <a:latin typeface="+mn-ea"/>
              </a:rPr>
              <a:t>（</a:t>
            </a:r>
            <a:r>
              <a:rPr kumimoji="1" lang="en-US" altLang="ja-JP" sz="1000" b="1" dirty="0">
                <a:solidFill>
                  <a:schemeClr val="bg1">
                    <a:lumMod val="85000"/>
                  </a:schemeClr>
                </a:solidFill>
                <a:latin typeface="+mn-ea"/>
              </a:rPr>
              <a:t>20200217</a:t>
            </a:r>
            <a:r>
              <a:rPr kumimoji="1" lang="ja-JP" altLang="en-US" sz="1000" b="1">
                <a:solidFill>
                  <a:schemeClr val="bg1">
                    <a:lumMod val="85000"/>
                  </a:schemeClr>
                </a:solidFill>
                <a:latin typeface="+mn-ea"/>
              </a:rPr>
              <a:t>修正）</a:t>
            </a:r>
          </a:p>
        </p:txBody>
      </p:sp>
      <p:sp>
        <p:nvSpPr>
          <p:cNvPr id="61" name="テキスト ボックス 60">
            <a:extLst>
              <a:ext uri="{FF2B5EF4-FFF2-40B4-BE49-F238E27FC236}">
                <a16:creationId xmlns:a16="http://schemas.microsoft.com/office/drawing/2014/main" id="{09457ACD-3BA8-4071-80D2-B73D3D27CEBD}"/>
              </a:ext>
            </a:extLst>
          </p:cNvPr>
          <p:cNvSpPr txBox="1"/>
          <p:nvPr/>
        </p:nvSpPr>
        <p:spPr>
          <a:xfrm>
            <a:off x="4413429" y="5279458"/>
            <a:ext cx="3518912" cy="246221"/>
          </a:xfrm>
          <a:prstGeom prst="rect">
            <a:avLst/>
          </a:prstGeom>
          <a:noFill/>
        </p:spPr>
        <p:txBody>
          <a:bodyPr wrap="none" rtlCol="0">
            <a:spAutoFit/>
          </a:bodyPr>
          <a:lstStyle/>
          <a:p>
            <a:r>
              <a:rPr kumimoji="1" lang="ja-JP" altLang="en-US" sz="1000"/>
              <a:t>アイコンを選んだのち個の装備をタップすると決定する。</a:t>
            </a:r>
            <a:endParaRPr kumimoji="1" lang="en-US" altLang="ja-JP" sz="1000" dirty="0"/>
          </a:p>
        </p:txBody>
      </p:sp>
      <p:sp>
        <p:nvSpPr>
          <p:cNvPr id="101" name="テキスト ボックス 100">
            <a:extLst>
              <a:ext uri="{FF2B5EF4-FFF2-40B4-BE49-F238E27FC236}">
                <a16:creationId xmlns:a16="http://schemas.microsoft.com/office/drawing/2014/main" id="{A454F485-1609-4A53-BFF6-E426ACE037A8}"/>
              </a:ext>
            </a:extLst>
          </p:cNvPr>
          <p:cNvSpPr txBox="1"/>
          <p:nvPr/>
        </p:nvSpPr>
        <p:spPr>
          <a:xfrm>
            <a:off x="4220986" y="958684"/>
            <a:ext cx="1261884" cy="246221"/>
          </a:xfrm>
          <a:prstGeom prst="rect">
            <a:avLst/>
          </a:prstGeom>
          <a:noFill/>
        </p:spPr>
        <p:txBody>
          <a:bodyPr wrap="none" rtlCol="0">
            <a:noAutofit/>
          </a:bodyPr>
          <a:lstStyle/>
          <a:p>
            <a:r>
              <a:rPr kumimoji="1" lang="en-US" altLang="ja-JP" sz="1000" b="1">
                <a:latin typeface="+mn-ea"/>
              </a:rPr>
              <a:t>09.</a:t>
            </a:r>
            <a:r>
              <a:rPr kumimoji="1" lang="ja-JP" altLang="en-US" sz="1000" b="1">
                <a:latin typeface="+mn-ea"/>
              </a:rPr>
              <a:t>結晶効果</a:t>
            </a:r>
          </a:p>
        </p:txBody>
      </p:sp>
      <p:sp>
        <p:nvSpPr>
          <p:cNvPr id="102" name="テキスト ボックス 101">
            <a:extLst>
              <a:ext uri="{FF2B5EF4-FFF2-40B4-BE49-F238E27FC236}">
                <a16:creationId xmlns:a16="http://schemas.microsoft.com/office/drawing/2014/main" id="{065F6A5F-3C9E-4B48-8503-7FFD28D907E7}"/>
              </a:ext>
            </a:extLst>
          </p:cNvPr>
          <p:cNvSpPr txBox="1"/>
          <p:nvPr/>
        </p:nvSpPr>
        <p:spPr>
          <a:xfrm>
            <a:off x="4435202" y="1203515"/>
            <a:ext cx="1467068" cy="246221"/>
          </a:xfrm>
          <a:prstGeom prst="rect">
            <a:avLst/>
          </a:prstGeom>
          <a:noFill/>
        </p:spPr>
        <p:txBody>
          <a:bodyPr wrap="none" rtlCol="0">
            <a:spAutoFit/>
          </a:bodyPr>
          <a:lstStyle/>
          <a:p>
            <a:r>
              <a:rPr kumimoji="1" lang="ja-JP" altLang="en-US" sz="1000"/>
              <a:t>結晶名と結晶の効果。</a:t>
            </a:r>
            <a:endParaRPr kumimoji="1" lang="en-US" altLang="ja-JP" sz="1000"/>
          </a:p>
        </p:txBody>
      </p:sp>
      <p:sp>
        <p:nvSpPr>
          <p:cNvPr id="104" name="テキスト ボックス 103">
            <a:extLst>
              <a:ext uri="{FF2B5EF4-FFF2-40B4-BE49-F238E27FC236}">
                <a16:creationId xmlns:a16="http://schemas.microsoft.com/office/drawing/2014/main" id="{B9E952B1-3C2A-444E-A5AF-565E3B47646E}"/>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grpSp>
        <p:nvGrpSpPr>
          <p:cNvPr id="50" name="グループ化 49">
            <a:extLst>
              <a:ext uri="{FF2B5EF4-FFF2-40B4-BE49-F238E27FC236}">
                <a16:creationId xmlns:a16="http://schemas.microsoft.com/office/drawing/2014/main" id="{658C056A-82A3-4416-8DE2-6F225846CD79}"/>
              </a:ext>
            </a:extLst>
          </p:cNvPr>
          <p:cNvGrpSpPr/>
          <p:nvPr/>
        </p:nvGrpSpPr>
        <p:grpSpPr>
          <a:xfrm>
            <a:off x="734458" y="903197"/>
            <a:ext cx="3106210" cy="3813891"/>
            <a:chOff x="734458" y="903197"/>
            <a:chExt cx="3106210" cy="3813891"/>
          </a:xfrm>
        </p:grpSpPr>
        <p:pic>
          <p:nvPicPr>
            <p:cNvPr id="51" name="図 50">
              <a:extLst>
                <a:ext uri="{FF2B5EF4-FFF2-40B4-BE49-F238E27FC236}">
                  <a16:creationId xmlns:a16="http://schemas.microsoft.com/office/drawing/2014/main" id="{310E0B7B-3F59-43EF-AB7D-8EB1514E44BD}"/>
                </a:ext>
              </a:extLst>
            </p:cNvPr>
            <p:cNvPicPr preferRelativeResize="0">
              <a:picLocks noChangeAspect="1"/>
            </p:cNvPicPr>
            <p:nvPr/>
          </p:nvPicPr>
          <p:blipFill>
            <a:blip r:embed="rId3">
              <a:extLst>
                <a:ext uri="{28A0092B-C50C-407E-A947-70E740481C1C}">
                  <a14:useLocalDpi xmlns:a14="http://schemas.microsoft.com/office/drawing/2010/main" val="0"/>
                </a:ext>
              </a:extLst>
            </a:blip>
            <a:stretch>
              <a:fillRect/>
            </a:stretch>
          </p:blipFill>
          <p:spPr>
            <a:xfrm>
              <a:off x="734458" y="903197"/>
              <a:ext cx="2008800" cy="3571200"/>
            </a:xfrm>
            <a:prstGeom prst="rect">
              <a:avLst/>
            </a:prstGeom>
          </p:spPr>
        </p:pic>
        <p:cxnSp>
          <p:nvCxnSpPr>
            <p:cNvPr id="52" name="直線コネクタ 51">
              <a:extLst>
                <a:ext uri="{FF2B5EF4-FFF2-40B4-BE49-F238E27FC236}">
                  <a16:creationId xmlns:a16="http://schemas.microsoft.com/office/drawing/2014/main" id="{2B511E6E-E2C9-4481-8BF5-F6966A2D92A1}"/>
                </a:ext>
              </a:extLst>
            </p:cNvPr>
            <p:cNvCxnSpPr>
              <a:cxnSpLocks/>
              <a:endCxn id="53" idx="1"/>
            </p:cNvCxnSpPr>
            <p:nvPr/>
          </p:nvCxnSpPr>
          <p:spPr>
            <a:xfrm flipV="1">
              <a:off x="1642369" y="2083574"/>
              <a:ext cx="1260222" cy="13025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2DFE5973-12A5-4940-8307-7A45A74EC620}"/>
                </a:ext>
              </a:extLst>
            </p:cNvPr>
            <p:cNvSpPr txBox="1"/>
            <p:nvPr/>
          </p:nvSpPr>
          <p:spPr>
            <a:xfrm>
              <a:off x="2902591" y="1983546"/>
              <a:ext cx="668773" cy="200055"/>
            </a:xfrm>
            <a:prstGeom prst="rect">
              <a:avLst/>
            </a:prstGeom>
            <a:noFill/>
          </p:spPr>
          <p:txBody>
            <a:bodyPr wrap="none" rtlCol="0">
              <a:spAutoFit/>
            </a:bodyPr>
            <a:lstStyle/>
            <a:p>
              <a:r>
                <a:rPr kumimoji="1" lang="en-US" altLang="ja-JP" sz="700"/>
                <a:t>05.</a:t>
              </a:r>
              <a:r>
                <a:rPr kumimoji="1" lang="ja-JP" altLang="en-US" sz="700"/>
                <a:t>武器画像</a:t>
              </a:r>
            </a:p>
          </p:txBody>
        </p:sp>
        <p:cxnSp>
          <p:nvCxnSpPr>
            <p:cNvPr id="54" name="直線コネクタ 53">
              <a:extLst>
                <a:ext uri="{FF2B5EF4-FFF2-40B4-BE49-F238E27FC236}">
                  <a16:creationId xmlns:a16="http://schemas.microsoft.com/office/drawing/2014/main" id="{81344AD4-07F9-4F67-94C5-8A65F0E9C636}"/>
                </a:ext>
              </a:extLst>
            </p:cNvPr>
            <p:cNvCxnSpPr>
              <a:cxnSpLocks/>
              <a:endCxn id="59" idx="1"/>
            </p:cNvCxnSpPr>
            <p:nvPr/>
          </p:nvCxnSpPr>
          <p:spPr>
            <a:xfrm flipV="1">
              <a:off x="1313895" y="1046721"/>
              <a:ext cx="1588696" cy="73009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A5D38492-53E0-42BC-BE42-46DCD11B1D65}"/>
                </a:ext>
              </a:extLst>
            </p:cNvPr>
            <p:cNvCxnSpPr>
              <a:cxnSpLocks/>
              <a:endCxn id="63" idx="1"/>
            </p:cNvCxnSpPr>
            <p:nvPr/>
          </p:nvCxnSpPr>
          <p:spPr>
            <a:xfrm flipV="1">
              <a:off x="2136386" y="1530899"/>
              <a:ext cx="766205" cy="35391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7AEDB123-7FD0-4CA9-A570-3062CF9E0BB7}"/>
                </a:ext>
              </a:extLst>
            </p:cNvPr>
            <p:cNvCxnSpPr>
              <a:cxnSpLocks/>
              <a:endCxn id="60" idx="1"/>
            </p:cNvCxnSpPr>
            <p:nvPr/>
          </p:nvCxnSpPr>
          <p:spPr>
            <a:xfrm flipV="1">
              <a:off x="1979517" y="1315027"/>
              <a:ext cx="923074" cy="45788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3FABD1A0-2BFD-4163-ABF5-68E12403E295}"/>
                </a:ext>
              </a:extLst>
            </p:cNvPr>
            <p:cNvCxnSpPr>
              <a:cxnSpLocks/>
              <a:endCxn id="64" idx="1"/>
            </p:cNvCxnSpPr>
            <p:nvPr/>
          </p:nvCxnSpPr>
          <p:spPr>
            <a:xfrm flipV="1">
              <a:off x="2154156" y="2345647"/>
              <a:ext cx="748435" cy="100029"/>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0115BE77-5F64-415F-8DE1-14AB0FDDB7FE}"/>
                </a:ext>
              </a:extLst>
            </p:cNvPr>
            <p:cNvCxnSpPr>
              <a:cxnSpLocks/>
              <a:endCxn id="65" idx="1"/>
            </p:cNvCxnSpPr>
            <p:nvPr/>
          </p:nvCxnSpPr>
          <p:spPr>
            <a:xfrm>
              <a:off x="1642369" y="2585747"/>
              <a:ext cx="1260222" cy="3558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9" name="テキスト ボックス 58">
              <a:extLst>
                <a:ext uri="{FF2B5EF4-FFF2-40B4-BE49-F238E27FC236}">
                  <a16:creationId xmlns:a16="http://schemas.microsoft.com/office/drawing/2014/main" id="{0034B356-8EED-402D-8552-E75ACF11EE60}"/>
                </a:ext>
              </a:extLst>
            </p:cNvPr>
            <p:cNvSpPr txBox="1"/>
            <p:nvPr/>
          </p:nvSpPr>
          <p:spPr>
            <a:xfrm>
              <a:off x="2902591" y="946693"/>
              <a:ext cx="579005" cy="200055"/>
            </a:xfrm>
            <a:prstGeom prst="rect">
              <a:avLst/>
            </a:prstGeom>
            <a:noFill/>
          </p:spPr>
          <p:txBody>
            <a:bodyPr wrap="none" rtlCol="0">
              <a:spAutoFit/>
            </a:bodyPr>
            <a:lstStyle/>
            <a:p>
              <a:r>
                <a:rPr kumimoji="1" lang="en-US" altLang="ja-JP" sz="700"/>
                <a:t>01.</a:t>
              </a:r>
              <a:r>
                <a:rPr kumimoji="1" lang="ja-JP" altLang="en-US" sz="700"/>
                <a:t>武器名</a:t>
              </a:r>
              <a:endParaRPr kumimoji="1" lang="en-US" altLang="ja-JP" sz="700"/>
            </a:p>
          </p:txBody>
        </p:sp>
        <p:sp>
          <p:nvSpPr>
            <p:cNvPr id="60" name="テキスト ボックス 59">
              <a:extLst>
                <a:ext uri="{FF2B5EF4-FFF2-40B4-BE49-F238E27FC236}">
                  <a16:creationId xmlns:a16="http://schemas.microsoft.com/office/drawing/2014/main" id="{8B3A3CCC-AE22-48DC-BE86-96935E925AF2}"/>
                </a:ext>
              </a:extLst>
            </p:cNvPr>
            <p:cNvSpPr txBox="1"/>
            <p:nvPr/>
          </p:nvSpPr>
          <p:spPr>
            <a:xfrm>
              <a:off x="2902591" y="1214999"/>
              <a:ext cx="579005" cy="200055"/>
            </a:xfrm>
            <a:prstGeom prst="rect">
              <a:avLst/>
            </a:prstGeom>
            <a:noFill/>
          </p:spPr>
          <p:txBody>
            <a:bodyPr wrap="none" rtlCol="0">
              <a:spAutoFit/>
            </a:bodyPr>
            <a:lstStyle/>
            <a:p>
              <a:r>
                <a:rPr kumimoji="1" lang="en-US" altLang="ja-JP" sz="700"/>
                <a:t>02.</a:t>
              </a:r>
              <a:r>
                <a:rPr kumimoji="1" lang="ja-JP" altLang="en-US" sz="700"/>
                <a:t>武器種</a:t>
              </a:r>
              <a:endParaRPr kumimoji="1" lang="en-US" altLang="ja-JP" sz="700"/>
            </a:p>
          </p:txBody>
        </p:sp>
        <p:sp>
          <p:nvSpPr>
            <p:cNvPr id="63" name="テキスト ボックス 62">
              <a:extLst>
                <a:ext uri="{FF2B5EF4-FFF2-40B4-BE49-F238E27FC236}">
                  <a16:creationId xmlns:a16="http://schemas.microsoft.com/office/drawing/2014/main" id="{C70B3205-5248-4B1B-BA21-9C6C71BA1D13}"/>
                </a:ext>
              </a:extLst>
            </p:cNvPr>
            <p:cNvSpPr txBox="1"/>
            <p:nvPr/>
          </p:nvSpPr>
          <p:spPr>
            <a:xfrm>
              <a:off x="2902591" y="1430871"/>
              <a:ext cx="758541" cy="200055"/>
            </a:xfrm>
            <a:prstGeom prst="rect">
              <a:avLst/>
            </a:prstGeom>
            <a:noFill/>
          </p:spPr>
          <p:txBody>
            <a:bodyPr wrap="none" rtlCol="0">
              <a:spAutoFit/>
            </a:bodyPr>
            <a:lstStyle/>
            <a:p>
              <a:r>
                <a:rPr kumimoji="1" lang="en-US" altLang="ja-JP" sz="700"/>
                <a:t>03.</a:t>
              </a:r>
              <a:r>
                <a:rPr kumimoji="1" lang="ja-JP" altLang="en-US" sz="700"/>
                <a:t>武器レベル</a:t>
              </a:r>
              <a:endParaRPr kumimoji="1" lang="en-US" altLang="ja-JP" sz="700"/>
            </a:p>
          </p:txBody>
        </p:sp>
        <p:sp>
          <p:nvSpPr>
            <p:cNvPr id="64" name="テキスト ボックス 63">
              <a:extLst>
                <a:ext uri="{FF2B5EF4-FFF2-40B4-BE49-F238E27FC236}">
                  <a16:creationId xmlns:a16="http://schemas.microsoft.com/office/drawing/2014/main" id="{3B9B51A3-3773-4403-9458-5368C99A3F58}"/>
                </a:ext>
              </a:extLst>
            </p:cNvPr>
            <p:cNvSpPr txBox="1"/>
            <p:nvPr/>
          </p:nvSpPr>
          <p:spPr>
            <a:xfrm>
              <a:off x="2902591" y="2245619"/>
              <a:ext cx="938077" cy="200055"/>
            </a:xfrm>
            <a:prstGeom prst="rect">
              <a:avLst/>
            </a:prstGeom>
            <a:noFill/>
          </p:spPr>
          <p:txBody>
            <a:bodyPr wrap="square" rtlCol="0">
              <a:spAutoFit/>
            </a:bodyPr>
            <a:lstStyle/>
            <a:p>
              <a:r>
                <a:rPr kumimoji="1" lang="en-US" altLang="ja-JP" sz="700"/>
                <a:t>06.</a:t>
              </a:r>
              <a:r>
                <a:rPr kumimoji="1" lang="ja-JP" altLang="en-US" sz="700"/>
                <a:t>武器パラメータ</a:t>
              </a:r>
              <a:endParaRPr kumimoji="1" lang="en-US" altLang="ja-JP" sz="700"/>
            </a:p>
          </p:txBody>
        </p:sp>
        <p:sp>
          <p:nvSpPr>
            <p:cNvPr id="65" name="テキスト ボックス 64">
              <a:extLst>
                <a:ext uri="{FF2B5EF4-FFF2-40B4-BE49-F238E27FC236}">
                  <a16:creationId xmlns:a16="http://schemas.microsoft.com/office/drawing/2014/main" id="{443B05B9-45D6-4A98-BCBC-710764E98003}"/>
                </a:ext>
              </a:extLst>
            </p:cNvPr>
            <p:cNvSpPr txBox="1"/>
            <p:nvPr/>
          </p:nvSpPr>
          <p:spPr>
            <a:xfrm>
              <a:off x="2902591" y="2521301"/>
              <a:ext cx="758541" cy="200055"/>
            </a:xfrm>
            <a:prstGeom prst="rect">
              <a:avLst/>
            </a:prstGeom>
            <a:noFill/>
          </p:spPr>
          <p:txBody>
            <a:bodyPr wrap="none" rtlCol="0">
              <a:spAutoFit/>
            </a:bodyPr>
            <a:lstStyle/>
            <a:p>
              <a:r>
                <a:rPr kumimoji="1" lang="en-US" altLang="ja-JP" sz="700"/>
                <a:t>07.</a:t>
              </a:r>
              <a:r>
                <a:rPr kumimoji="1" lang="ja-JP" altLang="en-US" sz="700"/>
                <a:t>装備パーツ</a:t>
              </a:r>
              <a:endParaRPr kumimoji="1" lang="en-US" altLang="ja-JP" sz="700"/>
            </a:p>
          </p:txBody>
        </p:sp>
        <p:cxnSp>
          <p:nvCxnSpPr>
            <p:cNvPr id="77" name="直線コネクタ 76">
              <a:extLst>
                <a:ext uri="{FF2B5EF4-FFF2-40B4-BE49-F238E27FC236}">
                  <a16:creationId xmlns:a16="http://schemas.microsoft.com/office/drawing/2014/main" id="{051967AE-9332-4A2E-96D1-FCBB25CB8D5B}"/>
                </a:ext>
              </a:extLst>
            </p:cNvPr>
            <p:cNvCxnSpPr>
              <a:cxnSpLocks/>
              <a:endCxn id="78" idx="1"/>
            </p:cNvCxnSpPr>
            <p:nvPr/>
          </p:nvCxnSpPr>
          <p:spPr>
            <a:xfrm>
              <a:off x="1642369" y="2869870"/>
              <a:ext cx="1260222" cy="135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78" name="テキスト ボックス 77">
              <a:extLst>
                <a:ext uri="{FF2B5EF4-FFF2-40B4-BE49-F238E27FC236}">
                  <a16:creationId xmlns:a16="http://schemas.microsoft.com/office/drawing/2014/main" id="{AD9B64D6-F5E4-4F47-B23E-B635E16D1C3C}"/>
                </a:ext>
              </a:extLst>
            </p:cNvPr>
            <p:cNvSpPr txBox="1"/>
            <p:nvPr/>
          </p:nvSpPr>
          <p:spPr>
            <a:xfrm>
              <a:off x="2902591" y="2783374"/>
              <a:ext cx="668773" cy="200055"/>
            </a:xfrm>
            <a:prstGeom prst="rect">
              <a:avLst/>
            </a:prstGeom>
            <a:noFill/>
          </p:spPr>
          <p:txBody>
            <a:bodyPr wrap="none" rtlCol="0">
              <a:spAutoFit/>
            </a:bodyPr>
            <a:lstStyle/>
            <a:p>
              <a:r>
                <a:rPr kumimoji="1" lang="en-US" altLang="ja-JP" sz="700"/>
                <a:t>08.</a:t>
              </a:r>
              <a:r>
                <a:rPr kumimoji="1" lang="ja-JP" altLang="en-US" sz="700"/>
                <a:t>装備結晶</a:t>
              </a:r>
              <a:endParaRPr kumimoji="1" lang="en-US" altLang="ja-JP" sz="700"/>
            </a:p>
          </p:txBody>
        </p:sp>
        <p:sp>
          <p:nvSpPr>
            <p:cNvPr id="103" name="テキスト ボックス 102">
              <a:extLst>
                <a:ext uri="{FF2B5EF4-FFF2-40B4-BE49-F238E27FC236}">
                  <a16:creationId xmlns:a16="http://schemas.microsoft.com/office/drawing/2014/main" id="{4E0AC92B-9128-429E-B309-175A1FC5EEEB}"/>
                </a:ext>
              </a:extLst>
            </p:cNvPr>
            <p:cNvSpPr txBox="1"/>
            <p:nvPr/>
          </p:nvSpPr>
          <p:spPr>
            <a:xfrm>
              <a:off x="2902591" y="3054691"/>
              <a:ext cx="668773" cy="200055"/>
            </a:xfrm>
            <a:prstGeom prst="rect">
              <a:avLst/>
            </a:prstGeom>
            <a:noFill/>
          </p:spPr>
          <p:txBody>
            <a:bodyPr wrap="none" rtlCol="0">
              <a:spAutoFit/>
            </a:bodyPr>
            <a:lstStyle/>
            <a:p>
              <a:r>
                <a:rPr kumimoji="1" lang="en-US" altLang="ja-JP" sz="700"/>
                <a:t>09.</a:t>
              </a:r>
              <a:r>
                <a:rPr kumimoji="1" lang="ja-JP" altLang="en-US" sz="700"/>
                <a:t>結晶効果</a:t>
              </a:r>
              <a:endParaRPr kumimoji="1" lang="en-US" altLang="ja-JP" sz="700"/>
            </a:p>
          </p:txBody>
        </p:sp>
        <p:cxnSp>
          <p:nvCxnSpPr>
            <p:cNvPr id="106" name="直線コネクタ 105">
              <a:extLst>
                <a:ext uri="{FF2B5EF4-FFF2-40B4-BE49-F238E27FC236}">
                  <a16:creationId xmlns:a16="http://schemas.microsoft.com/office/drawing/2014/main" id="{5A8FF952-1C09-46BD-94D5-BF1854B8246C}"/>
                </a:ext>
              </a:extLst>
            </p:cNvPr>
            <p:cNvCxnSpPr>
              <a:cxnSpLocks/>
              <a:endCxn id="103" idx="1"/>
            </p:cNvCxnSpPr>
            <p:nvPr/>
          </p:nvCxnSpPr>
          <p:spPr>
            <a:xfrm>
              <a:off x="2450237" y="3013658"/>
              <a:ext cx="452354" cy="14106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07" name="テキスト ボックス 106">
              <a:extLst>
                <a:ext uri="{FF2B5EF4-FFF2-40B4-BE49-F238E27FC236}">
                  <a16:creationId xmlns:a16="http://schemas.microsoft.com/office/drawing/2014/main" id="{6C64F43F-0287-4B89-B090-6FDFE3A0431A}"/>
                </a:ext>
              </a:extLst>
            </p:cNvPr>
            <p:cNvSpPr txBox="1"/>
            <p:nvPr/>
          </p:nvSpPr>
          <p:spPr>
            <a:xfrm>
              <a:off x="2902591" y="3637621"/>
              <a:ext cx="668773" cy="200055"/>
            </a:xfrm>
            <a:prstGeom prst="rect">
              <a:avLst/>
            </a:prstGeom>
            <a:noFill/>
          </p:spPr>
          <p:txBody>
            <a:bodyPr wrap="none" rtlCol="0">
              <a:spAutoFit/>
            </a:bodyPr>
            <a:lstStyle/>
            <a:p>
              <a:r>
                <a:rPr kumimoji="1" lang="en-US" altLang="ja-JP" sz="700"/>
                <a:t>11.</a:t>
              </a:r>
              <a:r>
                <a:rPr kumimoji="1" lang="ja-JP" altLang="en-US" sz="700"/>
                <a:t>アイコン</a:t>
              </a:r>
              <a:endParaRPr kumimoji="1" lang="en-US" altLang="ja-JP" sz="700"/>
            </a:p>
          </p:txBody>
        </p:sp>
        <p:cxnSp>
          <p:nvCxnSpPr>
            <p:cNvPr id="108" name="直線コネクタ 107">
              <a:extLst>
                <a:ext uri="{FF2B5EF4-FFF2-40B4-BE49-F238E27FC236}">
                  <a16:creationId xmlns:a16="http://schemas.microsoft.com/office/drawing/2014/main" id="{3117B391-4D28-414F-A4EF-5090A2987C09}"/>
                </a:ext>
              </a:extLst>
            </p:cNvPr>
            <p:cNvCxnSpPr>
              <a:cxnSpLocks/>
              <a:endCxn id="107" idx="1"/>
            </p:cNvCxnSpPr>
            <p:nvPr/>
          </p:nvCxnSpPr>
          <p:spPr>
            <a:xfrm>
              <a:off x="2450237" y="3481932"/>
              <a:ext cx="452354" cy="25571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09" name="テキスト ボックス 108">
              <a:extLst>
                <a:ext uri="{FF2B5EF4-FFF2-40B4-BE49-F238E27FC236}">
                  <a16:creationId xmlns:a16="http://schemas.microsoft.com/office/drawing/2014/main" id="{534CB533-11EB-4592-91CE-988C30138010}"/>
                </a:ext>
              </a:extLst>
            </p:cNvPr>
            <p:cNvSpPr txBox="1"/>
            <p:nvPr/>
          </p:nvSpPr>
          <p:spPr>
            <a:xfrm>
              <a:off x="2902591" y="3929122"/>
              <a:ext cx="758541" cy="200055"/>
            </a:xfrm>
            <a:prstGeom prst="rect">
              <a:avLst/>
            </a:prstGeom>
            <a:noFill/>
          </p:spPr>
          <p:txBody>
            <a:bodyPr wrap="none" rtlCol="0">
              <a:spAutoFit/>
            </a:bodyPr>
            <a:lstStyle/>
            <a:p>
              <a:r>
                <a:rPr kumimoji="1" lang="en-US" altLang="ja-JP" sz="700"/>
                <a:t>12.</a:t>
              </a:r>
              <a:r>
                <a:rPr kumimoji="1" lang="ja-JP" altLang="en-US" sz="700"/>
                <a:t>装備中武器</a:t>
              </a:r>
              <a:endParaRPr kumimoji="1" lang="en-US" altLang="ja-JP" sz="700"/>
            </a:p>
          </p:txBody>
        </p:sp>
        <p:cxnSp>
          <p:nvCxnSpPr>
            <p:cNvPr id="110" name="直線コネクタ 109">
              <a:extLst>
                <a:ext uri="{FF2B5EF4-FFF2-40B4-BE49-F238E27FC236}">
                  <a16:creationId xmlns:a16="http://schemas.microsoft.com/office/drawing/2014/main" id="{F9DB6244-D5F9-4712-A193-2C4EDE2EBDE4}"/>
                </a:ext>
              </a:extLst>
            </p:cNvPr>
            <p:cNvCxnSpPr>
              <a:cxnSpLocks/>
              <a:endCxn id="109" idx="1"/>
            </p:cNvCxnSpPr>
            <p:nvPr/>
          </p:nvCxnSpPr>
          <p:spPr>
            <a:xfrm>
              <a:off x="2068497" y="3467518"/>
              <a:ext cx="834094" cy="5616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11" name="テキスト ボックス 110">
              <a:extLst>
                <a:ext uri="{FF2B5EF4-FFF2-40B4-BE49-F238E27FC236}">
                  <a16:creationId xmlns:a16="http://schemas.microsoft.com/office/drawing/2014/main" id="{F0AE4396-6A0E-4E9C-BF82-8DD54B1F1658}"/>
                </a:ext>
              </a:extLst>
            </p:cNvPr>
            <p:cNvSpPr txBox="1"/>
            <p:nvPr/>
          </p:nvSpPr>
          <p:spPr>
            <a:xfrm>
              <a:off x="2902591" y="4229560"/>
              <a:ext cx="579005" cy="200055"/>
            </a:xfrm>
            <a:prstGeom prst="rect">
              <a:avLst/>
            </a:prstGeom>
            <a:noFill/>
          </p:spPr>
          <p:txBody>
            <a:bodyPr wrap="none" rtlCol="0">
              <a:spAutoFit/>
            </a:bodyPr>
            <a:lstStyle/>
            <a:p>
              <a:r>
                <a:rPr kumimoji="1" lang="en-US" altLang="ja-JP" sz="700"/>
                <a:t>13.</a:t>
              </a:r>
              <a:r>
                <a:rPr kumimoji="1" lang="ja-JP" altLang="en-US" sz="700"/>
                <a:t>所持数</a:t>
              </a:r>
              <a:endParaRPr kumimoji="1" lang="en-US" altLang="ja-JP" sz="700"/>
            </a:p>
          </p:txBody>
        </p:sp>
        <p:cxnSp>
          <p:nvCxnSpPr>
            <p:cNvPr id="112" name="直線コネクタ 111">
              <a:extLst>
                <a:ext uri="{FF2B5EF4-FFF2-40B4-BE49-F238E27FC236}">
                  <a16:creationId xmlns:a16="http://schemas.microsoft.com/office/drawing/2014/main" id="{C5663BAA-C0B2-48D5-B222-A6FA3E4FB910}"/>
                </a:ext>
              </a:extLst>
            </p:cNvPr>
            <p:cNvCxnSpPr>
              <a:cxnSpLocks/>
              <a:endCxn id="111" idx="1"/>
            </p:cNvCxnSpPr>
            <p:nvPr/>
          </p:nvCxnSpPr>
          <p:spPr>
            <a:xfrm>
              <a:off x="2583402" y="4277691"/>
              <a:ext cx="319189" cy="5189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13" name="テキスト ボックス 112">
              <a:extLst>
                <a:ext uri="{FF2B5EF4-FFF2-40B4-BE49-F238E27FC236}">
                  <a16:creationId xmlns:a16="http://schemas.microsoft.com/office/drawing/2014/main" id="{CFF27535-BB03-40D0-A3BF-2527F44F5B09}"/>
                </a:ext>
              </a:extLst>
            </p:cNvPr>
            <p:cNvSpPr txBox="1"/>
            <p:nvPr/>
          </p:nvSpPr>
          <p:spPr>
            <a:xfrm>
              <a:off x="2902591" y="4517033"/>
              <a:ext cx="710451" cy="200055"/>
            </a:xfrm>
            <a:prstGeom prst="rect">
              <a:avLst/>
            </a:prstGeom>
            <a:noFill/>
          </p:spPr>
          <p:txBody>
            <a:bodyPr wrap="none" rtlCol="0">
              <a:spAutoFit/>
            </a:bodyPr>
            <a:lstStyle/>
            <a:p>
              <a:r>
                <a:rPr kumimoji="1" lang="en-US" altLang="ja-JP" sz="700"/>
                <a:t>14.OK</a:t>
              </a:r>
              <a:r>
                <a:rPr kumimoji="1" lang="ja-JP" altLang="en-US" sz="700"/>
                <a:t>ボタン</a:t>
              </a:r>
              <a:endParaRPr kumimoji="1" lang="en-US" altLang="ja-JP" sz="700"/>
            </a:p>
          </p:txBody>
        </p:sp>
        <p:cxnSp>
          <p:nvCxnSpPr>
            <p:cNvPr id="114" name="直線コネクタ 113">
              <a:extLst>
                <a:ext uri="{FF2B5EF4-FFF2-40B4-BE49-F238E27FC236}">
                  <a16:creationId xmlns:a16="http://schemas.microsoft.com/office/drawing/2014/main" id="{68FCF286-B357-457B-BA8C-72A5F87B36B7}"/>
                </a:ext>
              </a:extLst>
            </p:cNvPr>
            <p:cNvCxnSpPr>
              <a:cxnSpLocks/>
              <a:endCxn id="113" idx="1"/>
            </p:cNvCxnSpPr>
            <p:nvPr/>
          </p:nvCxnSpPr>
          <p:spPr>
            <a:xfrm>
              <a:off x="1841502" y="4383096"/>
              <a:ext cx="1061089" cy="23396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15" name="テキスト ボックス 114">
              <a:extLst>
                <a:ext uri="{FF2B5EF4-FFF2-40B4-BE49-F238E27FC236}">
                  <a16:creationId xmlns:a16="http://schemas.microsoft.com/office/drawing/2014/main" id="{D8E80F45-D136-4F9C-B51B-204C9D9C2316}"/>
                </a:ext>
              </a:extLst>
            </p:cNvPr>
            <p:cNvSpPr txBox="1"/>
            <p:nvPr/>
          </p:nvSpPr>
          <p:spPr>
            <a:xfrm>
              <a:off x="2904873" y="1709234"/>
              <a:ext cx="579005" cy="200055"/>
            </a:xfrm>
            <a:prstGeom prst="rect">
              <a:avLst/>
            </a:prstGeom>
            <a:noFill/>
          </p:spPr>
          <p:txBody>
            <a:bodyPr wrap="none" rtlCol="0">
              <a:spAutoFit/>
            </a:bodyPr>
            <a:lstStyle/>
            <a:p>
              <a:r>
                <a:rPr kumimoji="1" lang="en-US" altLang="ja-JP" sz="700"/>
                <a:t>04.</a:t>
              </a:r>
              <a:r>
                <a:rPr kumimoji="1" lang="ja-JP" altLang="en-US" sz="700"/>
                <a:t>レア度</a:t>
              </a:r>
              <a:endParaRPr kumimoji="1" lang="en-US" altLang="ja-JP" sz="700"/>
            </a:p>
          </p:txBody>
        </p:sp>
        <p:sp>
          <p:nvSpPr>
            <p:cNvPr id="116" name="テキスト ボックス 115">
              <a:extLst>
                <a:ext uri="{FF2B5EF4-FFF2-40B4-BE49-F238E27FC236}">
                  <a16:creationId xmlns:a16="http://schemas.microsoft.com/office/drawing/2014/main" id="{18CBEEB4-E584-4F06-A600-C03ADE4B27F6}"/>
                </a:ext>
              </a:extLst>
            </p:cNvPr>
            <p:cNvSpPr txBox="1"/>
            <p:nvPr/>
          </p:nvSpPr>
          <p:spPr>
            <a:xfrm>
              <a:off x="2214242" y="1793218"/>
              <a:ext cx="415498" cy="230832"/>
            </a:xfrm>
            <a:prstGeom prst="rect">
              <a:avLst/>
            </a:prstGeom>
            <a:noFill/>
          </p:spPr>
          <p:txBody>
            <a:bodyPr wrap="none" rtlCol="0">
              <a:spAutoFit/>
            </a:bodyPr>
            <a:lstStyle/>
            <a:p>
              <a:r>
                <a:rPr kumimoji="1" lang="ja-JP" altLang="en-US" sz="900">
                  <a:solidFill>
                    <a:srgbClr val="FFFF00"/>
                  </a:solidFill>
                </a:rPr>
                <a:t>★５</a:t>
              </a:r>
            </a:p>
          </p:txBody>
        </p:sp>
        <p:cxnSp>
          <p:nvCxnSpPr>
            <p:cNvPr id="119" name="直線コネクタ 118">
              <a:extLst>
                <a:ext uri="{FF2B5EF4-FFF2-40B4-BE49-F238E27FC236}">
                  <a16:creationId xmlns:a16="http://schemas.microsoft.com/office/drawing/2014/main" id="{55402A30-6F08-4BCB-AF28-608696FEE0DF}"/>
                </a:ext>
              </a:extLst>
            </p:cNvPr>
            <p:cNvCxnSpPr>
              <a:cxnSpLocks/>
              <a:endCxn id="115" idx="1"/>
            </p:cNvCxnSpPr>
            <p:nvPr/>
          </p:nvCxnSpPr>
          <p:spPr>
            <a:xfrm flipV="1">
              <a:off x="2556490" y="1809262"/>
              <a:ext cx="348383" cy="6744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nvGrpSpPr>
            <p:cNvPr id="120" name="グループ化 119">
              <a:extLst>
                <a:ext uri="{FF2B5EF4-FFF2-40B4-BE49-F238E27FC236}">
                  <a16:creationId xmlns:a16="http://schemas.microsoft.com/office/drawing/2014/main" id="{D9BCCDA6-5487-4C97-AB2A-0AFE8D9685BE}"/>
                </a:ext>
              </a:extLst>
            </p:cNvPr>
            <p:cNvGrpSpPr/>
            <p:nvPr/>
          </p:nvGrpSpPr>
          <p:grpSpPr>
            <a:xfrm>
              <a:off x="866774" y="3230689"/>
              <a:ext cx="347663" cy="346462"/>
              <a:chOff x="866774" y="3230689"/>
              <a:chExt cx="347663" cy="346462"/>
            </a:xfrm>
          </p:grpSpPr>
          <p:sp>
            <p:nvSpPr>
              <p:cNvPr id="123" name="正方形/長方形 122">
                <a:extLst>
                  <a:ext uri="{FF2B5EF4-FFF2-40B4-BE49-F238E27FC236}">
                    <a16:creationId xmlns:a16="http://schemas.microsoft.com/office/drawing/2014/main" id="{C368AC0F-020F-4F24-8BD9-B69E32B7F11D}"/>
                  </a:ext>
                </a:extLst>
              </p:cNvPr>
              <p:cNvSpPr/>
              <p:nvPr/>
            </p:nvSpPr>
            <p:spPr>
              <a:xfrm>
                <a:off x="866774" y="3230689"/>
                <a:ext cx="347663" cy="346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四角形: 角を丸くする 123">
                <a:extLst>
                  <a:ext uri="{FF2B5EF4-FFF2-40B4-BE49-F238E27FC236}">
                    <a16:creationId xmlns:a16="http://schemas.microsoft.com/office/drawing/2014/main" id="{AC72A55B-E2B1-4D0B-8585-0571BC795249}"/>
                  </a:ext>
                </a:extLst>
              </p:cNvPr>
              <p:cNvSpPr/>
              <p:nvPr/>
            </p:nvSpPr>
            <p:spPr>
              <a:xfrm>
                <a:off x="926540" y="3267281"/>
                <a:ext cx="273277" cy="273277"/>
              </a:xfrm>
              <a:prstGeom prst="roundRect">
                <a:avLst>
                  <a:gd name="adj" fmla="val 9696"/>
                </a:avLst>
              </a:prstGeom>
              <a:solidFill>
                <a:schemeClr val="bg1">
                  <a:lumMod val="8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500" b="1">
                    <a:solidFill>
                      <a:schemeClr val="tx1"/>
                    </a:solidFill>
                  </a:rPr>
                  <a:t>はずす</a:t>
                </a:r>
              </a:p>
            </p:txBody>
          </p:sp>
        </p:grpSp>
        <p:sp>
          <p:nvSpPr>
            <p:cNvPr id="121" name="テキスト ボックス 120">
              <a:extLst>
                <a:ext uri="{FF2B5EF4-FFF2-40B4-BE49-F238E27FC236}">
                  <a16:creationId xmlns:a16="http://schemas.microsoft.com/office/drawing/2014/main" id="{25698CDF-588A-4981-A6EB-B46579EA94B4}"/>
                </a:ext>
              </a:extLst>
            </p:cNvPr>
            <p:cNvSpPr txBox="1"/>
            <p:nvPr/>
          </p:nvSpPr>
          <p:spPr>
            <a:xfrm>
              <a:off x="2902591" y="3329058"/>
              <a:ext cx="938077" cy="200055"/>
            </a:xfrm>
            <a:prstGeom prst="rect">
              <a:avLst/>
            </a:prstGeom>
            <a:noFill/>
          </p:spPr>
          <p:txBody>
            <a:bodyPr wrap="none" rtlCol="0">
              <a:spAutoFit/>
            </a:bodyPr>
            <a:lstStyle/>
            <a:p>
              <a:r>
                <a:rPr kumimoji="1" lang="en-US" altLang="ja-JP" sz="700"/>
                <a:t>10.</a:t>
              </a:r>
              <a:r>
                <a:rPr kumimoji="1" lang="ja-JP" altLang="en-US" sz="700"/>
                <a:t>はずすアイコン</a:t>
              </a:r>
              <a:endParaRPr kumimoji="1" lang="en-US" altLang="ja-JP" sz="700"/>
            </a:p>
          </p:txBody>
        </p:sp>
        <p:cxnSp>
          <p:nvCxnSpPr>
            <p:cNvPr id="122" name="直線コネクタ 121">
              <a:extLst>
                <a:ext uri="{FF2B5EF4-FFF2-40B4-BE49-F238E27FC236}">
                  <a16:creationId xmlns:a16="http://schemas.microsoft.com/office/drawing/2014/main" id="{498D2196-025A-4225-80CE-3B09823CEB5E}"/>
                </a:ext>
              </a:extLst>
            </p:cNvPr>
            <p:cNvCxnSpPr>
              <a:cxnSpLocks/>
              <a:endCxn id="121" idx="1"/>
            </p:cNvCxnSpPr>
            <p:nvPr/>
          </p:nvCxnSpPr>
          <p:spPr>
            <a:xfrm>
              <a:off x="1173547" y="3364883"/>
              <a:ext cx="1729044" cy="6420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
        <p:nvSpPr>
          <p:cNvPr id="125" name="テキスト ボックス 124">
            <a:extLst>
              <a:ext uri="{FF2B5EF4-FFF2-40B4-BE49-F238E27FC236}">
                <a16:creationId xmlns:a16="http://schemas.microsoft.com/office/drawing/2014/main" id="{466C3260-97A2-4D30-ABFE-A4D07C362D9F}"/>
              </a:ext>
            </a:extLst>
          </p:cNvPr>
          <p:cNvSpPr txBox="1"/>
          <p:nvPr/>
        </p:nvSpPr>
        <p:spPr>
          <a:xfrm>
            <a:off x="4220986" y="1527624"/>
            <a:ext cx="1261884" cy="246221"/>
          </a:xfrm>
          <a:prstGeom prst="rect">
            <a:avLst/>
          </a:prstGeom>
          <a:noFill/>
        </p:spPr>
        <p:txBody>
          <a:bodyPr wrap="none" rtlCol="0">
            <a:noAutofit/>
          </a:bodyPr>
          <a:lstStyle/>
          <a:p>
            <a:r>
              <a:rPr kumimoji="1" lang="en-US" altLang="ja-JP" sz="1000" b="1">
                <a:latin typeface="+mn-ea"/>
              </a:rPr>
              <a:t>10.</a:t>
            </a:r>
            <a:r>
              <a:rPr kumimoji="1" lang="ja-JP" altLang="en-US" sz="1000" b="1">
                <a:latin typeface="+mn-ea"/>
              </a:rPr>
              <a:t>はずすアイコン</a:t>
            </a:r>
            <a:r>
              <a:rPr kumimoji="1" lang="ja-JP" altLang="en-US" sz="1000" b="1">
                <a:solidFill>
                  <a:srgbClr val="FF0000"/>
                </a:solidFill>
                <a:latin typeface="+mn-ea"/>
              </a:rPr>
              <a:t>（</a:t>
            </a:r>
            <a:r>
              <a:rPr kumimoji="1" lang="en-US" altLang="ja-JP" sz="1000" b="1">
                <a:solidFill>
                  <a:srgbClr val="FF0000"/>
                </a:solidFill>
                <a:latin typeface="+mn-ea"/>
              </a:rPr>
              <a:t>20200313</a:t>
            </a:r>
            <a:r>
              <a:rPr kumimoji="1" lang="ja-JP" altLang="en-US" sz="1000" b="1">
                <a:solidFill>
                  <a:srgbClr val="FF0000"/>
                </a:solidFill>
                <a:latin typeface="+mn-ea"/>
              </a:rPr>
              <a:t>修正）</a:t>
            </a:r>
          </a:p>
        </p:txBody>
      </p:sp>
      <p:sp>
        <p:nvSpPr>
          <p:cNvPr id="126" name="テキスト ボックス 125">
            <a:extLst>
              <a:ext uri="{FF2B5EF4-FFF2-40B4-BE49-F238E27FC236}">
                <a16:creationId xmlns:a16="http://schemas.microsoft.com/office/drawing/2014/main" id="{6BA10B65-54E3-4ABD-94B0-157ECBB21167}"/>
              </a:ext>
            </a:extLst>
          </p:cNvPr>
          <p:cNvSpPr txBox="1"/>
          <p:nvPr/>
        </p:nvSpPr>
        <p:spPr>
          <a:xfrm>
            <a:off x="4435202" y="1772455"/>
            <a:ext cx="4160113" cy="553998"/>
          </a:xfrm>
          <a:prstGeom prst="rect">
            <a:avLst/>
          </a:prstGeom>
          <a:noFill/>
        </p:spPr>
        <p:txBody>
          <a:bodyPr wrap="none" rtlCol="0">
            <a:spAutoFit/>
          </a:bodyPr>
          <a:lstStyle/>
          <a:p>
            <a:r>
              <a:rPr kumimoji="1" lang="ja-JP" altLang="en-US" sz="1000"/>
              <a:t>パーツおよび結晶の場合は、左上のアイコンが「はずす」アイコンと</a:t>
            </a:r>
            <a:endParaRPr kumimoji="1" lang="en-US" altLang="ja-JP" sz="1000"/>
          </a:p>
          <a:p>
            <a:r>
              <a:rPr kumimoji="1" lang="ja-JP" altLang="en-US" sz="1000"/>
              <a:t>なる。</a:t>
            </a:r>
            <a:endParaRPr kumimoji="1" lang="en-US" altLang="ja-JP" sz="1000"/>
          </a:p>
          <a:p>
            <a:r>
              <a:rPr kumimoji="1" lang="ja-JP" altLang="en-US" sz="1000"/>
              <a:t>武器は任意に外すことが出来ないため本アイコンを表示しない。</a:t>
            </a:r>
            <a:endParaRPr kumimoji="1" lang="en-US" altLang="ja-JP" sz="1000"/>
          </a:p>
        </p:txBody>
      </p:sp>
    </p:spTree>
    <p:extLst>
      <p:ext uri="{BB962C8B-B14F-4D97-AF65-F5344CB8AC3E}">
        <p14:creationId xmlns:p14="http://schemas.microsoft.com/office/powerpoint/2010/main" val="3370204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46" name="テキスト ボックス 45">
            <a:extLst>
              <a:ext uri="{FF2B5EF4-FFF2-40B4-BE49-F238E27FC236}">
                <a16:creationId xmlns:a16="http://schemas.microsoft.com/office/drawing/2014/main" id="{B78D0911-BCCA-4627-934F-8643BF6FFF01}"/>
              </a:ext>
            </a:extLst>
          </p:cNvPr>
          <p:cNvSpPr txBox="1"/>
          <p:nvPr/>
        </p:nvSpPr>
        <p:spPr>
          <a:xfrm>
            <a:off x="415419" y="538799"/>
            <a:ext cx="1992853" cy="307777"/>
          </a:xfrm>
          <a:prstGeom prst="rect">
            <a:avLst/>
          </a:prstGeom>
          <a:noFill/>
        </p:spPr>
        <p:txBody>
          <a:bodyPr wrap="none" rtlCol="0">
            <a:spAutoFit/>
          </a:bodyPr>
          <a:lstStyle/>
          <a:p>
            <a:r>
              <a:rPr kumimoji="1" lang="ja-JP" altLang="en-US" sz="1400" b="1"/>
              <a:t>●変更点</a:t>
            </a:r>
            <a:r>
              <a:rPr kumimoji="1" lang="ja-JP" altLang="en-US" sz="1000" b="1">
                <a:solidFill>
                  <a:schemeClr val="bg1">
                    <a:lumMod val="50000"/>
                  </a:schemeClr>
                </a:solidFill>
              </a:rPr>
              <a:t>（</a:t>
            </a:r>
            <a:r>
              <a:rPr kumimoji="1" lang="en-US" altLang="ja-JP" sz="1000" b="1">
                <a:solidFill>
                  <a:schemeClr val="bg1">
                    <a:lumMod val="50000"/>
                  </a:schemeClr>
                </a:solidFill>
              </a:rPr>
              <a:t>20191115</a:t>
            </a:r>
            <a:r>
              <a:rPr kumimoji="1" lang="ja-JP" altLang="en-US" sz="1000" b="1">
                <a:solidFill>
                  <a:schemeClr val="bg1">
                    <a:lumMod val="50000"/>
                  </a:schemeClr>
                </a:solidFill>
              </a:rPr>
              <a:t>追記）</a:t>
            </a:r>
          </a:p>
        </p:txBody>
      </p:sp>
      <p:sp>
        <p:nvSpPr>
          <p:cNvPr id="2" name="テキスト ボックス 1">
            <a:extLst>
              <a:ext uri="{FF2B5EF4-FFF2-40B4-BE49-F238E27FC236}">
                <a16:creationId xmlns:a16="http://schemas.microsoft.com/office/drawing/2014/main" id="{10900E63-F4E5-48BC-A899-B9214A2DC7D1}"/>
              </a:ext>
            </a:extLst>
          </p:cNvPr>
          <p:cNvSpPr txBox="1"/>
          <p:nvPr/>
        </p:nvSpPr>
        <p:spPr>
          <a:xfrm>
            <a:off x="738384" y="858832"/>
            <a:ext cx="7556530" cy="707886"/>
          </a:xfrm>
          <a:prstGeom prst="rect">
            <a:avLst/>
          </a:prstGeom>
          <a:noFill/>
        </p:spPr>
        <p:txBody>
          <a:bodyPr wrap="square" rtlCol="0">
            <a:spAutoFit/>
          </a:bodyPr>
          <a:lstStyle/>
          <a:p>
            <a:r>
              <a:rPr kumimoji="1" lang="en-US" altLang="ja-JP" sz="1000"/>
              <a:t>11/15</a:t>
            </a:r>
            <a:r>
              <a:rPr kumimoji="1" lang="ja-JP" altLang="en-US" sz="1000"/>
              <a:t>の打合せにより、各部隊別にキャラの設定をできるようにした。</a:t>
            </a:r>
            <a:endParaRPr kumimoji="1" lang="en-US" altLang="ja-JP" sz="1000"/>
          </a:p>
          <a:p>
            <a:endParaRPr kumimoji="1" lang="en-US" altLang="ja-JP" sz="1000"/>
          </a:p>
          <a:p>
            <a:r>
              <a:rPr kumimoji="1" lang="ja-JP" altLang="en-US" sz="1000"/>
              <a:t>これにより、部隊から離れたところでキャラの詳細を見ると複雑さが増すようになったので、</a:t>
            </a:r>
            <a:endParaRPr kumimoji="1" lang="en-US" altLang="ja-JP" sz="1000"/>
          </a:p>
          <a:p>
            <a:r>
              <a:rPr kumimoji="1" lang="ja-JP" altLang="en-US" sz="1000"/>
              <a:t>本画面から「キャラ」の詳細のみを確認する部分を割愛した。</a:t>
            </a:r>
            <a:endParaRPr kumimoji="1" lang="en-US" altLang="ja-JP" sz="1000"/>
          </a:p>
        </p:txBody>
      </p:sp>
      <p:sp>
        <p:nvSpPr>
          <p:cNvPr id="7" name="テキスト ボックス 6">
            <a:extLst>
              <a:ext uri="{FF2B5EF4-FFF2-40B4-BE49-F238E27FC236}">
                <a16:creationId xmlns:a16="http://schemas.microsoft.com/office/drawing/2014/main" id="{3FBEDA34-7FCB-41AD-9615-D2D7CBBE47F9}"/>
              </a:ext>
            </a:extLst>
          </p:cNvPr>
          <p:cNvSpPr txBox="1"/>
          <p:nvPr/>
        </p:nvSpPr>
        <p:spPr>
          <a:xfrm>
            <a:off x="738384" y="2015441"/>
            <a:ext cx="7556530" cy="1015663"/>
          </a:xfrm>
          <a:prstGeom prst="rect">
            <a:avLst/>
          </a:prstGeom>
          <a:noFill/>
        </p:spPr>
        <p:txBody>
          <a:bodyPr wrap="square" rtlCol="0">
            <a:spAutoFit/>
          </a:bodyPr>
          <a:lstStyle/>
          <a:p>
            <a:r>
              <a:rPr kumimoji="1" lang="ja-JP" altLang="en-US" sz="1000"/>
              <a:t>以前仕様作成した</a:t>
            </a:r>
            <a:r>
              <a:rPr kumimoji="1" lang="en-US" altLang="ja-JP" sz="1000"/>
              <a:t>【GP01】</a:t>
            </a:r>
            <a:r>
              <a:rPr kumimoji="1" lang="ja-JP" altLang="en-US" sz="1000"/>
              <a:t>バトル前準備において、部隊と支援兵器は紐づかず独立しているとしたが、</a:t>
            </a:r>
            <a:endParaRPr kumimoji="1" lang="en-US" altLang="ja-JP" sz="1000"/>
          </a:p>
          <a:p>
            <a:r>
              <a:rPr kumimoji="1" lang="ja-JP" altLang="en-US" sz="1000"/>
              <a:t>部隊メンバーと支援兵器の搭乗員の排他関係にあるための仕様の煩雑さと</a:t>
            </a:r>
            <a:endParaRPr kumimoji="1" lang="en-US" altLang="ja-JP" sz="1000"/>
          </a:p>
          <a:p>
            <a:r>
              <a:rPr kumimoji="1" lang="ja-JP" altLang="en-US" sz="1000"/>
              <a:t>部隊と支援兵器をセットしたことによるプレイヤーへのわかりやすさのために</a:t>
            </a:r>
            <a:endParaRPr kumimoji="1" lang="en-US" altLang="ja-JP" sz="1000"/>
          </a:p>
          <a:p>
            <a:r>
              <a:rPr kumimoji="1" lang="ja-JP" altLang="en-US" sz="1000"/>
              <a:t>部隊と支援兵器は１セットで扱うことにした。</a:t>
            </a:r>
            <a:endParaRPr kumimoji="1" lang="en-US" altLang="ja-JP" sz="1000"/>
          </a:p>
          <a:p>
            <a:endParaRPr kumimoji="1" lang="en-US" altLang="ja-JP" sz="1000"/>
          </a:p>
          <a:p>
            <a:r>
              <a:rPr kumimoji="1" lang="ja-JP" altLang="en-US" sz="1000"/>
              <a:t>そのため設定できる５部隊にそれぞれ支援兵器の設定ができるようにした。</a:t>
            </a:r>
            <a:endParaRPr kumimoji="1" lang="en-US" altLang="ja-JP" sz="1000"/>
          </a:p>
        </p:txBody>
      </p:sp>
      <p:cxnSp>
        <p:nvCxnSpPr>
          <p:cNvPr id="4" name="直線コネクタ 3">
            <a:extLst>
              <a:ext uri="{FF2B5EF4-FFF2-40B4-BE49-F238E27FC236}">
                <a16:creationId xmlns:a16="http://schemas.microsoft.com/office/drawing/2014/main" id="{6447BDAA-A4AC-4903-AE29-0ADE422EA2EB}"/>
              </a:ext>
            </a:extLst>
          </p:cNvPr>
          <p:cNvCxnSpPr/>
          <p:nvPr/>
        </p:nvCxnSpPr>
        <p:spPr>
          <a:xfrm>
            <a:off x="861060" y="1767840"/>
            <a:ext cx="737616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テキスト ボックス 8">
            <a:extLst>
              <a:ext uri="{FF2B5EF4-FFF2-40B4-BE49-F238E27FC236}">
                <a16:creationId xmlns:a16="http://schemas.microsoft.com/office/drawing/2014/main" id="{C0EA90FC-A80F-4AA3-A5FC-9452E948D652}"/>
              </a:ext>
            </a:extLst>
          </p:cNvPr>
          <p:cNvSpPr txBox="1"/>
          <p:nvPr/>
        </p:nvSpPr>
        <p:spPr>
          <a:xfrm>
            <a:off x="415419" y="3143714"/>
            <a:ext cx="2244525" cy="307777"/>
          </a:xfrm>
          <a:prstGeom prst="rect">
            <a:avLst/>
          </a:prstGeom>
          <a:noFill/>
        </p:spPr>
        <p:txBody>
          <a:bodyPr wrap="none" rtlCol="0">
            <a:spAutoFit/>
          </a:bodyPr>
          <a:lstStyle/>
          <a:p>
            <a:r>
              <a:rPr kumimoji="1" lang="ja-JP" altLang="en-US" sz="1400" b="1"/>
              <a:t>●部隊人数</a:t>
            </a:r>
            <a:r>
              <a:rPr kumimoji="1" lang="ja-JP" altLang="en-US" sz="1000" b="1">
                <a:solidFill>
                  <a:schemeClr val="bg1">
                    <a:lumMod val="75000"/>
                  </a:schemeClr>
                </a:solidFill>
              </a:rPr>
              <a:t>（</a:t>
            </a:r>
            <a:r>
              <a:rPr kumimoji="1" lang="en-US" altLang="ja-JP" sz="1000" b="1">
                <a:solidFill>
                  <a:schemeClr val="bg1">
                    <a:lumMod val="75000"/>
                  </a:schemeClr>
                </a:solidFill>
              </a:rPr>
              <a:t>20191128</a:t>
            </a:r>
            <a:r>
              <a:rPr kumimoji="1" lang="ja-JP" altLang="en-US" sz="1000" b="1">
                <a:solidFill>
                  <a:schemeClr val="bg1">
                    <a:lumMod val="75000"/>
                  </a:schemeClr>
                </a:solidFill>
              </a:rPr>
              <a:t>追記）</a:t>
            </a:r>
          </a:p>
        </p:txBody>
      </p:sp>
      <p:sp>
        <p:nvSpPr>
          <p:cNvPr id="10" name="テキスト ボックス 9">
            <a:extLst>
              <a:ext uri="{FF2B5EF4-FFF2-40B4-BE49-F238E27FC236}">
                <a16:creationId xmlns:a16="http://schemas.microsoft.com/office/drawing/2014/main" id="{2FC4AD7A-0F2D-4E33-B9AD-7D3017A35003}"/>
              </a:ext>
            </a:extLst>
          </p:cNvPr>
          <p:cNvSpPr txBox="1"/>
          <p:nvPr/>
        </p:nvSpPr>
        <p:spPr>
          <a:xfrm>
            <a:off x="861060" y="3451491"/>
            <a:ext cx="7556530" cy="400110"/>
          </a:xfrm>
          <a:prstGeom prst="rect">
            <a:avLst/>
          </a:prstGeom>
          <a:noFill/>
        </p:spPr>
        <p:txBody>
          <a:bodyPr wrap="square" rtlCol="0">
            <a:spAutoFit/>
          </a:bodyPr>
          <a:lstStyle/>
          <a:p>
            <a:r>
              <a:rPr kumimoji="1" lang="ja-JP" altLang="en-US" sz="1000"/>
              <a:t>部隊に設定するキャラ数は３名固定とする。</a:t>
            </a:r>
            <a:endParaRPr kumimoji="1" lang="en-US" altLang="ja-JP" sz="1000"/>
          </a:p>
          <a:p>
            <a:r>
              <a:rPr kumimoji="1" lang="ja-JP" altLang="en-US" sz="1000"/>
              <a:t>小人数で出発することはできない。</a:t>
            </a:r>
            <a:endParaRPr kumimoji="1" lang="en-US" altLang="ja-JP" sz="1000"/>
          </a:p>
        </p:txBody>
      </p:sp>
      <p:sp>
        <p:nvSpPr>
          <p:cNvPr id="3" name="四角形: 角を丸くする 2">
            <a:extLst>
              <a:ext uri="{FF2B5EF4-FFF2-40B4-BE49-F238E27FC236}">
                <a16:creationId xmlns:a16="http://schemas.microsoft.com/office/drawing/2014/main" id="{BECFF03E-EAEB-4547-9FFE-50BDE9A746E5}"/>
              </a:ext>
            </a:extLst>
          </p:cNvPr>
          <p:cNvSpPr/>
          <p:nvPr/>
        </p:nvSpPr>
        <p:spPr>
          <a:xfrm>
            <a:off x="738384" y="3979593"/>
            <a:ext cx="3581544" cy="1138687"/>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a:solidFill>
                  <a:schemeClr val="tx1"/>
                </a:solidFill>
              </a:rPr>
              <a:t>注意</a:t>
            </a:r>
            <a:endParaRPr kumimoji="1" lang="en-US" altLang="ja-JP" sz="1000">
              <a:solidFill>
                <a:schemeClr val="tx1"/>
              </a:solidFill>
            </a:endParaRPr>
          </a:p>
          <a:p>
            <a:r>
              <a:rPr kumimoji="1" lang="ja-JP" altLang="en-US" sz="1000">
                <a:solidFill>
                  <a:schemeClr val="tx1"/>
                </a:solidFill>
              </a:rPr>
              <a:t>まだ未確定だが、ストーリーの演出で、</a:t>
            </a:r>
            <a:endParaRPr kumimoji="1" lang="en-US" altLang="ja-JP" sz="1000">
              <a:solidFill>
                <a:schemeClr val="tx1"/>
              </a:solidFill>
            </a:endParaRPr>
          </a:p>
          <a:p>
            <a:r>
              <a:rPr kumimoji="1" lang="ja-JP" altLang="en-US" sz="1000">
                <a:solidFill>
                  <a:schemeClr val="tx1"/>
                </a:solidFill>
              </a:rPr>
              <a:t>１人でバトルに入って戦うことも想定している。</a:t>
            </a:r>
            <a:endParaRPr kumimoji="1" lang="en-US" altLang="ja-JP" sz="1000">
              <a:solidFill>
                <a:schemeClr val="tx1"/>
              </a:solidFill>
            </a:endParaRPr>
          </a:p>
          <a:p>
            <a:endParaRPr kumimoji="1" lang="en-US" altLang="ja-JP" sz="1000">
              <a:solidFill>
                <a:schemeClr val="tx1"/>
              </a:solidFill>
            </a:endParaRPr>
          </a:p>
          <a:p>
            <a:r>
              <a:rPr kumimoji="1" lang="ja-JP" altLang="en-US" sz="1000">
                <a:solidFill>
                  <a:schemeClr val="tx1"/>
                </a:solidFill>
              </a:rPr>
              <a:t>内部的には１名でもバトル開始ができるようにしておく必要がある。</a:t>
            </a:r>
            <a:endParaRPr kumimoji="1" lang="en-US" altLang="ja-JP" sz="1000">
              <a:solidFill>
                <a:schemeClr val="tx1"/>
              </a:solidFill>
            </a:endParaRPr>
          </a:p>
          <a:p>
            <a:endParaRPr kumimoji="1" lang="ja-JP" altLang="en-US" sz="1000">
              <a:solidFill>
                <a:schemeClr val="tx1"/>
              </a:solidFill>
            </a:endParaRPr>
          </a:p>
        </p:txBody>
      </p:sp>
    </p:spTree>
    <p:extLst>
      <p:ext uri="{BB962C8B-B14F-4D97-AF65-F5344CB8AC3E}">
        <p14:creationId xmlns:p14="http://schemas.microsoft.com/office/powerpoint/2010/main" val="12200266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5063736C-6435-B74F-9B95-1990A5ED559A}"/>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7D3878C6-E247-CC4B-899B-36BF45DBFCE9}"/>
              </a:ext>
            </a:extLst>
          </p:cNvPr>
          <p:cNvSpPr>
            <a:spLocks noGrp="1"/>
          </p:cNvSpPr>
          <p:nvPr>
            <p:ph type="sldNum" sz="quarter" idx="12"/>
          </p:nvPr>
        </p:nvSpPr>
        <p:spPr>
          <a:xfrm>
            <a:off x="6962313" y="6492873"/>
            <a:ext cx="2057400" cy="365125"/>
          </a:xfrm>
        </p:spPr>
        <p:txBody>
          <a:bodyPr/>
          <a:lstStyle/>
          <a:p>
            <a:fld id="{A1D1B427-6BB8-45E6-A1F2-9E04AE67DC91}" type="slidenum">
              <a:rPr kumimoji="1" lang="ja-JP" altLang="en-US" smtClean="0"/>
              <a:t>30</a:t>
            </a:fld>
            <a:endParaRPr kumimoji="1" lang="ja-JP" altLang="en-US"/>
          </a:p>
        </p:txBody>
      </p:sp>
      <p:sp>
        <p:nvSpPr>
          <p:cNvPr id="6" name="テキスト ボックス 5">
            <a:extLst>
              <a:ext uri="{FF2B5EF4-FFF2-40B4-BE49-F238E27FC236}">
                <a16:creationId xmlns:a16="http://schemas.microsoft.com/office/drawing/2014/main" id="{AFCE4B5B-3953-994D-AC34-B88D096600FA}"/>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7" name="テキスト ボックス 6">
            <a:extLst>
              <a:ext uri="{FF2B5EF4-FFF2-40B4-BE49-F238E27FC236}">
                <a16:creationId xmlns:a16="http://schemas.microsoft.com/office/drawing/2014/main" id="{BACE9A55-D22F-CA40-95BE-B5F7D1626DD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dirty="0"/>
              <a:t> co160.</a:t>
            </a:r>
            <a:r>
              <a:rPr kumimoji="1" lang="ja-JP" altLang="en-US" sz="1200" b="1"/>
              <a:t>装備セット画面（</a:t>
            </a:r>
            <a:r>
              <a:rPr kumimoji="1" lang="en-US" altLang="ja-JP" sz="1200" b="1" dirty="0"/>
              <a:t>3/4</a:t>
            </a:r>
            <a:r>
              <a:rPr kumimoji="1" lang="ja-JP" altLang="en-US" sz="1200" b="1"/>
              <a:t>）</a:t>
            </a:r>
            <a:r>
              <a:rPr kumimoji="1" lang="ja-JP" altLang="en-US" sz="1000" b="1">
                <a:solidFill>
                  <a:srgbClr val="FF0000"/>
                </a:solidFill>
              </a:rPr>
              <a:t>（</a:t>
            </a:r>
            <a:r>
              <a:rPr kumimoji="1" lang="en-US" altLang="ja-JP" sz="1000" b="1">
                <a:solidFill>
                  <a:srgbClr val="FF0000"/>
                </a:solidFill>
              </a:rPr>
              <a:t>20200226</a:t>
            </a:r>
            <a:r>
              <a:rPr kumimoji="1" lang="ja-JP" altLang="en-US" sz="1000" b="1">
                <a:solidFill>
                  <a:srgbClr val="FF0000"/>
                </a:solidFill>
              </a:rPr>
              <a:t>修正）</a:t>
            </a:r>
          </a:p>
        </p:txBody>
      </p:sp>
      <p:sp>
        <p:nvSpPr>
          <p:cNvPr id="8" name="テキスト ボックス 7">
            <a:extLst>
              <a:ext uri="{FF2B5EF4-FFF2-40B4-BE49-F238E27FC236}">
                <a16:creationId xmlns:a16="http://schemas.microsoft.com/office/drawing/2014/main" id="{73EA1EC9-3BC2-1E47-B0C6-48D2191F4274}"/>
              </a:ext>
            </a:extLst>
          </p:cNvPr>
          <p:cNvSpPr txBox="1"/>
          <p:nvPr/>
        </p:nvSpPr>
        <p:spPr>
          <a:xfrm>
            <a:off x="897881" y="955089"/>
            <a:ext cx="1851789" cy="246221"/>
          </a:xfrm>
          <a:prstGeom prst="rect">
            <a:avLst/>
          </a:prstGeom>
          <a:noFill/>
        </p:spPr>
        <p:txBody>
          <a:bodyPr wrap="none" rtlCol="0">
            <a:spAutoFit/>
          </a:bodyPr>
          <a:lstStyle/>
          <a:p>
            <a:r>
              <a:rPr kumimoji="1" lang="ja-JP" altLang="en-US" sz="1000" b="1"/>
              <a:t>・武器付け替え時の表示挙動</a:t>
            </a:r>
          </a:p>
        </p:txBody>
      </p:sp>
      <p:sp>
        <p:nvSpPr>
          <p:cNvPr id="9" name="テキスト ボックス 8">
            <a:extLst>
              <a:ext uri="{FF2B5EF4-FFF2-40B4-BE49-F238E27FC236}">
                <a16:creationId xmlns:a16="http://schemas.microsoft.com/office/drawing/2014/main" id="{91C802AF-BE97-9243-A45F-3889C9A771D1}"/>
              </a:ext>
            </a:extLst>
          </p:cNvPr>
          <p:cNvSpPr txBox="1"/>
          <p:nvPr/>
        </p:nvSpPr>
        <p:spPr>
          <a:xfrm>
            <a:off x="1072991" y="1194354"/>
            <a:ext cx="6789038" cy="3170099"/>
          </a:xfrm>
          <a:prstGeom prst="rect">
            <a:avLst/>
          </a:prstGeom>
          <a:noFill/>
        </p:spPr>
        <p:txBody>
          <a:bodyPr wrap="none" rtlCol="0">
            <a:spAutoFit/>
          </a:bodyPr>
          <a:lstStyle/>
          <a:p>
            <a:r>
              <a:rPr kumimoji="1" lang="ja-JP" altLang="en-US" sz="1000"/>
              <a:t>本画面に遷移してきた初期は、現在装備中の情報が選ばれており、</a:t>
            </a:r>
            <a:endParaRPr kumimoji="1" lang="en-US" altLang="ja-JP" sz="1000" dirty="0"/>
          </a:p>
          <a:p>
            <a:r>
              <a:rPr kumimoji="1" lang="ja-JP" altLang="en-US" sz="1000"/>
              <a:t>前々ページの</a:t>
            </a:r>
            <a:r>
              <a:rPr kumimoji="1" lang="en-US" altLang="ja-JP" sz="1000" dirty="0"/>
              <a:t>05</a:t>
            </a:r>
            <a:r>
              <a:rPr kumimoji="1" lang="ja-JP" altLang="en-US" sz="1000"/>
              <a:t>については、矢印以降の数字は表示されていない。</a:t>
            </a:r>
            <a:endParaRPr kumimoji="1" lang="en-US" altLang="ja-JP" sz="1000" dirty="0"/>
          </a:p>
          <a:p>
            <a:endParaRPr kumimoji="1" lang="en-US" altLang="ja-JP" sz="1000" dirty="0"/>
          </a:p>
          <a:p>
            <a:r>
              <a:rPr kumimoji="1" lang="ja-JP" altLang="en-US" sz="1000"/>
              <a:t>異なる武器のアイコンを選んだ際は以下の挙動となる。</a:t>
            </a:r>
            <a:endParaRPr kumimoji="1" lang="en-US" altLang="ja-JP" sz="1000" dirty="0"/>
          </a:p>
          <a:p>
            <a:endParaRPr kumimoji="1" lang="en-US" altLang="ja-JP" sz="1000" dirty="0"/>
          </a:p>
          <a:p>
            <a:r>
              <a:rPr kumimoji="1" lang="ja-JP" altLang="en-US" sz="1000"/>
              <a:t>ただし、画面下部の「装備」を押すまでは決定とならず、決定前の状態でパーツ、結晶をタップすると、</a:t>
            </a:r>
            <a:endParaRPr kumimoji="1" lang="en-US" altLang="ja-JP" sz="1000" dirty="0"/>
          </a:p>
          <a:p>
            <a:r>
              <a:rPr kumimoji="1" lang="ja-JP" altLang="en-US" sz="1000"/>
              <a:t>元の装備の情報（初期状態）にもどって、各選択へ遷移する。</a:t>
            </a:r>
            <a:endParaRPr kumimoji="1" lang="en-US" altLang="ja-JP" sz="1000" dirty="0"/>
          </a:p>
          <a:p>
            <a:endParaRPr kumimoji="1" lang="en-US" altLang="ja-JP" sz="1000" dirty="0"/>
          </a:p>
          <a:p>
            <a:r>
              <a:rPr kumimoji="1" lang="ja-JP" altLang="en-US" sz="1000"/>
              <a:t>１．武器表示の変更</a:t>
            </a:r>
            <a:endParaRPr kumimoji="1" lang="en-US" altLang="ja-JP" sz="1000" dirty="0"/>
          </a:p>
          <a:p>
            <a:r>
              <a:rPr kumimoji="1" lang="ja-JP" altLang="en-US" sz="1000"/>
              <a:t>　　表示中の以下のものが選択したものに変わる。</a:t>
            </a:r>
            <a:endParaRPr kumimoji="1" lang="en-US" altLang="ja-JP" sz="1000" dirty="0"/>
          </a:p>
          <a:p>
            <a:r>
              <a:rPr kumimoji="1" lang="ja-JP" altLang="en-US" sz="1000"/>
              <a:t>　　・武器名</a:t>
            </a:r>
            <a:endParaRPr kumimoji="1" lang="en-US" altLang="ja-JP" sz="1000" dirty="0"/>
          </a:p>
          <a:p>
            <a:r>
              <a:rPr kumimoji="1" lang="ja-JP" altLang="en-US" sz="1000"/>
              <a:t>　　・武器種アイコン</a:t>
            </a:r>
            <a:endParaRPr kumimoji="1" lang="en-US" altLang="ja-JP" sz="1000" dirty="0"/>
          </a:p>
          <a:p>
            <a:r>
              <a:rPr kumimoji="1" lang="ja-JP" altLang="en-US" sz="1000"/>
              <a:t>　　・武器種</a:t>
            </a:r>
            <a:endParaRPr kumimoji="1" lang="en-US" altLang="ja-JP" sz="1000" dirty="0"/>
          </a:p>
          <a:p>
            <a:r>
              <a:rPr kumimoji="1" lang="ja-JP" altLang="en-US" sz="1000"/>
              <a:t>　　・</a:t>
            </a:r>
            <a:r>
              <a:rPr kumimoji="1" lang="en-US" altLang="ja-JP" sz="1000" dirty="0" err="1"/>
              <a:t>Lv</a:t>
            </a:r>
            <a:endParaRPr kumimoji="1" lang="en-US" altLang="ja-JP" sz="1000" dirty="0"/>
          </a:p>
          <a:p>
            <a:endParaRPr kumimoji="1" lang="en-US" altLang="ja-JP" sz="1000" dirty="0"/>
          </a:p>
          <a:p>
            <a:r>
              <a:rPr kumimoji="1" lang="ja-JP" altLang="en-US" sz="1000"/>
              <a:t>２．パーツ、結晶アイコンの暗転</a:t>
            </a:r>
            <a:r>
              <a:rPr kumimoji="1" lang="ja-JP" altLang="en-US" sz="1000" b="1">
                <a:solidFill>
                  <a:srgbClr val="FF0000"/>
                </a:solidFill>
              </a:rPr>
              <a:t>（</a:t>
            </a:r>
            <a:r>
              <a:rPr kumimoji="1" lang="en-US" altLang="ja-JP" sz="1000" b="1">
                <a:solidFill>
                  <a:srgbClr val="FF0000"/>
                </a:solidFill>
              </a:rPr>
              <a:t>2020026</a:t>
            </a:r>
            <a:r>
              <a:rPr kumimoji="1" lang="ja-JP" altLang="en-US" sz="1000" b="1">
                <a:solidFill>
                  <a:srgbClr val="FF0000"/>
                </a:solidFill>
              </a:rPr>
              <a:t>修正）</a:t>
            </a:r>
            <a:endParaRPr kumimoji="1" lang="en-US" altLang="ja-JP" sz="1000" b="1" dirty="0">
              <a:solidFill>
                <a:srgbClr val="FF0000"/>
              </a:solidFill>
            </a:endParaRPr>
          </a:p>
          <a:p>
            <a:r>
              <a:rPr kumimoji="1" lang="ja-JP" altLang="en-US" sz="1000"/>
              <a:t>　　</a:t>
            </a:r>
            <a:r>
              <a:rPr kumimoji="1" lang="ja-JP" altLang="en-US" sz="1000">
                <a:solidFill>
                  <a:srgbClr val="00B0F0"/>
                </a:solidFill>
              </a:rPr>
              <a:t>現在装備装備中の</a:t>
            </a:r>
            <a:r>
              <a:rPr kumimoji="1" lang="ja-JP" altLang="en-US" sz="1000"/>
              <a:t>パーツ、</a:t>
            </a:r>
            <a:r>
              <a:rPr kumimoji="1" lang="ja-JP" altLang="en-US" sz="1000">
                <a:solidFill>
                  <a:srgbClr val="00B0F0"/>
                </a:solidFill>
              </a:rPr>
              <a:t>現在装備装備中の</a:t>
            </a:r>
            <a:r>
              <a:rPr kumimoji="1" lang="ja-JP" altLang="en-US" sz="1000"/>
              <a:t>結晶のアイコンを暗転させる。（入力は効く、入力後の挙動は↑）</a:t>
            </a:r>
            <a:endParaRPr kumimoji="1" lang="en-US" altLang="ja-JP" sz="1000" dirty="0"/>
          </a:p>
          <a:p>
            <a:endParaRPr kumimoji="1" lang="en-US" altLang="ja-JP" sz="1000" dirty="0"/>
          </a:p>
          <a:p>
            <a:r>
              <a:rPr kumimoji="1" lang="ja-JP" altLang="en-US" sz="1000"/>
              <a:t>３．変化数値を表示</a:t>
            </a:r>
            <a:endParaRPr kumimoji="1" lang="en-US" altLang="ja-JP" sz="1000" dirty="0"/>
          </a:p>
          <a:p>
            <a:r>
              <a:rPr kumimoji="1" lang="ja-JP" altLang="en-US" sz="1000"/>
              <a:t>　　前々ページの</a:t>
            </a:r>
            <a:r>
              <a:rPr kumimoji="1" lang="en-US" altLang="ja-JP" sz="1000" dirty="0"/>
              <a:t>05</a:t>
            </a:r>
            <a:r>
              <a:rPr kumimoji="1" lang="ja-JP" altLang="en-US" sz="1000"/>
              <a:t>の［変更後の武器基礎値］を表示する。</a:t>
            </a:r>
            <a:endParaRPr kumimoji="1" lang="en-US" altLang="ja-JP" sz="1000" dirty="0"/>
          </a:p>
        </p:txBody>
      </p:sp>
      <p:sp>
        <p:nvSpPr>
          <p:cNvPr id="17" name="テキスト ボックス 16">
            <a:extLst>
              <a:ext uri="{FF2B5EF4-FFF2-40B4-BE49-F238E27FC236}">
                <a16:creationId xmlns:a16="http://schemas.microsoft.com/office/drawing/2014/main" id="{2397A5FD-F1A2-5649-A32B-89928554D769}"/>
              </a:ext>
            </a:extLst>
          </p:cNvPr>
          <p:cNvSpPr txBox="1"/>
          <p:nvPr/>
        </p:nvSpPr>
        <p:spPr>
          <a:xfrm>
            <a:off x="897880" y="4376019"/>
            <a:ext cx="954107" cy="246221"/>
          </a:xfrm>
          <a:prstGeom prst="rect">
            <a:avLst/>
          </a:prstGeom>
          <a:noFill/>
        </p:spPr>
        <p:txBody>
          <a:bodyPr wrap="none" rtlCol="0">
            <a:spAutoFit/>
          </a:bodyPr>
          <a:lstStyle/>
          <a:p>
            <a:r>
              <a:rPr kumimoji="1" lang="ja-JP" altLang="en-US" sz="1000" b="1"/>
              <a:t>・装備確定時</a:t>
            </a:r>
          </a:p>
        </p:txBody>
      </p:sp>
      <p:sp>
        <p:nvSpPr>
          <p:cNvPr id="18" name="テキスト ボックス 17">
            <a:extLst>
              <a:ext uri="{FF2B5EF4-FFF2-40B4-BE49-F238E27FC236}">
                <a16:creationId xmlns:a16="http://schemas.microsoft.com/office/drawing/2014/main" id="{6B695FD6-1A65-404D-A835-6AA535E75FDF}"/>
              </a:ext>
            </a:extLst>
          </p:cNvPr>
          <p:cNvSpPr txBox="1"/>
          <p:nvPr/>
        </p:nvSpPr>
        <p:spPr>
          <a:xfrm>
            <a:off x="1072991" y="4633806"/>
            <a:ext cx="5057795" cy="1631216"/>
          </a:xfrm>
          <a:prstGeom prst="rect">
            <a:avLst/>
          </a:prstGeom>
          <a:noFill/>
        </p:spPr>
        <p:txBody>
          <a:bodyPr wrap="none" rtlCol="0">
            <a:spAutoFit/>
          </a:bodyPr>
          <a:lstStyle/>
          <a:p>
            <a:r>
              <a:rPr kumimoji="1" lang="ja-JP" altLang="en-US" sz="1000"/>
              <a:t>武器等のアイコンを選択し、画面下部の「装備」ボタンをタップしたら決定となり、</a:t>
            </a:r>
            <a:endParaRPr kumimoji="1" lang="en-US" altLang="ja-JP" sz="1000" dirty="0"/>
          </a:p>
          <a:p>
            <a:r>
              <a:rPr kumimoji="1" lang="ja-JP" altLang="en-US" sz="1000"/>
              <a:t>表示情報を変更する。</a:t>
            </a:r>
            <a:endParaRPr kumimoji="1" lang="en-US" altLang="ja-JP" sz="1000" dirty="0"/>
          </a:p>
          <a:p>
            <a:endParaRPr kumimoji="1" lang="en-US" altLang="ja-JP" sz="1000" dirty="0"/>
          </a:p>
          <a:p>
            <a:r>
              <a:rPr kumimoji="1" lang="ja-JP" altLang="en-US" sz="1000"/>
              <a:t>１．パーツを外す（異武器種の場合のみ）</a:t>
            </a:r>
            <a:endParaRPr kumimoji="1" lang="en-US" altLang="ja-JP" sz="1000" dirty="0"/>
          </a:p>
          <a:p>
            <a:r>
              <a:rPr kumimoji="1" lang="ja-JP" altLang="en-US" sz="1000"/>
              <a:t>　　武器種が異なっていた場合は、パーツを全て空の状態とする。</a:t>
            </a:r>
            <a:endParaRPr kumimoji="1" lang="en-US" altLang="ja-JP" sz="1000" dirty="0"/>
          </a:p>
          <a:p>
            <a:r>
              <a:rPr kumimoji="1" lang="ja-JP" altLang="en-US" sz="1000"/>
              <a:t>　　結晶は維持。</a:t>
            </a:r>
            <a:endParaRPr kumimoji="1" lang="en-US" altLang="ja-JP" sz="1000" dirty="0"/>
          </a:p>
          <a:p>
            <a:r>
              <a:rPr kumimoji="1" lang="ja-JP" altLang="en-US" sz="1000"/>
              <a:t>２．数値を修正</a:t>
            </a:r>
            <a:endParaRPr kumimoji="1" lang="en-US" altLang="ja-JP" sz="1000" dirty="0"/>
          </a:p>
          <a:p>
            <a:r>
              <a:rPr kumimoji="1" lang="ja-JP" altLang="en-US" sz="1000"/>
              <a:t>　　武器の数値を選択した武器の情報に変更する。</a:t>
            </a:r>
            <a:endParaRPr kumimoji="1" lang="en-US" altLang="ja-JP" sz="1000" dirty="0"/>
          </a:p>
          <a:p>
            <a:r>
              <a:rPr kumimoji="1" lang="ja-JP" altLang="en-US" sz="1000"/>
              <a:t>３．装備アイコンの変更</a:t>
            </a:r>
            <a:endParaRPr kumimoji="1" lang="en-US" altLang="ja-JP" sz="1000" dirty="0"/>
          </a:p>
          <a:p>
            <a:r>
              <a:rPr kumimoji="1" lang="ja-JP" altLang="en-US" sz="1000"/>
              <a:t>　　リスト中の装備アイコンを新たなアイコン上に表示し直す。</a:t>
            </a:r>
            <a:endParaRPr kumimoji="1" lang="en-US" altLang="ja-JP" sz="1000" dirty="0"/>
          </a:p>
        </p:txBody>
      </p:sp>
      <p:sp>
        <p:nvSpPr>
          <p:cNvPr id="19" name="角丸四角形 18">
            <a:extLst>
              <a:ext uri="{FF2B5EF4-FFF2-40B4-BE49-F238E27FC236}">
                <a16:creationId xmlns:a16="http://schemas.microsoft.com/office/drawing/2014/main" id="{853A903C-B4BD-1748-9079-75A6831FA8BB}"/>
              </a:ext>
            </a:extLst>
          </p:cNvPr>
          <p:cNvSpPr/>
          <p:nvPr/>
        </p:nvSpPr>
        <p:spPr>
          <a:xfrm>
            <a:off x="6052128" y="734468"/>
            <a:ext cx="2801547" cy="948268"/>
          </a:xfrm>
          <a:prstGeom prst="roundRect">
            <a:avLst>
              <a:gd name="adj" fmla="val 14357"/>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a:solidFill>
                  <a:schemeClr val="tx1"/>
                </a:solidFill>
              </a:rPr>
              <a:t>メモ</a:t>
            </a:r>
            <a:endParaRPr kumimoji="1" lang="en-US" altLang="ja-JP" sz="1000" dirty="0">
              <a:solidFill>
                <a:schemeClr val="tx1"/>
              </a:solidFill>
            </a:endParaRPr>
          </a:p>
          <a:p>
            <a:r>
              <a:rPr kumimoji="1" lang="ja-JP" altLang="en-US" sz="1000">
                <a:solidFill>
                  <a:schemeClr val="tx1"/>
                </a:solidFill>
              </a:rPr>
              <a:t>武器の数値を確認したいだけのときも多そうなので、いちいちウィンドウで確認をとる手間を省いている。</a:t>
            </a:r>
          </a:p>
        </p:txBody>
      </p:sp>
      <p:sp>
        <p:nvSpPr>
          <p:cNvPr id="11" name="角丸四角形 18">
            <a:extLst>
              <a:ext uri="{FF2B5EF4-FFF2-40B4-BE49-F238E27FC236}">
                <a16:creationId xmlns:a16="http://schemas.microsoft.com/office/drawing/2014/main" id="{8D342E2C-DF6D-4E9A-819C-BA078BF1FCC6}"/>
              </a:ext>
            </a:extLst>
          </p:cNvPr>
          <p:cNvSpPr/>
          <p:nvPr/>
        </p:nvSpPr>
        <p:spPr>
          <a:xfrm>
            <a:off x="5148739" y="4921441"/>
            <a:ext cx="2966561" cy="688366"/>
          </a:xfrm>
          <a:prstGeom prst="roundRect">
            <a:avLst>
              <a:gd name="adj" fmla="val 14357"/>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000">
                <a:solidFill>
                  <a:schemeClr val="tx1"/>
                </a:solidFill>
              </a:rPr>
              <a:t>Redmine#364</a:t>
            </a:r>
          </a:p>
          <a:p>
            <a:r>
              <a:rPr kumimoji="1" lang="ja-JP" altLang="en-US" sz="1000">
                <a:solidFill>
                  <a:schemeClr val="tx1"/>
                </a:solidFill>
              </a:rPr>
              <a:t>質問の回答</a:t>
            </a:r>
            <a:r>
              <a:rPr kumimoji="1" lang="en-US" altLang="ja-JP" sz="1000">
                <a:solidFill>
                  <a:schemeClr val="tx1"/>
                </a:solidFill>
              </a:rPr>
              <a:t>2</a:t>
            </a:r>
            <a:r>
              <a:rPr kumimoji="1" lang="ja-JP" altLang="en-US" sz="1000">
                <a:solidFill>
                  <a:schemeClr val="tx1"/>
                </a:solidFill>
              </a:rPr>
              <a:t>についてはココに記載があります。</a:t>
            </a:r>
            <a:endParaRPr kumimoji="1" lang="en-US" altLang="ja-JP" sz="1000">
              <a:solidFill>
                <a:schemeClr val="tx1"/>
              </a:solidFill>
            </a:endParaRPr>
          </a:p>
        </p:txBody>
      </p:sp>
      <p:sp>
        <p:nvSpPr>
          <p:cNvPr id="12" name="角丸四角形 18">
            <a:extLst>
              <a:ext uri="{FF2B5EF4-FFF2-40B4-BE49-F238E27FC236}">
                <a16:creationId xmlns:a16="http://schemas.microsoft.com/office/drawing/2014/main" id="{EDBF90F3-6071-4CD2-BB11-0F6CFDD7C998}"/>
              </a:ext>
            </a:extLst>
          </p:cNvPr>
          <p:cNvSpPr/>
          <p:nvPr/>
        </p:nvSpPr>
        <p:spPr>
          <a:xfrm>
            <a:off x="4226875" y="2917055"/>
            <a:ext cx="3141671" cy="688366"/>
          </a:xfrm>
          <a:prstGeom prst="roundRect">
            <a:avLst>
              <a:gd name="adj" fmla="val 14357"/>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000">
                <a:solidFill>
                  <a:schemeClr val="tx1"/>
                </a:solidFill>
              </a:rPr>
              <a:t>Redmine#364</a:t>
            </a:r>
          </a:p>
          <a:p>
            <a:r>
              <a:rPr kumimoji="1" lang="ja-JP" altLang="en-US" sz="1000">
                <a:solidFill>
                  <a:schemeClr val="tx1"/>
                </a:solidFill>
              </a:rPr>
              <a:t>質問の回答</a:t>
            </a:r>
            <a:r>
              <a:rPr kumimoji="1" lang="en-US" altLang="ja-JP" sz="1000">
                <a:solidFill>
                  <a:schemeClr val="tx1"/>
                </a:solidFill>
              </a:rPr>
              <a:t>1</a:t>
            </a:r>
            <a:r>
              <a:rPr kumimoji="1" lang="ja-JP" altLang="en-US" sz="1000">
                <a:solidFill>
                  <a:schemeClr val="tx1"/>
                </a:solidFill>
              </a:rPr>
              <a:t>についてはココに記載がありますが、記載を調整しました。</a:t>
            </a:r>
            <a:endParaRPr kumimoji="1" lang="en-US" altLang="ja-JP" sz="1000">
              <a:solidFill>
                <a:schemeClr val="tx1"/>
              </a:solidFill>
            </a:endParaRPr>
          </a:p>
        </p:txBody>
      </p:sp>
    </p:spTree>
    <p:extLst>
      <p:ext uri="{BB962C8B-B14F-4D97-AF65-F5344CB8AC3E}">
        <p14:creationId xmlns:p14="http://schemas.microsoft.com/office/powerpoint/2010/main" val="774780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束, 横, 多い, いくつか が含まれている画像&#10;&#10;自動的に生成された説明">
            <a:extLst>
              <a:ext uri="{FF2B5EF4-FFF2-40B4-BE49-F238E27FC236}">
                <a16:creationId xmlns:a16="http://schemas.microsoft.com/office/drawing/2014/main" id="{052A20E8-CAC8-4D61-81FF-26523D626E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2902" y="1995770"/>
            <a:ext cx="2008800" cy="3571200"/>
          </a:xfrm>
          <a:prstGeom prst="rect">
            <a:avLst/>
          </a:prstGeom>
        </p:spPr>
      </p:pic>
      <p:pic>
        <p:nvPicPr>
          <p:cNvPr id="9" name="図 8" descr="ストリート が含まれている画像&#10;&#10;自動的に生成された説明">
            <a:extLst>
              <a:ext uri="{FF2B5EF4-FFF2-40B4-BE49-F238E27FC236}">
                <a16:creationId xmlns:a16="http://schemas.microsoft.com/office/drawing/2014/main" id="{F21F4B7D-5E3C-4E5C-B043-46C94D26BD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4458" y="1976720"/>
            <a:ext cx="2008800" cy="357120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a:xfrm>
            <a:off x="0" y="6492873"/>
            <a:ext cx="3086100" cy="365125"/>
          </a:xfrm>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31</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1415772" cy="276999"/>
          </a:xfrm>
          <a:prstGeom prst="rect">
            <a:avLst/>
          </a:prstGeom>
          <a:noFill/>
        </p:spPr>
        <p:txBody>
          <a:bodyPr wrap="none" rtlCol="0">
            <a:noAutofit/>
          </a:bodyPr>
          <a:lstStyle/>
          <a:p>
            <a:r>
              <a:rPr kumimoji="1" lang="ja-JP" altLang="en-US" sz="1200" b="1"/>
              <a:t>○</a:t>
            </a:r>
            <a:r>
              <a:rPr kumimoji="1" lang="en-US" altLang="ja-JP" sz="1200" b="1" dirty="0"/>
              <a:t> co160.</a:t>
            </a:r>
            <a:r>
              <a:rPr kumimoji="1" lang="ja-JP" altLang="en-US" sz="1200" b="1"/>
              <a:t>装備セット画面（</a:t>
            </a:r>
            <a:r>
              <a:rPr kumimoji="1" lang="en-US" altLang="ja-JP" sz="1200" b="1" dirty="0"/>
              <a:t>4/4</a:t>
            </a:r>
            <a:r>
              <a:rPr kumimoji="1" lang="ja-JP" altLang="en-US" sz="1200" b="1"/>
              <a:t>）</a:t>
            </a:r>
            <a:r>
              <a:rPr kumimoji="1" lang="ja-JP" altLang="en-US" sz="1000" b="1">
                <a:solidFill>
                  <a:srgbClr val="FF0000"/>
                </a:solidFill>
              </a:rPr>
              <a:t>（</a:t>
            </a:r>
            <a:r>
              <a:rPr kumimoji="1" lang="en-US" altLang="ja-JP" sz="1000" b="1" dirty="0">
                <a:solidFill>
                  <a:srgbClr val="FF0000"/>
                </a:solidFill>
              </a:rPr>
              <a:t>20200217</a:t>
            </a:r>
            <a:r>
              <a:rPr kumimoji="1" lang="ja-JP" altLang="en-US" sz="1000" b="1">
                <a:solidFill>
                  <a:srgbClr val="FF0000"/>
                </a:solidFill>
              </a:rPr>
              <a:t>修正）</a:t>
            </a:r>
          </a:p>
        </p:txBody>
      </p:sp>
      <p:sp>
        <p:nvSpPr>
          <p:cNvPr id="47" name="テキスト ボックス 46">
            <a:extLst>
              <a:ext uri="{FF2B5EF4-FFF2-40B4-BE49-F238E27FC236}">
                <a16:creationId xmlns:a16="http://schemas.microsoft.com/office/drawing/2014/main" id="{AE3E4B61-835A-4E69-B97C-0C0020B8C021}"/>
              </a:ext>
            </a:extLst>
          </p:cNvPr>
          <p:cNvSpPr txBox="1"/>
          <p:nvPr/>
        </p:nvSpPr>
        <p:spPr>
          <a:xfrm>
            <a:off x="897881" y="955089"/>
            <a:ext cx="1980029" cy="246221"/>
          </a:xfrm>
          <a:prstGeom prst="rect">
            <a:avLst/>
          </a:prstGeom>
          <a:noFill/>
        </p:spPr>
        <p:txBody>
          <a:bodyPr wrap="none" rtlCol="0">
            <a:spAutoFit/>
          </a:bodyPr>
          <a:lstStyle/>
          <a:p>
            <a:r>
              <a:rPr kumimoji="1" lang="ja-JP" altLang="en-US" sz="1000" b="1"/>
              <a:t>・各アイコンの選択状態の画面</a:t>
            </a:r>
          </a:p>
        </p:txBody>
      </p:sp>
      <p:sp>
        <p:nvSpPr>
          <p:cNvPr id="50" name="テキスト ボックス 49">
            <a:extLst>
              <a:ext uri="{FF2B5EF4-FFF2-40B4-BE49-F238E27FC236}">
                <a16:creationId xmlns:a16="http://schemas.microsoft.com/office/drawing/2014/main" id="{94D3BF23-C98E-48F7-94F4-B50F9F510988}"/>
              </a:ext>
            </a:extLst>
          </p:cNvPr>
          <p:cNvSpPr txBox="1"/>
          <p:nvPr/>
        </p:nvSpPr>
        <p:spPr>
          <a:xfrm>
            <a:off x="1072991" y="1194354"/>
            <a:ext cx="6083717" cy="553998"/>
          </a:xfrm>
          <a:prstGeom prst="rect">
            <a:avLst/>
          </a:prstGeom>
          <a:noFill/>
        </p:spPr>
        <p:txBody>
          <a:bodyPr wrap="none" rtlCol="0">
            <a:spAutoFit/>
          </a:bodyPr>
          <a:lstStyle/>
          <a:p>
            <a:r>
              <a:rPr kumimoji="1" lang="ja-JP" altLang="en-US" sz="1000"/>
              <a:t>武器モデル、パーツや結晶のアイコンをタップすると、タップした項目が光り（下図でいう水色枠）、</a:t>
            </a:r>
            <a:endParaRPr kumimoji="1" lang="en-US" altLang="ja-JP" sz="1000"/>
          </a:p>
          <a:p>
            <a:r>
              <a:rPr kumimoji="1" lang="ja-JP" altLang="en-US" sz="1000"/>
              <a:t>その部分が選択中になっているのがわかる。</a:t>
            </a:r>
            <a:endParaRPr kumimoji="1" lang="en-US" altLang="ja-JP" sz="1000"/>
          </a:p>
          <a:p>
            <a:r>
              <a:rPr kumimoji="1" lang="ja-JP" altLang="en-US" sz="1000"/>
              <a:t>本画面からぬけるにはもどるボタンをタップする。</a:t>
            </a:r>
            <a:endParaRPr kumimoji="1" lang="en-US" altLang="ja-JP" sz="1000"/>
          </a:p>
        </p:txBody>
      </p:sp>
      <p:sp>
        <p:nvSpPr>
          <p:cNvPr id="15" name="正方形/長方形 14">
            <a:extLst>
              <a:ext uri="{FF2B5EF4-FFF2-40B4-BE49-F238E27FC236}">
                <a16:creationId xmlns:a16="http://schemas.microsoft.com/office/drawing/2014/main" id="{3D450D61-1DB8-4CCB-991C-D02D07A500C7}"/>
              </a:ext>
            </a:extLst>
          </p:cNvPr>
          <p:cNvSpPr/>
          <p:nvPr/>
        </p:nvSpPr>
        <p:spPr>
          <a:xfrm>
            <a:off x="4548188" y="3500439"/>
            <a:ext cx="261937" cy="785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7" name="グループ化 6">
            <a:extLst>
              <a:ext uri="{FF2B5EF4-FFF2-40B4-BE49-F238E27FC236}">
                <a16:creationId xmlns:a16="http://schemas.microsoft.com/office/drawing/2014/main" id="{7025F5E4-4B89-4343-822F-3E727BB1E567}"/>
              </a:ext>
            </a:extLst>
          </p:cNvPr>
          <p:cNvGrpSpPr/>
          <p:nvPr/>
        </p:nvGrpSpPr>
        <p:grpSpPr>
          <a:xfrm>
            <a:off x="3178244" y="1995770"/>
            <a:ext cx="2008800" cy="3571200"/>
            <a:chOff x="3228250" y="1976720"/>
            <a:chExt cx="2008800" cy="3571200"/>
          </a:xfrm>
        </p:grpSpPr>
        <p:pic>
          <p:nvPicPr>
            <p:cNvPr id="3" name="図 2" descr="ブラック, ストリート, 赤 が含まれている画像&#10;&#10;自動的に生成された説明">
              <a:extLst>
                <a:ext uri="{FF2B5EF4-FFF2-40B4-BE49-F238E27FC236}">
                  <a16:creationId xmlns:a16="http://schemas.microsoft.com/office/drawing/2014/main" id="{2EBA4C45-B4B9-44A0-9C5A-120E8607193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28250" y="1976720"/>
              <a:ext cx="2008800" cy="3571200"/>
            </a:xfrm>
            <a:prstGeom prst="rect">
              <a:avLst/>
            </a:prstGeom>
          </p:spPr>
        </p:pic>
        <p:sp>
          <p:nvSpPr>
            <p:cNvPr id="6" name="正方形/長方形 5">
              <a:extLst>
                <a:ext uri="{FF2B5EF4-FFF2-40B4-BE49-F238E27FC236}">
                  <a16:creationId xmlns:a16="http://schemas.microsoft.com/office/drawing/2014/main" id="{9EF228D7-43B1-4101-B80D-F211512C2727}"/>
                </a:ext>
              </a:extLst>
            </p:cNvPr>
            <p:cNvSpPr/>
            <p:nvPr/>
          </p:nvSpPr>
          <p:spPr>
            <a:xfrm>
              <a:off x="4531519" y="3176589"/>
              <a:ext cx="261937" cy="785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5B76BB52-35E5-4CAC-BE5D-56AF34640528}"/>
                </a:ext>
              </a:extLst>
            </p:cNvPr>
            <p:cNvSpPr/>
            <p:nvPr/>
          </p:nvSpPr>
          <p:spPr>
            <a:xfrm>
              <a:off x="4333875" y="3338514"/>
              <a:ext cx="459581" cy="785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500" b="1">
                  <a:latin typeface="+mn-ea"/>
                </a:rPr>
                <a:t>-----          </a:t>
              </a:r>
              <a:endParaRPr kumimoji="1" lang="ja-JP" altLang="en-US" sz="500" b="1">
                <a:latin typeface="+mn-ea"/>
              </a:endParaRPr>
            </a:p>
          </p:txBody>
        </p:sp>
        <p:sp>
          <p:nvSpPr>
            <p:cNvPr id="16" name="正方形/長方形 15">
              <a:extLst>
                <a:ext uri="{FF2B5EF4-FFF2-40B4-BE49-F238E27FC236}">
                  <a16:creationId xmlns:a16="http://schemas.microsoft.com/office/drawing/2014/main" id="{7E9BDEE4-FA1A-4E62-9B78-20A5C957FEFE}"/>
                </a:ext>
              </a:extLst>
            </p:cNvPr>
            <p:cNvSpPr/>
            <p:nvPr/>
          </p:nvSpPr>
          <p:spPr>
            <a:xfrm>
              <a:off x="4336258" y="3500439"/>
              <a:ext cx="459581" cy="7858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500" b="1">
                  <a:latin typeface="+mn-ea"/>
                </a:rPr>
                <a:t>-----          </a:t>
              </a:r>
              <a:endParaRPr kumimoji="1" lang="ja-JP" altLang="en-US" sz="500" b="1">
                <a:latin typeface="+mn-ea"/>
              </a:endParaRPr>
            </a:p>
          </p:txBody>
        </p:sp>
      </p:grpSp>
      <p:sp>
        <p:nvSpPr>
          <p:cNvPr id="17" name="テキスト ボックス 16">
            <a:extLst>
              <a:ext uri="{FF2B5EF4-FFF2-40B4-BE49-F238E27FC236}">
                <a16:creationId xmlns:a16="http://schemas.microsoft.com/office/drawing/2014/main" id="{1586680D-D557-439D-A719-DDB397E11CA6}"/>
              </a:ext>
            </a:extLst>
          </p:cNvPr>
          <p:cNvSpPr txBox="1"/>
          <p:nvPr/>
        </p:nvSpPr>
        <p:spPr>
          <a:xfrm>
            <a:off x="2233858" y="2865709"/>
            <a:ext cx="415498" cy="230832"/>
          </a:xfrm>
          <a:prstGeom prst="rect">
            <a:avLst/>
          </a:prstGeom>
          <a:noFill/>
        </p:spPr>
        <p:txBody>
          <a:bodyPr wrap="none" rtlCol="0">
            <a:spAutoFit/>
          </a:bodyPr>
          <a:lstStyle/>
          <a:p>
            <a:r>
              <a:rPr kumimoji="1" lang="ja-JP" altLang="en-US" sz="900">
                <a:solidFill>
                  <a:srgbClr val="FFFF00"/>
                </a:solidFill>
              </a:rPr>
              <a:t>★５</a:t>
            </a:r>
          </a:p>
        </p:txBody>
      </p:sp>
      <p:sp>
        <p:nvSpPr>
          <p:cNvPr id="18" name="テキスト ボックス 17">
            <a:extLst>
              <a:ext uri="{FF2B5EF4-FFF2-40B4-BE49-F238E27FC236}">
                <a16:creationId xmlns:a16="http://schemas.microsoft.com/office/drawing/2014/main" id="{FE0898AC-7310-4397-8756-D69E6AD8A3CF}"/>
              </a:ext>
            </a:extLst>
          </p:cNvPr>
          <p:cNvSpPr txBox="1"/>
          <p:nvPr/>
        </p:nvSpPr>
        <p:spPr>
          <a:xfrm>
            <a:off x="4666076" y="2865709"/>
            <a:ext cx="415498" cy="230832"/>
          </a:xfrm>
          <a:prstGeom prst="rect">
            <a:avLst/>
          </a:prstGeom>
          <a:noFill/>
        </p:spPr>
        <p:txBody>
          <a:bodyPr wrap="none" rtlCol="0">
            <a:spAutoFit/>
          </a:bodyPr>
          <a:lstStyle/>
          <a:p>
            <a:r>
              <a:rPr kumimoji="1" lang="ja-JP" altLang="en-US" sz="900">
                <a:solidFill>
                  <a:srgbClr val="FFFF00"/>
                </a:solidFill>
              </a:rPr>
              <a:t>★５</a:t>
            </a:r>
          </a:p>
        </p:txBody>
      </p:sp>
      <p:sp>
        <p:nvSpPr>
          <p:cNvPr id="19" name="テキスト ボックス 18">
            <a:extLst>
              <a:ext uri="{FF2B5EF4-FFF2-40B4-BE49-F238E27FC236}">
                <a16:creationId xmlns:a16="http://schemas.microsoft.com/office/drawing/2014/main" id="{F76718EE-65D6-49B9-B7FF-14343A65418E}"/>
              </a:ext>
            </a:extLst>
          </p:cNvPr>
          <p:cNvSpPr txBox="1"/>
          <p:nvPr/>
        </p:nvSpPr>
        <p:spPr>
          <a:xfrm>
            <a:off x="7313102" y="2865709"/>
            <a:ext cx="415498" cy="230832"/>
          </a:xfrm>
          <a:prstGeom prst="rect">
            <a:avLst/>
          </a:prstGeom>
          <a:noFill/>
        </p:spPr>
        <p:txBody>
          <a:bodyPr wrap="none" rtlCol="0">
            <a:spAutoFit/>
          </a:bodyPr>
          <a:lstStyle/>
          <a:p>
            <a:r>
              <a:rPr kumimoji="1" lang="ja-JP" altLang="en-US" sz="900">
                <a:solidFill>
                  <a:srgbClr val="FFFF00"/>
                </a:solidFill>
              </a:rPr>
              <a:t>★５</a:t>
            </a:r>
          </a:p>
        </p:txBody>
      </p:sp>
    </p:spTree>
    <p:extLst>
      <p:ext uri="{BB962C8B-B14F-4D97-AF65-F5344CB8AC3E}">
        <p14:creationId xmlns:p14="http://schemas.microsoft.com/office/powerpoint/2010/main" val="18847381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DC28F8A4-8823-4159-A8F7-1708D11EE1D5}"/>
              </a:ext>
            </a:extLst>
          </p:cNvPr>
          <p:cNvPicPr>
            <a:picLocks noChangeAspect="1"/>
          </p:cNvPicPr>
          <p:nvPr/>
        </p:nvPicPr>
        <p:blipFill>
          <a:blip r:embed="rId2"/>
          <a:stretch>
            <a:fillRect/>
          </a:stretch>
        </p:blipFill>
        <p:spPr>
          <a:xfrm>
            <a:off x="743624" y="899616"/>
            <a:ext cx="2014700" cy="3575638"/>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32</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3863558" cy="276999"/>
          </a:xfrm>
          <a:prstGeom prst="rect">
            <a:avLst/>
          </a:prstGeom>
          <a:noFill/>
        </p:spPr>
        <p:txBody>
          <a:bodyPr wrap="none" rtlCol="0">
            <a:spAutoFit/>
          </a:bodyPr>
          <a:lstStyle/>
          <a:p>
            <a:r>
              <a:rPr kumimoji="1" lang="ja-JP" altLang="en-US" sz="1200" b="1"/>
              <a:t>○</a:t>
            </a:r>
            <a:r>
              <a:rPr kumimoji="1" lang="en-US" altLang="ja-JP" sz="1200" b="1"/>
              <a:t>co170.</a:t>
            </a:r>
            <a:r>
              <a:rPr kumimoji="1" lang="ja-JP" altLang="en-US" sz="1200" b="1"/>
              <a:t>支援兵器セット画面（</a:t>
            </a:r>
            <a:r>
              <a:rPr kumimoji="1" lang="en-US" altLang="ja-JP" sz="1200" b="1"/>
              <a:t>1/2</a:t>
            </a:r>
            <a:r>
              <a:rPr kumimoji="1" lang="ja-JP" altLang="en-US" sz="1200" b="1"/>
              <a:t>）</a:t>
            </a:r>
            <a:r>
              <a:rPr kumimoji="1" lang="ja-JP" altLang="en-US" sz="1000" b="1">
                <a:solidFill>
                  <a:srgbClr val="FF0000"/>
                </a:solidFill>
              </a:rPr>
              <a:t>（</a:t>
            </a:r>
            <a:r>
              <a:rPr kumimoji="1" lang="en-US" altLang="ja-JP" sz="1000" b="1">
                <a:solidFill>
                  <a:srgbClr val="FF0000"/>
                </a:solidFill>
              </a:rPr>
              <a:t>20200310</a:t>
            </a:r>
            <a:r>
              <a:rPr kumimoji="1" lang="ja-JP" altLang="en-US" sz="1000" b="1">
                <a:solidFill>
                  <a:srgbClr val="FF0000"/>
                </a:solidFill>
              </a:rPr>
              <a:t>修正）</a:t>
            </a:r>
          </a:p>
        </p:txBody>
      </p:sp>
      <p:sp>
        <p:nvSpPr>
          <p:cNvPr id="65" name="テキスト ボックス 64">
            <a:extLst>
              <a:ext uri="{FF2B5EF4-FFF2-40B4-BE49-F238E27FC236}">
                <a16:creationId xmlns:a16="http://schemas.microsoft.com/office/drawing/2014/main" id="{5363C766-8053-40F7-9F41-696232CE6E81}"/>
              </a:ext>
            </a:extLst>
          </p:cNvPr>
          <p:cNvSpPr txBox="1"/>
          <p:nvPr/>
        </p:nvSpPr>
        <p:spPr>
          <a:xfrm>
            <a:off x="3897028" y="3363821"/>
            <a:ext cx="1199627" cy="246221"/>
          </a:xfrm>
          <a:prstGeom prst="rect">
            <a:avLst/>
          </a:prstGeom>
          <a:noFill/>
        </p:spPr>
        <p:txBody>
          <a:bodyPr wrap="square" rtlCol="0">
            <a:noAutofit/>
          </a:bodyPr>
          <a:lstStyle/>
          <a:p>
            <a:r>
              <a:rPr kumimoji="1" lang="en-US" altLang="ja-JP" sz="1000" b="1"/>
              <a:t>02.</a:t>
            </a:r>
            <a:r>
              <a:rPr kumimoji="1" lang="ja-JP" altLang="en-US" sz="1000" b="1"/>
              <a:t>支援兵器画像</a:t>
            </a:r>
          </a:p>
        </p:txBody>
      </p:sp>
      <p:sp>
        <p:nvSpPr>
          <p:cNvPr id="66" name="テキスト ボックス 65">
            <a:extLst>
              <a:ext uri="{FF2B5EF4-FFF2-40B4-BE49-F238E27FC236}">
                <a16:creationId xmlns:a16="http://schemas.microsoft.com/office/drawing/2014/main" id="{353EF03D-250A-4D0A-85AE-1A76694892B9}"/>
              </a:ext>
            </a:extLst>
          </p:cNvPr>
          <p:cNvSpPr txBox="1"/>
          <p:nvPr/>
        </p:nvSpPr>
        <p:spPr>
          <a:xfrm>
            <a:off x="4089471" y="3608652"/>
            <a:ext cx="3775393" cy="707886"/>
          </a:xfrm>
          <a:prstGeom prst="rect">
            <a:avLst/>
          </a:prstGeom>
          <a:noFill/>
        </p:spPr>
        <p:txBody>
          <a:bodyPr wrap="none" rtlCol="0">
            <a:spAutoFit/>
          </a:bodyPr>
          <a:lstStyle/>
          <a:p>
            <a:r>
              <a:rPr kumimoji="1" lang="ja-JP" altLang="en-US" sz="1000"/>
              <a:t>支援兵器の画像です。</a:t>
            </a:r>
            <a:r>
              <a:rPr kumimoji="1" lang="en-US" altLang="ja-JP" sz="1000"/>
              <a:t>3D</a:t>
            </a:r>
            <a:r>
              <a:rPr kumimoji="1" lang="ja-JP" altLang="en-US" sz="1000"/>
              <a:t>モデル想定。</a:t>
            </a:r>
            <a:endParaRPr kumimoji="1" lang="en-US" altLang="ja-JP" sz="1000"/>
          </a:p>
          <a:p>
            <a:r>
              <a:rPr kumimoji="1" lang="ja-JP" altLang="en-US" sz="1000"/>
              <a:t>搭乗員はできれば下部で選択されているモデルが切り替わる。</a:t>
            </a:r>
            <a:endParaRPr kumimoji="1" lang="en-US" altLang="ja-JP" sz="1000"/>
          </a:p>
          <a:p>
            <a:r>
              <a:rPr kumimoji="1" lang="ja-JP" altLang="en-US" sz="1000"/>
              <a:t>表示に時間がかかるようであれば、モデル表示位置に</a:t>
            </a:r>
            <a:endParaRPr kumimoji="1" lang="en-US" altLang="ja-JP" sz="1000"/>
          </a:p>
          <a:p>
            <a:r>
              <a:rPr kumimoji="1" lang="ja-JP" altLang="en-US" sz="1000"/>
              <a:t>ロード中アイコンが出しようにします。→</a:t>
            </a:r>
            <a:endParaRPr kumimoji="1" lang="en-US" altLang="ja-JP" sz="1000"/>
          </a:p>
        </p:txBody>
      </p:sp>
      <p:sp>
        <p:nvSpPr>
          <p:cNvPr id="76" name="テキスト ボックス 75">
            <a:extLst>
              <a:ext uri="{FF2B5EF4-FFF2-40B4-BE49-F238E27FC236}">
                <a16:creationId xmlns:a16="http://schemas.microsoft.com/office/drawing/2014/main" id="{736E26DC-41F4-4A85-A5F5-ABEA1BCBF435}"/>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pic>
        <p:nvPicPr>
          <p:cNvPr id="15" name="図 14">
            <a:extLst>
              <a:ext uri="{FF2B5EF4-FFF2-40B4-BE49-F238E27FC236}">
                <a16:creationId xmlns:a16="http://schemas.microsoft.com/office/drawing/2014/main" id="{B963D705-CBD6-4512-84A5-00A1AA9723BB}"/>
              </a:ext>
            </a:extLst>
          </p:cNvPr>
          <p:cNvPicPr>
            <a:picLocks noChangeAspect="1"/>
          </p:cNvPicPr>
          <p:nvPr/>
        </p:nvPicPr>
        <p:blipFill>
          <a:blip r:embed="rId3"/>
          <a:stretch>
            <a:fillRect/>
          </a:stretch>
        </p:blipFill>
        <p:spPr>
          <a:xfrm>
            <a:off x="7608383" y="3802129"/>
            <a:ext cx="797852" cy="553998"/>
          </a:xfrm>
          <a:prstGeom prst="rect">
            <a:avLst/>
          </a:prstGeom>
        </p:spPr>
      </p:pic>
      <p:sp>
        <p:nvSpPr>
          <p:cNvPr id="38" name="テキスト ボックス 37">
            <a:extLst>
              <a:ext uri="{FF2B5EF4-FFF2-40B4-BE49-F238E27FC236}">
                <a16:creationId xmlns:a16="http://schemas.microsoft.com/office/drawing/2014/main" id="{693C615B-BE4A-4AD5-A793-E79583F86E89}"/>
              </a:ext>
            </a:extLst>
          </p:cNvPr>
          <p:cNvSpPr txBox="1"/>
          <p:nvPr/>
        </p:nvSpPr>
        <p:spPr>
          <a:xfrm>
            <a:off x="3893433" y="4395715"/>
            <a:ext cx="1261884" cy="246221"/>
          </a:xfrm>
          <a:prstGeom prst="rect">
            <a:avLst/>
          </a:prstGeom>
          <a:noFill/>
        </p:spPr>
        <p:txBody>
          <a:bodyPr wrap="none" rtlCol="0">
            <a:noAutofit/>
          </a:bodyPr>
          <a:lstStyle/>
          <a:p>
            <a:r>
              <a:rPr kumimoji="1" lang="en-US" altLang="ja-JP" sz="1000" b="1" strike="sngStrike">
                <a:latin typeface="+mn-ea"/>
              </a:rPr>
              <a:t>03.</a:t>
            </a:r>
            <a:r>
              <a:rPr kumimoji="1" lang="ja-JP" altLang="en-US" sz="1000" b="1" strike="sngStrike">
                <a:latin typeface="+mn-ea"/>
              </a:rPr>
              <a:t>搭乗員設定</a:t>
            </a:r>
            <a:r>
              <a:rPr kumimoji="1" lang="en-US" altLang="ja-JP" sz="1000" b="1">
                <a:solidFill>
                  <a:srgbClr val="FF0000"/>
                </a:solidFill>
                <a:latin typeface="+mn-ea"/>
              </a:rPr>
              <a:t>(20200310</a:t>
            </a:r>
            <a:r>
              <a:rPr kumimoji="1" lang="ja-JP" altLang="en-US" sz="1000" b="1">
                <a:solidFill>
                  <a:srgbClr val="FF0000"/>
                </a:solidFill>
                <a:latin typeface="+mn-ea"/>
              </a:rPr>
              <a:t>修正）</a:t>
            </a:r>
            <a:endParaRPr kumimoji="1" lang="en-US" altLang="ja-JP" sz="1000" b="1">
              <a:solidFill>
                <a:srgbClr val="FF0000"/>
              </a:solidFill>
              <a:latin typeface="+mn-ea"/>
            </a:endParaRPr>
          </a:p>
        </p:txBody>
      </p:sp>
      <p:sp>
        <p:nvSpPr>
          <p:cNvPr id="39" name="テキスト ボックス 38">
            <a:extLst>
              <a:ext uri="{FF2B5EF4-FFF2-40B4-BE49-F238E27FC236}">
                <a16:creationId xmlns:a16="http://schemas.microsoft.com/office/drawing/2014/main" id="{A35A4344-A3CE-490B-8651-C2B29CD9B447}"/>
              </a:ext>
            </a:extLst>
          </p:cNvPr>
          <p:cNvSpPr txBox="1"/>
          <p:nvPr/>
        </p:nvSpPr>
        <p:spPr>
          <a:xfrm>
            <a:off x="4085876" y="4640546"/>
            <a:ext cx="4322017" cy="553998"/>
          </a:xfrm>
          <a:prstGeom prst="rect">
            <a:avLst/>
          </a:prstGeom>
          <a:noFill/>
        </p:spPr>
        <p:txBody>
          <a:bodyPr wrap="none" rtlCol="0">
            <a:spAutoFit/>
          </a:bodyPr>
          <a:lstStyle/>
          <a:p>
            <a:r>
              <a:rPr kumimoji="1" lang="en-US" altLang="ja-JP" sz="1000"/>
              <a:t>co110.</a:t>
            </a:r>
            <a:r>
              <a:rPr kumimoji="1" lang="ja-JP" altLang="en-US" sz="1000"/>
              <a:t>部隊編成画面において、登場員と</a:t>
            </a:r>
            <a:r>
              <a:rPr kumimoji="1" lang="en-US" altLang="ja-JP" sz="1000"/>
              <a:t>TR</a:t>
            </a:r>
            <a:r>
              <a:rPr kumimoji="1" lang="ja-JP" altLang="en-US" sz="1000"/>
              <a:t>カードをセットできるため、</a:t>
            </a:r>
            <a:endParaRPr kumimoji="1" lang="en-US" altLang="ja-JP" sz="1000"/>
          </a:p>
          <a:p>
            <a:r>
              <a:rPr kumimoji="1" lang="ja-JP" altLang="en-US" sz="1000"/>
              <a:t>本画面では搭乗員と</a:t>
            </a:r>
            <a:r>
              <a:rPr kumimoji="1" lang="en-US" altLang="ja-JP" sz="1000"/>
              <a:t>TR</a:t>
            </a:r>
            <a:r>
              <a:rPr kumimoji="1" lang="ja-JP" altLang="en-US" sz="1000"/>
              <a:t>カードの項目は削除した。</a:t>
            </a:r>
            <a:endParaRPr kumimoji="1" lang="en-US" altLang="ja-JP" sz="1000"/>
          </a:p>
          <a:p>
            <a:endParaRPr kumimoji="1" lang="en-US" altLang="ja-JP" sz="1000"/>
          </a:p>
        </p:txBody>
      </p:sp>
      <p:sp>
        <p:nvSpPr>
          <p:cNvPr id="63" name="テキスト ボックス 62">
            <a:extLst>
              <a:ext uri="{FF2B5EF4-FFF2-40B4-BE49-F238E27FC236}">
                <a16:creationId xmlns:a16="http://schemas.microsoft.com/office/drawing/2014/main" id="{8B2FA87E-B123-4D77-AF10-F5A0FAB15502}"/>
              </a:ext>
            </a:extLst>
          </p:cNvPr>
          <p:cNvSpPr txBox="1"/>
          <p:nvPr/>
        </p:nvSpPr>
        <p:spPr>
          <a:xfrm>
            <a:off x="3897028" y="944205"/>
            <a:ext cx="877163" cy="246221"/>
          </a:xfrm>
          <a:prstGeom prst="rect">
            <a:avLst/>
          </a:prstGeom>
          <a:noFill/>
        </p:spPr>
        <p:txBody>
          <a:bodyPr wrap="none" rtlCol="0">
            <a:spAutoFit/>
          </a:bodyPr>
          <a:lstStyle/>
          <a:p>
            <a:r>
              <a:rPr kumimoji="1" lang="en-US" altLang="ja-JP" sz="1000" b="1"/>
              <a:t>01.</a:t>
            </a:r>
            <a:r>
              <a:rPr kumimoji="1" lang="ja-JP" altLang="en-US" sz="1000" b="1"/>
              <a:t>兵科選択</a:t>
            </a:r>
          </a:p>
        </p:txBody>
      </p:sp>
      <p:sp>
        <p:nvSpPr>
          <p:cNvPr id="64" name="テキスト ボックス 63">
            <a:extLst>
              <a:ext uri="{FF2B5EF4-FFF2-40B4-BE49-F238E27FC236}">
                <a16:creationId xmlns:a16="http://schemas.microsoft.com/office/drawing/2014/main" id="{94C2FE46-16D1-4EB6-9E0F-79F248E9DF81}"/>
              </a:ext>
            </a:extLst>
          </p:cNvPr>
          <p:cNvSpPr txBox="1"/>
          <p:nvPr/>
        </p:nvSpPr>
        <p:spPr>
          <a:xfrm>
            <a:off x="4089471" y="1189036"/>
            <a:ext cx="3518912" cy="2092881"/>
          </a:xfrm>
          <a:prstGeom prst="rect">
            <a:avLst/>
          </a:prstGeom>
          <a:noFill/>
        </p:spPr>
        <p:txBody>
          <a:bodyPr wrap="none" rtlCol="0">
            <a:spAutoFit/>
          </a:bodyPr>
          <a:lstStyle/>
          <a:p>
            <a:r>
              <a:rPr kumimoji="1" lang="ja-JP" altLang="en-US" sz="1000"/>
              <a:t>支援兵器の兵科を選択します。</a:t>
            </a:r>
            <a:endParaRPr kumimoji="1" lang="en-US" altLang="ja-JP" sz="1000"/>
          </a:p>
          <a:p>
            <a:r>
              <a:rPr kumimoji="1" lang="ja-JP" altLang="en-US" sz="1000"/>
              <a:t>初期リリースでは以下の兵科があります。</a:t>
            </a:r>
            <a:endParaRPr kumimoji="1" lang="en-US" altLang="ja-JP" sz="1000"/>
          </a:p>
          <a:p>
            <a:r>
              <a:rPr kumimoji="1" lang="en-US" altLang="ja-JP" sz="1000"/>
              <a:t>1</a:t>
            </a:r>
            <a:r>
              <a:rPr kumimoji="1" lang="ja-JP" altLang="en-US" sz="1000"/>
              <a:t>．野戦特科</a:t>
            </a:r>
            <a:endParaRPr kumimoji="1" lang="en-US" altLang="ja-JP" sz="1000"/>
          </a:p>
          <a:p>
            <a:r>
              <a:rPr kumimoji="1" lang="en-US" altLang="ja-JP" sz="1000"/>
              <a:t>2</a:t>
            </a:r>
            <a:r>
              <a:rPr kumimoji="1" lang="ja-JP" altLang="en-US" sz="1000"/>
              <a:t>．宇宙人科</a:t>
            </a:r>
            <a:endParaRPr kumimoji="1" lang="en-US" altLang="ja-JP" sz="1000"/>
          </a:p>
          <a:p>
            <a:r>
              <a:rPr kumimoji="1" lang="en-US" altLang="ja-JP" sz="1000"/>
              <a:t>3</a:t>
            </a:r>
            <a:r>
              <a:rPr kumimoji="1" lang="ja-JP" altLang="en-US" sz="1000"/>
              <a:t>．高射特科</a:t>
            </a:r>
            <a:endParaRPr kumimoji="1" lang="en-US" altLang="ja-JP" sz="1000"/>
          </a:p>
          <a:p>
            <a:r>
              <a:rPr kumimoji="1" lang="en-US" altLang="ja-JP" sz="1000"/>
              <a:t>4</a:t>
            </a:r>
            <a:r>
              <a:rPr kumimoji="1" lang="ja-JP" altLang="en-US" sz="1000"/>
              <a:t>．音楽隊</a:t>
            </a:r>
            <a:endParaRPr kumimoji="1" lang="en-US" altLang="ja-JP" sz="1000"/>
          </a:p>
          <a:p>
            <a:r>
              <a:rPr kumimoji="1" lang="en-US" altLang="ja-JP" sz="1000"/>
              <a:t>5</a:t>
            </a:r>
            <a:r>
              <a:rPr kumimoji="1" lang="ja-JP" altLang="en-US" sz="1000"/>
              <a:t>．衛生科</a:t>
            </a:r>
            <a:endParaRPr kumimoji="1" lang="en-US" altLang="ja-JP" sz="1000"/>
          </a:p>
          <a:p>
            <a:r>
              <a:rPr kumimoji="1" lang="ja-JP" altLang="en-US" sz="1000"/>
              <a:t>次期リリースでは少なくとも以下が追加される予定です。</a:t>
            </a:r>
            <a:endParaRPr kumimoji="1" lang="en-US" altLang="ja-JP" sz="1000"/>
          </a:p>
          <a:p>
            <a:r>
              <a:rPr kumimoji="1" lang="en-US" altLang="ja-JP" sz="1000"/>
              <a:t>6</a:t>
            </a:r>
            <a:r>
              <a:rPr kumimoji="1" lang="ja-JP" altLang="en-US" sz="1000"/>
              <a:t>．科学科</a:t>
            </a:r>
            <a:endParaRPr kumimoji="1" lang="en-US" altLang="ja-JP" sz="1000"/>
          </a:p>
          <a:p>
            <a:r>
              <a:rPr kumimoji="1" lang="en-US" altLang="ja-JP" sz="1000"/>
              <a:t>7</a:t>
            </a:r>
            <a:r>
              <a:rPr kumimoji="1" lang="ja-JP" altLang="en-US" sz="1000"/>
              <a:t>．特殊機甲科</a:t>
            </a:r>
            <a:endParaRPr kumimoji="1" lang="en-US" altLang="ja-JP" sz="1000"/>
          </a:p>
          <a:p>
            <a:r>
              <a:rPr kumimoji="1" lang="en-US" altLang="ja-JP" sz="1000"/>
              <a:t>8</a:t>
            </a:r>
            <a:r>
              <a:rPr kumimoji="1" lang="ja-JP" altLang="en-US" sz="1000"/>
              <a:t>．火器特科</a:t>
            </a:r>
            <a:endParaRPr kumimoji="1" lang="en-US" altLang="ja-JP" sz="1000"/>
          </a:p>
          <a:p>
            <a:endParaRPr kumimoji="1" lang="en-US" altLang="ja-JP" sz="1000"/>
          </a:p>
          <a:p>
            <a:r>
              <a:rPr kumimoji="1" lang="en-US" altLang="ja-JP" sz="1000"/>
              <a:t>※</a:t>
            </a:r>
            <a:r>
              <a:rPr kumimoji="1" lang="ja-JP" altLang="en-US" sz="1000"/>
              <a:t>シナリオや設定によって名称が変わる可能性がある。</a:t>
            </a:r>
            <a:endParaRPr kumimoji="1" lang="en-US" altLang="ja-JP" sz="1000"/>
          </a:p>
        </p:txBody>
      </p:sp>
      <p:sp>
        <p:nvSpPr>
          <p:cNvPr id="33" name="テキスト ボックス 32">
            <a:extLst>
              <a:ext uri="{FF2B5EF4-FFF2-40B4-BE49-F238E27FC236}">
                <a16:creationId xmlns:a16="http://schemas.microsoft.com/office/drawing/2014/main" id="{3C9EF56A-8254-4B2E-A06A-9BC43D4B76D3}"/>
              </a:ext>
            </a:extLst>
          </p:cNvPr>
          <p:cNvSpPr txBox="1"/>
          <p:nvPr/>
        </p:nvSpPr>
        <p:spPr>
          <a:xfrm>
            <a:off x="677184" y="4665572"/>
            <a:ext cx="2364750" cy="400110"/>
          </a:xfrm>
          <a:prstGeom prst="rect">
            <a:avLst/>
          </a:prstGeom>
          <a:noFill/>
        </p:spPr>
        <p:txBody>
          <a:bodyPr wrap="none" rtlCol="0">
            <a:spAutoFit/>
          </a:bodyPr>
          <a:lstStyle/>
          <a:p>
            <a:r>
              <a:rPr kumimoji="1" lang="en-US" altLang="ja-JP" sz="1000"/>
              <a:t>※</a:t>
            </a:r>
            <a:r>
              <a:rPr kumimoji="1" lang="ja-JP" altLang="en-US" sz="1000"/>
              <a:t>師団と支援の入り口を分けたため、</a:t>
            </a:r>
            <a:endParaRPr kumimoji="1" lang="en-US" altLang="ja-JP" sz="1000"/>
          </a:p>
          <a:p>
            <a:r>
              <a:rPr kumimoji="1" lang="ja-JP" altLang="en-US" sz="1000"/>
              <a:t>　切り替えタブがなくなりました。</a:t>
            </a:r>
            <a:endParaRPr kumimoji="1" lang="en-US" altLang="ja-JP" sz="1000"/>
          </a:p>
        </p:txBody>
      </p:sp>
      <p:sp>
        <p:nvSpPr>
          <p:cNvPr id="40" name="テキスト ボックス 39">
            <a:extLst>
              <a:ext uri="{FF2B5EF4-FFF2-40B4-BE49-F238E27FC236}">
                <a16:creationId xmlns:a16="http://schemas.microsoft.com/office/drawing/2014/main" id="{EA74BF9D-31EC-42B9-BF5C-B47EB3ED1305}"/>
              </a:ext>
            </a:extLst>
          </p:cNvPr>
          <p:cNvSpPr txBox="1"/>
          <p:nvPr/>
        </p:nvSpPr>
        <p:spPr>
          <a:xfrm>
            <a:off x="2959706" y="4743336"/>
            <a:ext cx="710451" cy="200055"/>
          </a:xfrm>
          <a:prstGeom prst="rect">
            <a:avLst/>
          </a:prstGeom>
          <a:noFill/>
        </p:spPr>
        <p:txBody>
          <a:bodyPr wrap="none" rtlCol="0">
            <a:spAutoFit/>
          </a:bodyPr>
          <a:lstStyle/>
          <a:p>
            <a:r>
              <a:rPr kumimoji="1" lang="en-US" altLang="ja-JP" sz="700"/>
              <a:t>06.OK</a:t>
            </a:r>
            <a:r>
              <a:rPr kumimoji="1" lang="ja-JP" altLang="en-US" sz="700"/>
              <a:t>ボタン</a:t>
            </a:r>
            <a:endParaRPr kumimoji="1" lang="en-US" altLang="ja-JP" sz="700"/>
          </a:p>
        </p:txBody>
      </p:sp>
      <p:cxnSp>
        <p:nvCxnSpPr>
          <p:cNvPr id="41" name="直線コネクタ 40">
            <a:extLst>
              <a:ext uri="{FF2B5EF4-FFF2-40B4-BE49-F238E27FC236}">
                <a16:creationId xmlns:a16="http://schemas.microsoft.com/office/drawing/2014/main" id="{761AA771-988C-41BE-9666-C2A115150892}"/>
              </a:ext>
            </a:extLst>
          </p:cNvPr>
          <p:cNvCxnSpPr>
            <a:cxnSpLocks/>
            <a:endCxn id="45" idx="1"/>
          </p:cNvCxnSpPr>
          <p:nvPr/>
        </p:nvCxnSpPr>
        <p:spPr>
          <a:xfrm flipV="1">
            <a:off x="1165860" y="1373796"/>
            <a:ext cx="1793846" cy="78871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28CBEB25-BF4E-404C-BCB2-92DD7C92BFB5}"/>
              </a:ext>
            </a:extLst>
          </p:cNvPr>
          <p:cNvCxnSpPr>
            <a:cxnSpLocks/>
            <a:endCxn id="47" idx="1"/>
          </p:cNvCxnSpPr>
          <p:nvPr/>
        </p:nvCxnSpPr>
        <p:spPr>
          <a:xfrm>
            <a:off x="2522229" y="3997879"/>
            <a:ext cx="437477" cy="24692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ECEC465C-936C-4876-AB5F-BC69EE3E5941}"/>
              </a:ext>
            </a:extLst>
          </p:cNvPr>
          <p:cNvSpPr txBox="1"/>
          <p:nvPr/>
        </p:nvSpPr>
        <p:spPr>
          <a:xfrm>
            <a:off x="2959706" y="1273768"/>
            <a:ext cx="668773" cy="200055"/>
          </a:xfrm>
          <a:prstGeom prst="rect">
            <a:avLst/>
          </a:prstGeom>
          <a:noFill/>
        </p:spPr>
        <p:txBody>
          <a:bodyPr wrap="none" rtlCol="0">
            <a:spAutoFit/>
          </a:bodyPr>
          <a:lstStyle/>
          <a:p>
            <a:r>
              <a:rPr kumimoji="1" lang="en-US" altLang="ja-JP" sz="700"/>
              <a:t>01.</a:t>
            </a:r>
            <a:r>
              <a:rPr kumimoji="1" lang="ja-JP" altLang="en-US" sz="700"/>
              <a:t>兵科選択</a:t>
            </a:r>
            <a:endParaRPr kumimoji="1" lang="en-US" altLang="ja-JP" sz="700"/>
          </a:p>
        </p:txBody>
      </p:sp>
      <p:sp>
        <p:nvSpPr>
          <p:cNvPr id="47" name="テキスト ボックス 46">
            <a:extLst>
              <a:ext uri="{FF2B5EF4-FFF2-40B4-BE49-F238E27FC236}">
                <a16:creationId xmlns:a16="http://schemas.microsoft.com/office/drawing/2014/main" id="{D59B290B-A8A6-4B0B-9B08-A6572D47E03F}"/>
              </a:ext>
            </a:extLst>
          </p:cNvPr>
          <p:cNvSpPr txBox="1"/>
          <p:nvPr/>
        </p:nvSpPr>
        <p:spPr>
          <a:xfrm>
            <a:off x="2959706" y="4144771"/>
            <a:ext cx="848309" cy="200055"/>
          </a:xfrm>
          <a:prstGeom prst="rect">
            <a:avLst/>
          </a:prstGeom>
          <a:noFill/>
        </p:spPr>
        <p:txBody>
          <a:bodyPr wrap="none" rtlCol="0">
            <a:spAutoFit/>
          </a:bodyPr>
          <a:lstStyle/>
          <a:p>
            <a:r>
              <a:rPr kumimoji="1" lang="en-US" altLang="ja-JP" sz="700"/>
              <a:t>05.</a:t>
            </a:r>
            <a:r>
              <a:rPr kumimoji="1" lang="ja-JP" altLang="en-US" sz="700"/>
              <a:t>支援兵器情報</a:t>
            </a:r>
            <a:endParaRPr kumimoji="1" lang="en-US" altLang="ja-JP" sz="700"/>
          </a:p>
        </p:txBody>
      </p:sp>
      <p:cxnSp>
        <p:nvCxnSpPr>
          <p:cNvPr id="48" name="直線コネクタ 47">
            <a:extLst>
              <a:ext uri="{FF2B5EF4-FFF2-40B4-BE49-F238E27FC236}">
                <a16:creationId xmlns:a16="http://schemas.microsoft.com/office/drawing/2014/main" id="{77098E9F-C5C6-49A9-9A2F-8FAB87D869D3}"/>
              </a:ext>
            </a:extLst>
          </p:cNvPr>
          <p:cNvCxnSpPr>
            <a:cxnSpLocks/>
            <a:endCxn id="40" idx="1"/>
          </p:cNvCxnSpPr>
          <p:nvPr/>
        </p:nvCxnSpPr>
        <p:spPr>
          <a:xfrm>
            <a:off x="2006082" y="4257169"/>
            <a:ext cx="953624" cy="58619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0" name="テキスト ボックス 49">
            <a:extLst>
              <a:ext uri="{FF2B5EF4-FFF2-40B4-BE49-F238E27FC236}">
                <a16:creationId xmlns:a16="http://schemas.microsoft.com/office/drawing/2014/main" id="{05132C0A-73FF-49DE-94BF-9478C2074267}"/>
              </a:ext>
            </a:extLst>
          </p:cNvPr>
          <p:cNvSpPr txBox="1"/>
          <p:nvPr/>
        </p:nvSpPr>
        <p:spPr>
          <a:xfrm>
            <a:off x="2959706" y="1563852"/>
            <a:ext cx="848309" cy="200055"/>
          </a:xfrm>
          <a:prstGeom prst="rect">
            <a:avLst/>
          </a:prstGeom>
          <a:noFill/>
        </p:spPr>
        <p:txBody>
          <a:bodyPr wrap="none" rtlCol="0">
            <a:spAutoFit/>
          </a:bodyPr>
          <a:lstStyle/>
          <a:p>
            <a:r>
              <a:rPr kumimoji="1" lang="en-US" altLang="ja-JP" sz="700"/>
              <a:t>02.</a:t>
            </a:r>
            <a:r>
              <a:rPr kumimoji="1" lang="ja-JP" altLang="en-US" sz="700"/>
              <a:t>支援兵器画像</a:t>
            </a:r>
            <a:endParaRPr kumimoji="1" lang="en-US" altLang="ja-JP" sz="700"/>
          </a:p>
        </p:txBody>
      </p:sp>
      <p:cxnSp>
        <p:nvCxnSpPr>
          <p:cNvPr id="51" name="直線コネクタ 50">
            <a:extLst>
              <a:ext uri="{FF2B5EF4-FFF2-40B4-BE49-F238E27FC236}">
                <a16:creationId xmlns:a16="http://schemas.microsoft.com/office/drawing/2014/main" id="{766F9ECD-FB78-4F35-BD50-DAAD879F965D}"/>
              </a:ext>
            </a:extLst>
          </p:cNvPr>
          <p:cNvCxnSpPr>
            <a:cxnSpLocks/>
            <a:endCxn id="50" idx="1"/>
          </p:cNvCxnSpPr>
          <p:nvPr/>
        </p:nvCxnSpPr>
        <p:spPr>
          <a:xfrm flipV="1">
            <a:off x="1715590" y="1663880"/>
            <a:ext cx="1244116" cy="59856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2" name="テキスト ボックス 51">
            <a:extLst>
              <a:ext uri="{FF2B5EF4-FFF2-40B4-BE49-F238E27FC236}">
                <a16:creationId xmlns:a16="http://schemas.microsoft.com/office/drawing/2014/main" id="{E224ACF8-D01C-4BFB-92E8-8C60C5E5F210}"/>
              </a:ext>
            </a:extLst>
          </p:cNvPr>
          <p:cNvSpPr txBox="1"/>
          <p:nvPr/>
        </p:nvSpPr>
        <p:spPr>
          <a:xfrm>
            <a:off x="2959706" y="3305562"/>
            <a:ext cx="1066318" cy="200055"/>
          </a:xfrm>
          <a:prstGeom prst="rect">
            <a:avLst/>
          </a:prstGeom>
          <a:noFill/>
        </p:spPr>
        <p:txBody>
          <a:bodyPr wrap="none" rtlCol="0">
            <a:spAutoFit/>
          </a:bodyPr>
          <a:lstStyle/>
          <a:p>
            <a:r>
              <a:rPr kumimoji="1" lang="en-US" altLang="ja-JP" sz="700"/>
              <a:t>04.</a:t>
            </a:r>
            <a:r>
              <a:rPr kumimoji="1" lang="ja-JP" altLang="en-US" sz="700"/>
              <a:t>攻撃</a:t>
            </a:r>
            <a:r>
              <a:rPr kumimoji="1" lang="en-US" altLang="ja-JP" sz="700"/>
              <a:t>/</a:t>
            </a:r>
            <a:r>
              <a:rPr kumimoji="1" lang="ja-JP" altLang="en-US" sz="700"/>
              <a:t>回復アイコン</a:t>
            </a:r>
            <a:endParaRPr kumimoji="1" lang="en-US" altLang="ja-JP" sz="700"/>
          </a:p>
        </p:txBody>
      </p:sp>
      <p:cxnSp>
        <p:nvCxnSpPr>
          <p:cNvPr id="54" name="直線コネクタ 53">
            <a:extLst>
              <a:ext uri="{FF2B5EF4-FFF2-40B4-BE49-F238E27FC236}">
                <a16:creationId xmlns:a16="http://schemas.microsoft.com/office/drawing/2014/main" id="{3215D6D1-6847-4260-8C04-A601524EABD7}"/>
              </a:ext>
            </a:extLst>
          </p:cNvPr>
          <p:cNvCxnSpPr>
            <a:cxnSpLocks/>
            <a:endCxn id="52" idx="1"/>
          </p:cNvCxnSpPr>
          <p:nvPr/>
        </p:nvCxnSpPr>
        <p:spPr>
          <a:xfrm flipV="1">
            <a:off x="2617444" y="3405590"/>
            <a:ext cx="342262" cy="78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83910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33</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595969"/>
            <a:ext cx="2816797" cy="276999"/>
          </a:xfrm>
          <a:prstGeom prst="rect">
            <a:avLst/>
          </a:prstGeom>
          <a:noFill/>
        </p:spPr>
        <p:txBody>
          <a:bodyPr wrap="none" rtlCol="0">
            <a:spAutoFit/>
          </a:bodyPr>
          <a:lstStyle/>
          <a:p>
            <a:r>
              <a:rPr kumimoji="1" lang="ja-JP" altLang="en-US" sz="1200" b="1"/>
              <a:t>○</a:t>
            </a:r>
            <a:r>
              <a:rPr kumimoji="1" lang="en-US" altLang="ja-JP" sz="1200" b="1"/>
              <a:t>co170.</a:t>
            </a:r>
            <a:r>
              <a:rPr kumimoji="1" lang="ja-JP" altLang="en-US" sz="1200" b="1"/>
              <a:t>支援兵器セット画面（</a:t>
            </a:r>
            <a:r>
              <a:rPr kumimoji="1" lang="en-US" altLang="ja-JP" sz="1200" b="1"/>
              <a:t>2/2</a:t>
            </a:r>
            <a:r>
              <a:rPr kumimoji="1" lang="ja-JP" altLang="en-US" sz="1200" b="1"/>
              <a:t>）</a:t>
            </a:r>
          </a:p>
        </p:txBody>
      </p:sp>
      <p:sp>
        <p:nvSpPr>
          <p:cNvPr id="67" name="テキスト ボックス 66">
            <a:extLst>
              <a:ext uri="{FF2B5EF4-FFF2-40B4-BE49-F238E27FC236}">
                <a16:creationId xmlns:a16="http://schemas.microsoft.com/office/drawing/2014/main" id="{111018DD-EE99-4E5D-8B0B-DF5B03911363}"/>
              </a:ext>
            </a:extLst>
          </p:cNvPr>
          <p:cNvSpPr txBox="1"/>
          <p:nvPr/>
        </p:nvSpPr>
        <p:spPr>
          <a:xfrm>
            <a:off x="3918279" y="1472412"/>
            <a:ext cx="1133644" cy="246221"/>
          </a:xfrm>
          <a:prstGeom prst="rect">
            <a:avLst/>
          </a:prstGeom>
          <a:noFill/>
        </p:spPr>
        <p:txBody>
          <a:bodyPr wrap="none" rtlCol="0">
            <a:spAutoFit/>
          </a:bodyPr>
          <a:lstStyle/>
          <a:p>
            <a:r>
              <a:rPr kumimoji="1" lang="en-US" altLang="ja-JP" sz="1000" b="1"/>
              <a:t>05.</a:t>
            </a:r>
            <a:r>
              <a:rPr kumimoji="1" lang="ja-JP" altLang="en-US" sz="1000" b="1"/>
              <a:t>支援兵器情報</a:t>
            </a:r>
          </a:p>
        </p:txBody>
      </p:sp>
      <p:sp>
        <p:nvSpPr>
          <p:cNvPr id="68" name="テキスト ボックス 67">
            <a:extLst>
              <a:ext uri="{FF2B5EF4-FFF2-40B4-BE49-F238E27FC236}">
                <a16:creationId xmlns:a16="http://schemas.microsoft.com/office/drawing/2014/main" id="{41D22FDF-7928-4428-8246-422A31A7C08C}"/>
              </a:ext>
            </a:extLst>
          </p:cNvPr>
          <p:cNvSpPr txBox="1"/>
          <p:nvPr/>
        </p:nvSpPr>
        <p:spPr>
          <a:xfrm>
            <a:off x="4110723" y="1717243"/>
            <a:ext cx="4460647" cy="1631216"/>
          </a:xfrm>
          <a:prstGeom prst="rect">
            <a:avLst/>
          </a:prstGeom>
          <a:noFill/>
        </p:spPr>
        <p:txBody>
          <a:bodyPr wrap="square" rtlCol="0">
            <a:spAutoFit/>
          </a:bodyPr>
          <a:lstStyle/>
          <a:p>
            <a:r>
              <a:rPr kumimoji="1" lang="ja-JP" altLang="en-US" sz="1000"/>
              <a:t>選択中の支援兵器の基本情報を表示する。</a:t>
            </a:r>
            <a:endParaRPr kumimoji="1" lang="en-US" altLang="ja-JP" sz="1000"/>
          </a:p>
          <a:p>
            <a:r>
              <a:rPr kumimoji="1" lang="ja-JP" altLang="en-US" sz="1000"/>
              <a:t>表示は以下のとおり。</a:t>
            </a:r>
            <a:endParaRPr kumimoji="1" lang="en-US" altLang="ja-JP" sz="1000"/>
          </a:p>
          <a:p>
            <a:r>
              <a:rPr kumimoji="1" lang="en-US" altLang="ja-JP" sz="1000"/>
              <a:t>1</a:t>
            </a:r>
            <a:r>
              <a:rPr kumimoji="1" lang="ja-JP" altLang="en-US" sz="1000"/>
              <a:t>．支援兵器名</a:t>
            </a:r>
            <a:endParaRPr kumimoji="1" lang="en-US" altLang="ja-JP" sz="1000"/>
          </a:p>
          <a:p>
            <a:r>
              <a:rPr kumimoji="1" lang="en-US" altLang="ja-JP" sz="1000"/>
              <a:t>2</a:t>
            </a:r>
            <a:r>
              <a:rPr kumimoji="1" lang="ja-JP" altLang="en-US" sz="1000"/>
              <a:t>．支援兵器レベル</a:t>
            </a:r>
            <a:endParaRPr kumimoji="1" lang="en-US" altLang="ja-JP" sz="1000"/>
          </a:p>
          <a:p>
            <a:r>
              <a:rPr kumimoji="1" lang="en-US" altLang="ja-JP" sz="1000"/>
              <a:t>3</a:t>
            </a:r>
            <a:r>
              <a:rPr kumimoji="1" lang="ja-JP" altLang="en-US" sz="1000"/>
              <a:t>．支援兵器攻撃力（追加攻撃力→</a:t>
            </a:r>
            <a:r>
              <a:rPr kumimoji="1" lang="en-US" altLang="ja-JP" sz="1000"/>
              <a:t>POWER</a:t>
            </a:r>
            <a:r>
              <a:rPr kumimoji="1" lang="ja-JP" altLang="en-US" sz="1000"/>
              <a:t>）</a:t>
            </a:r>
            <a:endParaRPr kumimoji="1" lang="en-US" altLang="ja-JP" sz="1000"/>
          </a:p>
          <a:p>
            <a:r>
              <a:rPr kumimoji="1" lang="en-US" altLang="ja-JP" sz="1000"/>
              <a:t>4</a:t>
            </a:r>
            <a:r>
              <a:rPr kumimoji="1" lang="ja-JP" altLang="en-US" sz="1000"/>
              <a:t>．攻撃頻度</a:t>
            </a:r>
            <a:endParaRPr kumimoji="1" lang="en-US" altLang="ja-JP" sz="1000"/>
          </a:p>
          <a:p>
            <a:r>
              <a:rPr kumimoji="1" lang="en-US" altLang="ja-JP" sz="1000"/>
              <a:t>5</a:t>
            </a:r>
            <a:r>
              <a:rPr kumimoji="1" lang="ja-JP" altLang="en-US" sz="1000"/>
              <a:t>．特殊効果。（スキルの効果部分のみ適用される想定）</a:t>
            </a:r>
            <a:endParaRPr kumimoji="1" lang="en-US" altLang="ja-JP" sz="1000"/>
          </a:p>
          <a:p>
            <a:endParaRPr kumimoji="1" lang="en-US" altLang="ja-JP" sz="1000"/>
          </a:p>
          <a:p>
            <a:r>
              <a:rPr kumimoji="1" lang="en-US" altLang="ja-JP" sz="1000"/>
              <a:t>※3</a:t>
            </a:r>
            <a:r>
              <a:rPr kumimoji="1" lang="ja-JP" altLang="en-US" sz="1000"/>
              <a:t>の（）内は</a:t>
            </a:r>
            <a:r>
              <a:rPr kumimoji="1" lang="en-US" altLang="ja-JP" sz="1000"/>
              <a:t>TR</a:t>
            </a:r>
            <a:r>
              <a:rPr kumimoji="1" lang="ja-JP" altLang="en-US" sz="1000"/>
              <a:t>カードレベルに依存するため、</a:t>
            </a:r>
            <a:endParaRPr kumimoji="1" lang="en-US" altLang="ja-JP" sz="1000"/>
          </a:p>
          <a:p>
            <a:r>
              <a:rPr kumimoji="1" lang="ja-JP" altLang="en-US" sz="1000"/>
              <a:t>　搭乗員切替でリアルタイムに変動する。</a:t>
            </a:r>
            <a:endParaRPr kumimoji="1" lang="en-US" altLang="ja-JP" sz="1000"/>
          </a:p>
        </p:txBody>
      </p:sp>
      <p:sp>
        <p:nvSpPr>
          <p:cNvPr id="80" name="テキスト ボックス 79">
            <a:extLst>
              <a:ext uri="{FF2B5EF4-FFF2-40B4-BE49-F238E27FC236}">
                <a16:creationId xmlns:a16="http://schemas.microsoft.com/office/drawing/2014/main" id="{465B3C0C-A373-491E-B571-2FA1B97B79F0}"/>
              </a:ext>
            </a:extLst>
          </p:cNvPr>
          <p:cNvSpPr txBox="1"/>
          <p:nvPr/>
        </p:nvSpPr>
        <p:spPr>
          <a:xfrm>
            <a:off x="3897845" y="3386431"/>
            <a:ext cx="1261884" cy="246221"/>
          </a:xfrm>
          <a:prstGeom prst="rect">
            <a:avLst/>
          </a:prstGeom>
          <a:noFill/>
        </p:spPr>
        <p:txBody>
          <a:bodyPr wrap="none" rtlCol="0">
            <a:noAutofit/>
          </a:bodyPr>
          <a:lstStyle/>
          <a:p>
            <a:r>
              <a:rPr kumimoji="1" lang="en-US" altLang="ja-JP" sz="1000" b="1">
                <a:latin typeface="+mn-ea"/>
              </a:rPr>
              <a:t>06.</a:t>
            </a:r>
            <a:r>
              <a:rPr kumimoji="1" lang="ja-JP" altLang="en-US" sz="1000" b="1">
                <a:latin typeface="+mn-ea"/>
              </a:rPr>
              <a:t>ＯＫボタン</a:t>
            </a:r>
          </a:p>
        </p:txBody>
      </p:sp>
      <p:sp>
        <p:nvSpPr>
          <p:cNvPr id="81" name="テキスト ボックス 80">
            <a:extLst>
              <a:ext uri="{FF2B5EF4-FFF2-40B4-BE49-F238E27FC236}">
                <a16:creationId xmlns:a16="http://schemas.microsoft.com/office/drawing/2014/main" id="{C7EAF409-586C-470B-A4B1-1558C9B18373}"/>
              </a:ext>
            </a:extLst>
          </p:cNvPr>
          <p:cNvSpPr txBox="1"/>
          <p:nvPr/>
        </p:nvSpPr>
        <p:spPr>
          <a:xfrm>
            <a:off x="4090288" y="3631262"/>
            <a:ext cx="3903633" cy="707886"/>
          </a:xfrm>
          <a:prstGeom prst="rect">
            <a:avLst/>
          </a:prstGeom>
          <a:noFill/>
        </p:spPr>
        <p:txBody>
          <a:bodyPr wrap="none" rtlCol="0">
            <a:spAutoFit/>
          </a:bodyPr>
          <a:lstStyle/>
          <a:p>
            <a:r>
              <a:rPr kumimoji="1" lang="ja-JP" altLang="en-US" sz="1000"/>
              <a:t>決定して前にもどる。</a:t>
            </a:r>
            <a:endParaRPr kumimoji="1" lang="en-US" altLang="ja-JP" sz="1000"/>
          </a:p>
          <a:p>
            <a:endParaRPr kumimoji="1" lang="en-US" altLang="ja-JP" sz="1000"/>
          </a:p>
          <a:p>
            <a:r>
              <a:rPr kumimoji="1" lang="ja-JP" altLang="en-US" sz="1000"/>
              <a:t>搭乗できるキャラとカードを設定していない状態の表示の場合は</a:t>
            </a:r>
            <a:endParaRPr kumimoji="1" lang="en-US" altLang="ja-JP" sz="1000"/>
          </a:p>
          <a:p>
            <a:r>
              <a:rPr kumimoji="1" lang="en-US" altLang="ja-JP" sz="1000"/>
              <a:t>OK</a:t>
            </a:r>
            <a:r>
              <a:rPr kumimoji="1" lang="ja-JP" altLang="en-US" sz="1000"/>
              <a:t>ボタンを暗転させタップできなくする。</a:t>
            </a:r>
            <a:endParaRPr kumimoji="1" lang="en-US" altLang="ja-JP" sz="1000"/>
          </a:p>
        </p:txBody>
      </p:sp>
      <p:graphicFrame>
        <p:nvGraphicFramePr>
          <p:cNvPr id="51" name="表 61">
            <a:extLst>
              <a:ext uri="{FF2B5EF4-FFF2-40B4-BE49-F238E27FC236}">
                <a16:creationId xmlns:a16="http://schemas.microsoft.com/office/drawing/2014/main" id="{3DD7F559-3374-4255-9393-00A9F74860C9}"/>
              </a:ext>
            </a:extLst>
          </p:cNvPr>
          <p:cNvGraphicFramePr>
            <a:graphicFrameLocks noGrp="1"/>
          </p:cNvGraphicFramePr>
          <p:nvPr>
            <p:extLst>
              <p:ext uri="{D42A27DB-BD31-4B8C-83A1-F6EECF244321}">
                <p14:modId xmlns:p14="http://schemas.microsoft.com/office/powerpoint/2010/main" val="593523773"/>
              </p:ext>
            </p:extLst>
          </p:nvPr>
        </p:nvGraphicFramePr>
        <p:xfrm>
          <a:off x="4169564" y="4622525"/>
          <a:ext cx="3991610" cy="1706880"/>
        </p:xfrm>
        <a:graphic>
          <a:graphicData uri="http://schemas.openxmlformats.org/drawingml/2006/table">
            <a:tbl>
              <a:tblPr firstRow="1" bandRow="1">
                <a:tableStyleId>{5940675A-B579-460E-94D1-54222C63F5DA}</a:tableStyleId>
              </a:tblPr>
              <a:tblGrid>
                <a:gridCol w="1868805">
                  <a:extLst>
                    <a:ext uri="{9D8B030D-6E8A-4147-A177-3AD203B41FA5}">
                      <a16:colId xmlns:a16="http://schemas.microsoft.com/office/drawing/2014/main" val="2511590499"/>
                    </a:ext>
                  </a:extLst>
                </a:gridCol>
                <a:gridCol w="2122805">
                  <a:extLst>
                    <a:ext uri="{9D8B030D-6E8A-4147-A177-3AD203B41FA5}">
                      <a16:colId xmlns:a16="http://schemas.microsoft.com/office/drawing/2014/main" val="14688559"/>
                    </a:ext>
                  </a:extLst>
                </a:gridCol>
              </a:tblGrid>
              <a:tr h="243840">
                <a:tc>
                  <a:txBody>
                    <a:bodyPr/>
                    <a:lstStyle/>
                    <a:p>
                      <a:r>
                        <a:rPr kumimoji="1" lang="ja-JP" altLang="en-US" sz="1000"/>
                        <a:t>操作</a:t>
                      </a:r>
                    </a:p>
                  </a:txBody>
                  <a:tcPr>
                    <a:solidFill>
                      <a:schemeClr val="bg1">
                        <a:lumMod val="85000"/>
                      </a:schemeClr>
                    </a:solidFill>
                  </a:tcPr>
                </a:tc>
                <a:tc>
                  <a:txBody>
                    <a:bodyPr/>
                    <a:lstStyle/>
                    <a:p>
                      <a:r>
                        <a:rPr kumimoji="1" lang="ja-JP" altLang="en-US" sz="1000"/>
                        <a:t>内容</a:t>
                      </a:r>
                    </a:p>
                  </a:txBody>
                  <a:tcPr>
                    <a:solidFill>
                      <a:schemeClr val="bg1">
                        <a:lumMod val="85000"/>
                      </a:schemeClr>
                    </a:solidFill>
                  </a:tcPr>
                </a:tc>
                <a:extLst>
                  <a:ext uri="{0D108BD9-81ED-4DB2-BD59-A6C34878D82A}">
                    <a16:rowId xmlns:a16="http://schemas.microsoft.com/office/drawing/2014/main" val="3932875599"/>
                  </a:ext>
                </a:extLst>
              </a:tr>
              <a:tr h="243840">
                <a:tc>
                  <a:txBody>
                    <a:bodyPr/>
                    <a:lstStyle/>
                    <a:p>
                      <a:r>
                        <a:rPr kumimoji="1" lang="ja-JP" altLang="en-US" sz="1000"/>
                        <a:t>兵科選択縦スワイプ</a:t>
                      </a:r>
                    </a:p>
                  </a:txBody>
                  <a:tcPr>
                    <a:solidFill>
                      <a:schemeClr val="bg1"/>
                    </a:solidFill>
                  </a:tcPr>
                </a:tc>
                <a:tc>
                  <a:txBody>
                    <a:bodyPr/>
                    <a:lstStyle/>
                    <a:p>
                      <a:r>
                        <a:rPr kumimoji="1" lang="ja-JP" altLang="en-US" sz="1000"/>
                        <a:t>兵科・支援兵器表示切替</a:t>
                      </a:r>
                    </a:p>
                  </a:txBody>
                  <a:tcPr>
                    <a:solidFill>
                      <a:schemeClr val="bg1"/>
                    </a:solidFill>
                  </a:tcPr>
                </a:tc>
                <a:extLst>
                  <a:ext uri="{0D108BD9-81ED-4DB2-BD59-A6C34878D82A}">
                    <a16:rowId xmlns:a16="http://schemas.microsoft.com/office/drawing/2014/main" val="1922787833"/>
                  </a:ext>
                </a:extLst>
              </a:tr>
              <a:tr h="243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支援兵器横スワイプ</a:t>
                      </a:r>
                    </a:p>
                  </a:txBody>
                  <a:tcPr>
                    <a:solidFill>
                      <a:schemeClr val="bg1"/>
                    </a:solidFill>
                  </a:tcPr>
                </a:tc>
                <a:tc>
                  <a:txBody>
                    <a:bodyPr/>
                    <a:lstStyle/>
                    <a:p>
                      <a:r>
                        <a:rPr kumimoji="1" lang="ja-JP" altLang="en-US" sz="1000"/>
                        <a:t>支援兵器表示切替</a:t>
                      </a:r>
                    </a:p>
                  </a:txBody>
                  <a:tcPr>
                    <a:solidFill>
                      <a:schemeClr val="bg1"/>
                    </a:solidFill>
                  </a:tcPr>
                </a:tc>
                <a:extLst>
                  <a:ext uri="{0D108BD9-81ED-4DB2-BD59-A6C34878D82A}">
                    <a16:rowId xmlns:a16="http://schemas.microsoft.com/office/drawing/2014/main" val="635369817"/>
                  </a:ext>
                </a:extLst>
              </a:tr>
              <a:tr h="243840">
                <a:tc>
                  <a:txBody>
                    <a:bodyPr/>
                    <a:lstStyle/>
                    <a:p>
                      <a:r>
                        <a:rPr kumimoji="1" lang="ja-JP" altLang="en-US" sz="1000"/>
                        <a:t>搭乗員キャラタップ</a:t>
                      </a:r>
                    </a:p>
                  </a:txBody>
                  <a:tcPr>
                    <a:solidFill>
                      <a:schemeClr val="bg1"/>
                    </a:solidFill>
                  </a:tcPr>
                </a:tc>
                <a:tc>
                  <a:txBody>
                    <a:bodyPr/>
                    <a:lstStyle/>
                    <a:p>
                      <a:r>
                        <a:rPr kumimoji="1" lang="ja-JP" altLang="en-US" sz="1000"/>
                        <a:t>支援兵器キャラ選択画面に遷移</a:t>
                      </a:r>
                    </a:p>
                  </a:txBody>
                  <a:tcPr>
                    <a:solidFill>
                      <a:schemeClr val="bg1"/>
                    </a:solidFill>
                  </a:tcPr>
                </a:tc>
                <a:extLst>
                  <a:ext uri="{0D108BD9-81ED-4DB2-BD59-A6C34878D82A}">
                    <a16:rowId xmlns:a16="http://schemas.microsoft.com/office/drawing/2014/main" val="3080646022"/>
                  </a:ext>
                </a:extLst>
              </a:tr>
              <a:tr h="243840">
                <a:tc>
                  <a:txBody>
                    <a:bodyPr/>
                    <a:lstStyle/>
                    <a:p>
                      <a:r>
                        <a:rPr kumimoji="1" lang="ja-JP" altLang="en-US" sz="1000"/>
                        <a:t>搭乗員カードタップ</a:t>
                      </a:r>
                    </a:p>
                  </a:txBody>
                  <a:tcPr>
                    <a:solidFill>
                      <a:schemeClr val="bg1"/>
                    </a:solidFill>
                  </a:tcPr>
                </a:tc>
                <a:tc>
                  <a:txBody>
                    <a:bodyPr/>
                    <a:lstStyle/>
                    <a:p>
                      <a:r>
                        <a:rPr kumimoji="1" lang="en-US" altLang="ja-JP" sz="1000"/>
                        <a:t>TR</a:t>
                      </a:r>
                      <a:r>
                        <a:rPr kumimoji="1" lang="ja-JP" altLang="en-US" sz="1000"/>
                        <a:t>セット画面に遷移</a:t>
                      </a:r>
                    </a:p>
                  </a:txBody>
                  <a:tcPr>
                    <a:solidFill>
                      <a:schemeClr val="bg1"/>
                    </a:solidFill>
                  </a:tcPr>
                </a:tc>
                <a:extLst>
                  <a:ext uri="{0D108BD9-81ED-4DB2-BD59-A6C34878D82A}">
                    <a16:rowId xmlns:a16="http://schemas.microsoft.com/office/drawing/2014/main" val="1777328412"/>
                  </a:ext>
                </a:extLst>
              </a:tr>
              <a:tr h="243840">
                <a:tc>
                  <a:txBody>
                    <a:bodyPr/>
                    <a:lstStyle/>
                    <a:p>
                      <a:r>
                        <a:rPr kumimoji="1" lang="en-US" altLang="ja-JP" sz="1000"/>
                        <a:t>OK</a:t>
                      </a:r>
                      <a:r>
                        <a:rPr kumimoji="1" lang="ja-JP" altLang="en-US" sz="1000"/>
                        <a:t>ボタン</a:t>
                      </a:r>
                    </a:p>
                  </a:txBody>
                  <a:tcPr>
                    <a:solidFill>
                      <a:schemeClr val="bg1"/>
                    </a:solidFill>
                  </a:tcPr>
                </a:tc>
                <a:tc>
                  <a:txBody>
                    <a:bodyPr/>
                    <a:lstStyle/>
                    <a:p>
                      <a:r>
                        <a:rPr kumimoji="1" lang="ja-JP" altLang="en-US" sz="1000"/>
                        <a:t>設定を決定し前にもどる</a:t>
                      </a:r>
                    </a:p>
                  </a:txBody>
                  <a:tcPr>
                    <a:solidFill>
                      <a:schemeClr val="bg1"/>
                    </a:solidFill>
                  </a:tcPr>
                </a:tc>
                <a:extLst>
                  <a:ext uri="{0D108BD9-81ED-4DB2-BD59-A6C34878D82A}">
                    <a16:rowId xmlns:a16="http://schemas.microsoft.com/office/drawing/2014/main" val="3097798716"/>
                  </a:ext>
                </a:extLst>
              </a:tr>
              <a:tr h="243840">
                <a:tc>
                  <a:txBody>
                    <a:bodyPr/>
                    <a:lstStyle/>
                    <a:p>
                      <a:r>
                        <a:rPr kumimoji="1" lang="ja-JP" altLang="en-US" sz="1000"/>
                        <a:t>もどるボタン</a:t>
                      </a:r>
                    </a:p>
                  </a:txBody>
                  <a:tcPr>
                    <a:solidFill>
                      <a:schemeClr val="bg1"/>
                    </a:solidFill>
                  </a:tcPr>
                </a:tc>
                <a:tc>
                  <a:txBody>
                    <a:bodyPr/>
                    <a:lstStyle/>
                    <a:p>
                      <a:r>
                        <a:rPr kumimoji="1" lang="ja-JP" altLang="en-US" sz="1000"/>
                        <a:t>設定をキャンセルして前にもどる</a:t>
                      </a:r>
                    </a:p>
                  </a:txBody>
                  <a:tcPr>
                    <a:solidFill>
                      <a:schemeClr val="bg1"/>
                    </a:solidFill>
                  </a:tcPr>
                </a:tc>
                <a:extLst>
                  <a:ext uri="{0D108BD9-81ED-4DB2-BD59-A6C34878D82A}">
                    <a16:rowId xmlns:a16="http://schemas.microsoft.com/office/drawing/2014/main" val="990763382"/>
                  </a:ext>
                </a:extLst>
              </a:tr>
            </a:tbl>
          </a:graphicData>
        </a:graphic>
      </p:graphicFrame>
      <p:sp>
        <p:nvSpPr>
          <p:cNvPr id="52" name="テキスト ボックス 51">
            <a:extLst>
              <a:ext uri="{FF2B5EF4-FFF2-40B4-BE49-F238E27FC236}">
                <a16:creationId xmlns:a16="http://schemas.microsoft.com/office/drawing/2014/main" id="{09FBE7EB-3480-448C-B768-132BF4290FC7}"/>
              </a:ext>
            </a:extLst>
          </p:cNvPr>
          <p:cNvSpPr txBox="1"/>
          <p:nvPr/>
        </p:nvSpPr>
        <p:spPr>
          <a:xfrm>
            <a:off x="3884871" y="4254584"/>
            <a:ext cx="569387" cy="246221"/>
          </a:xfrm>
          <a:prstGeom prst="rect">
            <a:avLst/>
          </a:prstGeom>
          <a:noFill/>
        </p:spPr>
        <p:txBody>
          <a:bodyPr wrap="none" rtlCol="0">
            <a:spAutoFit/>
          </a:bodyPr>
          <a:lstStyle/>
          <a:p>
            <a:r>
              <a:rPr kumimoji="1" lang="ja-JP" altLang="en-US" sz="1000" b="1"/>
              <a:t>・操作</a:t>
            </a:r>
          </a:p>
        </p:txBody>
      </p:sp>
      <p:sp>
        <p:nvSpPr>
          <p:cNvPr id="83" name="テキスト ボックス 82">
            <a:extLst>
              <a:ext uri="{FF2B5EF4-FFF2-40B4-BE49-F238E27FC236}">
                <a16:creationId xmlns:a16="http://schemas.microsoft.com/office/drawing/2014/main" id="{D75D3658-BD48-41FB-8D2D-5D93E01119E5}"/>
              </a:ext>
            </a:extLst>
          </p:cNvPr>
          <p:cNvSpPr txBox="1"/>
          <p:nvPr/>
        </p:nvSpPr>
        <p:spPr>
          <a:xfrm>
            <a:off x="3897028" y="944205"/>
            <a:ext cx="2539478" cy="246221"/>
          </a:xfrm>
          <a:prstGeom prst="rect">
            <a:avLst/>
          </a:prstGeom>
          <a:noFill/>
        </p:spPr>
        <p:txBody>
          <a:bodyPr wrap="none" rtlCol="0">
            <a:spAutoFit/>
          </a:bodyPr>
          <a:lstStyle/>
          <a:p>
            <a:r>
              <a:rPr kumimoji="1" lang="en-US" altLang="ja-JP" sz="1000" b="1"/>
              <a:t>04.</a:t>
            </a:r>
            <a:r>
              <a:rPr kumimoji="1" lang="ja-JP" altLang="en-US" sz="1000" b="1"/>
              <a:t>攻撃</a:t>
            </a:r>
            <a:r>
              <a:rPr kumimoji="1" lang="en-US" altLang="ja-JP" sz="1000" b="1"/>
              <a:t>/</a:t>
            </a:r>
            <a:r>
              <a:rPr kumimoji="1" lang="ja-JP" altLang="en-US" sz="1000" b="1"/>
              <a:t>回復アイコン</a:t>
            </a:r>
            <a:r>
              <a:rPr kumimoji="1" lang="ja-JP" altLang="en-US" sz="1000" b="1">
                <a:solidFill>
                  <a:srgbClr val="FF0000"/>
                </a:solidFill>
              </a:rPr>
              <a:t>（</a:t>
            </a:r>
            <a:r>
              <a:rPr kumimoji="1" lang="en-US" altLang="ja-JP" sz="1000" b="1">
                <a:solidFill>
                  <a:srgbClr val="FF0000"/>
                </a:solidFill>
              </a:rPr>
              <a:t>20200212</a:t>
            </a:r>
            <a:r>
              <a:rPr kumimoji="1" lang="ja-JP" altLang="en-US" sz="1000" b="1">
                <a:solidFill>
                  <a:srgbClr val="FF0000"/>
                </a:solidFill>
              </a:rPr>
              <a:t>追加）</a:t>
            </a:r>
          </a:p>
        </p:txBody>
      </p:sp>
      <p:sp>
        <p:nvSpPr>
          <p:cNvPr id="84" name="テキスト ボックス 83">
            <a:extLst>
              <a:ext uri="{FF2B5EF4-FFF2-40B4-BE49-F238E27FC236}">
                <a16:creationId xmlns:a16="http://schemas.microsoft.com/office/drawing/2014/main" id="{32C45601-2119-434E-A105-AA8E8F0C0654}"/>
              </a:ext>
            </a:extLst>
          </p:cNvPr>
          <p:cNvSpPr txBox="1"/>
          <p:nvPr/>
        </p:nvSpPr>
        <p:spPr>
          <a:xfrm>
            <a:off x="4089471" y="1189036"/>
            <a:ext cx="3134191" cy="246221"/>
          </a:xfrm>
          <a:prstGeom prst="rect">
            <a:avLst/>
          </a:prstGeom>
          <a:noFill/>
        </p:spPr>
        <p:txBody>
          <a:bodyPr wrap="none" rtlCol="0">
            <a:spAutoFit/>
          </a:bodyPr>
          <a:lstStyle/>
          <a:p>
            <a:r>
              <a:rPr kumimoji="1" lang="ja-JP" altLang="en-US" sz="1000"/>
              <a:t>支援兵器が攻撃タイプか回復タイプかのアイコン。</a:t>
            </a:r>
            <a:endParaRPr kumimoji="1" lang="en-US" altLang="ja-JP" sz="1000"/>
          </a:p>
        </p:txBody>
      </p:sp>
      <p:grpSp>
        <p:nvGrpSpPr>
          <p:cNvPr id="5" name="グループ化 4">
            <a:extLst>
              <a:ext uri="{FF2B5EF4-FFF2-40B4-BE49-F238E27FC236}">
                <a16:creationId xmlns:a16="http://schemas.microsoft.com/office/drawing/2014/main" id="{FEF1262F-2134-49B8-9801-19A63E298017}"/>
              </a:ext>
            </a:extLst>
          </p:cNvPr>
          <p:cNvGrpSpPr/>
          <p:nvPr/>
        </p:nvGrpSpPr>
        <p:grpSpPr>
          <a:xfrm>
            <a:off x="743623" y="899616"/>
            <a:ext cx="3282401" cy="4043775"/>
            <a:chOff x="743623" y="899616"/>
            <a:chExt cx="3282401" cy="4043775"/>
          </a:xfrm>
        </p:grpSpPr>
        <p:pic>
          <p:nvPicPr>
            <p:cNvPr id="82" name="図 81">
              <a:extLst>
                <a:ext uri="{FF2B5EF4-FFF2-40B4-BE49-F238E27FC236}">
                  <a16:creationId xmlns:a16="http://schemas.microsoft.com/office/drawing/2014/main" id="{50B1DBB8-214D-4276-AA79-C25E960FE62C}"/>
                </a:ext>
              </a:extLst>
            </p:cNvPr>
            <p:cNvPicPr>
              <a:picLocks noChangeAspect="1"/>
            </p:cNvPicPr>
            <p:nvPr/>
          </p:nvPicPr>
          <p:blipFill>
            <a:blip r:embed="rId2"/>
            <a:stretch>
              <a:fillRect/>
            </a:stretch>
          </p:blipFill>
          <p:spPr>
            <a:xfrm>
              <a:off x="743623" y="899616"/>
              <a:ext cx="2016051" cy="3575638"/>
            </a:xfrm>
            <a:prstGeom prst="rect">
              <a:avLst/>
            </a:prstGeom>
          </p:spPr>
        </p:pic>
        <p:sp>
          <p:nvSpPr>
            <p:cNvPr id="37" name="テキスト ボックス 36">
              <a:extLst>
                <a:ext uri="{FF2B5EF4-FFF2-40B4-BE49-F238E27FC236}">
                  <a16:creationId xmlns:a16="http://schemas.microsoft.com/office/drawing/2014/main" id="{22A69A22-1D61-48DC-B598-465BCB01DD88}"/>
                </a:ext>
              </a:extLst>
            </p:cNvPr>
            <p:cNvSpPr txBox="1"/>
            <p:nvPr/>
          </p:nvSpPr>
          <p:spPr>
            <a:xfrm>
              <a:off x="2959706" y="4743336"/>
              <a:ext cx="710451" cy="200055"/>
            </a:xfrm>
            <a:prstGeom prst="rect">
              <a:avLst/>
            </a:prstGeom>
            <a:noFill/>
          </p:spPr>
          <p:txBody>
            <a:bodyPr wrap="none" rtlCol="0">
              <a:spAutoFit/>
            </a:bodyPr>
            <a:lstStyle/>
            <a:p>
              <a:r>
                <a:rPr kumimoji="1" lang="en-US" altLang="ja-JP" sz="700"/>
                <a:t>06.OK</a:t>
              </a:r>
              <a:r>
                <a:rPr kumimoji="1" lang="ja-JP" altLang="en-US" sz="700"/>
                <a:t>ボタン</a:t>
              </a:r>
              <a:endParaRPr kumimoji="1" lang="en-US" altLang="ja-JP" sz="700"/>
            </a:p>
          </p:txBody>
        </p:sp>
        <p:cxnSp>
          <p:nvCxnSpPr>
            <p:cNvPr id="40" name="直線コネクタ 39">
              <a:extLst>
                <a:ext uri="{FF2B5EF4-FFF2-40B4-BE49-F238E27FC236}">
                  <a16:creationId xmlns:a16="http://schemas.microsoft.com/office/drawing/2014/main" id="{699DACBC-1377-4DD2-8E4D-7A364FE2C7C3}"/>
                </a:ext>
              </a:extLst>
            </p:cNvPr>
            <p:cNvCxnSpPr>
              <a:cxnSpLocks/>
              <a:endCxn id="43" idx="1"/>
            </p:cNvCxnSpPr>
            <p:nvPr/>
          </p:nvCxnSpPr>
          <p:spPr>
            <a:xfrm flipV="1">
              <a:off x="1165860" y="1373796"/>
              <a:ext cx="1793846" cy="78871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BB1F7095-9738-4C18-936D-BE3C07408AE7}"/>
                </a:ext>
              </a:extLst>
            </p:cNvPr>
            <p:cNvCxnSpPr>
              <a:cxnSpLocks/>
              <a:endCxn id="48" idx="1"/>
            </p:cNvCxnSpPr>
            <p:nvPr/>
          </p:nvCxnSpPr>
          <p:spPr>
            <a:xfrm flipV="1">
              <a:off x="2522229" y="2100420"/>
              <a:ext cx="437477" cy="11258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814ED40A-DF62-4D58-A584-396EE1D9FB47}"/>
                </a:ext>
              </a:extLst>
            </p:cNvPr>
            <p:cNvCxnSpPr>
              <a:cxnSpLocks/>
              <a:endCxn id="45" idx="1"/>
            </p:cNvCxnSpPr>
            <p:nvPr/>
          </p:nvCxnSpPr>
          <p:spPr>
            <a:xfrm>
              <a:off x="2522229" y="3997879"/>
              <a:ext cx="437477" cy="24692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F054883D-0BC4-42B1-ACC0-1F501CA63DBF}"/>
                </a:ext>
              </a:extLst>
            </p:cNvPr>
            <p:cNvSpPr txBox="1"/>
            <p:nvPr/>
          </p:nvSpPr>
          <p:spPr>
            <a:xfrm>
              <a:off x="2959706" y="1273768"/>
              <a:ext cx="668773" cy="200055"/>
            </a:xfrm>
            <a:prstGeom prst="rect">
              <a:avLst/>
            </a:prstGeom>
            <a:noFill/>
          </p:spPr>
          <p:txBody>
            <a:bodyPr wrap="none" rtlCol="0">
              <a:spAutoFit/>
            </a:bodyPr>
            <a:lstStyle/>
            <a:p>
              <a:r>
                <a:rPr kumimoji="1" lang="en-US" altLang="ja-JP" sz="700"/>
                <a:t>01.</a:t>
              </a:r>
              <a:r>
                <a:rPr kumimoji="1" lang="ja-JP" altLang="en-US" sz="700"/>
                <a:t>兵科選択</a:t>
              </a:r>
              <a:endParaRPr kumimoji="1" lang="en-US" altLang="ja-JP" sz="700"/>
            </a:p>
          </p:txBody>
        </p:sp>
        <p:sp>
          <p:nvSpPr>
            <p:cNvPr id="45" name="テキスト ボックス 44">
              <a:extLst>
                <a:ext uri="{FF2B5EF4-FFF2-40B4-BE49-F238E27FC236}">
                  <a16:creationId xmlns:a16="http://schemas.microsoft.com/office/drawing/2014/main" id="{93A29BBF-5D8C-43C5-BCEC-921BAB940540}"/>
                </a:ext>
              </a:extLst>
            </p:cNvPr>
            <p:cNvSpPr txBox="1"/>
            <p:nvPr/>
          </p:nvSpPr>
          <p:spPr>
            <a:xfrm>
              <a:off x="2959706" y="4144771"/>
              <a:ext cx="848309" cy="200055"/>
            </a:xfrm>
            <a:prstGeom prst="rect">
              <a:avLst/>
            </a:prstGeom>
            <a:noFill/>
          </p:spPr>
          <p:txBody>
            <a:bodyPr wrap="none" rtlCol="0">
              <a:spAutoFit/>
            </a:bodyPr>
            <a:lstStyle/>
            <a:p>
              <a:r>
                <a:rPr kumimoji="1" lang="en-US" altLang="ja-JP" sz="700"/>
                <a:t>05.</a:t>
              </a:r>
              <a:r>
                <a:rPr kumimoji="1" lang="ja-JP" altLang="en-US" sz="700"/>
                <a:t>支援兵器情報</a:t>
              </a:r>
              <a:endParaRPr kumimoji="1" lang="en-US" altLang="ja-JP" sz="700"/>
            </a:p>
          </p:txBody>
        </p:sp>
        <p:cxnSp>
          <p:nvCxnSpPr>
            <p:cNvPr id="47" name="直線コネクタ 46">
              <a:extLst>
                <a:ext uri="{FF2B5EF4-FFF2-40B4-BE49-F238E27FC236}">
                  <a16:creationId xmlns:a16="http://schemas.microsoft.com/office/drawing/2014/main" id="{815F56ED-E753-45AA-AC24-BC0846064B72}"/>
                </a:ext>
              </a:extLst>
            </p:cNvPr>
            <p:cNvCxnSpPr>
              <a:cxnSpLocks/>
              <a:endCxn id="37" idx="1"/>
            </p:cNvCxnSpPr>
            <p:nvPr/>
          </p:nvCxnSpPr>
          <p:spPr>
            <a:xfrm>
              <a:off x="2006082" y="4257169"/>
              <a:ext cx="953624" cy="586195"/>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8" name="テキスト ボックス 47">
              <a:extLst>
                <a:ext uri="{FF2B5EF4-FFF2-40B4-BE49-F238E27FC236}">
                  <a16:creationId xmlns:a16="http://schemas.microsoft.com/office/drawing/2014/main" id="{30E9D111-FE42-4CA2-B4AE-26B4C079BFEC}"/>
                </a:ext>
              </a:extLst>
            </p:cNvPr>
            <p:cNvSpPr txBox="1"/>
            <p:nvPr/>
          </p:nvSpPr>
          <p:spPr>
            <a:xfrm>
              <a:off x="2959706" y="2000392"/>
              <a:ext cx="758541" cy="200055"/>
            </a:xfrm>
            <a:prstGeom prst="rect">
              <a:avLst/>
            </a:prstGeom>
            <a:noFill/>
          </p:spPr>
          <p:txBody>
            <a:bodyPr wrap="none" rtlCol="0">
              <a:spAutoFit/>
            </a:bodyPr>
            <a:lstStyle/>
            <a:p>
              <a:r>
                <a:rPr kumimoji="1" lang="en-US" altLang="ja-JP" sz="700"/>
                <a:t>03.</a:t>
              </a:r>
              <a:r>
                <a:rPr kumimoji="1" lang="ja-JP" altLang="en-US" sz="700"/>
                <a:t>搭乗員設定</a:t>
              </a:r>
              <a:endParaRPr kumimoji="1" lang="en-US" altLang="ja-JP" sz="700"/>
            </a:p>
          </p:txBody>
        </p:sp>
        <p:sp>
          <p:nvSpPr>
            <p:cNvPr id="49" name="テキスト ボックス 48">
              <a:extLst>
                <a:ext uri="{FF2B5EF4-FFF2-40B4-BE49-F238E27FC236}">
                  <a16:creationId xmlns:a16="http://schemas.microsoft.com/office/drawing/2014/main" id="{CD818E24-9A3C-4EEF-B998-D576E59C9E15}"/>
                </a:ext>
              </a:extLst>
            </p:cNvPr>
            <p:cNvSpPr txBox="1"/>
            <p:nvPr/>
          </p:nvSpPr>
          <p:spPr>
            <a:xfrm>
              <a:off x="2959706" y="1563852"/>
              <a:ext cx="848309" cy="200055"/>
            </a:xfrm>
            <a:prstGeom prst="rect">
              <a:avLst/>
            </a:prstGeom>
            <a:noFill/>
          </p:spPr>
          <p:txBody>
            <a:bodyPr wrap="none" rtlCol="0">
              <a:spAutoFit/>
            </a:bodyPr>
            <a:lstStyle/>
            <a:p>
              <a:r>
                <a:rPr kumimoji="1" lang="en-US" altLang="ja-JP" sz="700"/>
                <a:t>02.</a:t>
              </a:r>
              <a:r>
                <a:rPr kumimoji="1" lang="ja-JP" altLang="en-US" sz="700"/>
                <a:t>支援兵器画像</a:t>
              </a:r>
              <a:endParaRPr kumimoji="1" lang="en-US" altLang="ja-JP" sz="700"/>
            </a:p>
          </p:txBody>
        </p:sp>
        <p:cxnSp>
          <p:nvCxnSpPr>
            <p:cNvPr id="50" name="直線コネクタ 49">
              <a:extLst>
                <a:ext uri="{FF2B5EF4-FFF2-40B4-BE49-F238E27FC236}">
                  <a16:creationId xmlns:a16="http://schemas.microsoft.com/office/drawing/2014/main" id="{0EEC9460-17D0-473C-B5C9-A6DE5A3BA4AF}"/>
                </a:ext>
              </a:extLst>
            </p:cNvPr>
            <p:cNvCxnSpPr>
              <a:cxnSpLocks/>
              <a:endCxn id="49" idx="1"/>
            </p:cNvCxnSpPr>
            <p:nvPr/>
          </p:nvCxnSpPr>
          <p:spPr>
            <a:xfrm flipV="1">
              <a:off x="1715590" y="1663880"/>
              <a:ext cx="1244116" cy="59856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5" name="テキスト ボックス 84">
              <a:extLst>
                <a:ext uri="{FF2B5EF4-FFF2-40B4-BE49-F238E27FC236}">
                  <a16:creationId xmlns:a16="http://schemas.microsoft.com/office/drawing/2014/main" id="{5469AFA1-F445-41CB-826F-13A8D4BF5F9E}"/>
                </a:ext>
              </a:extLst>
            </p:cNvPr>
            <p:cNvSpPr txBox="1"/>
            <p:nvPr/>
          </p:nvSpPr>
          <p:spPr>
            <a:xfrm>
              <a:off x="2959706" y="3305562"/>
              <a:ext cx="1066318" cy="200055"/>
            </a:xfrm>
            <a:prstGeom prst="rect">
              <a:avLst/>
            </a:prstGeom>
            <a:noFill/>
          </p:spPr>
          <p:txBody>
            <a:bodyPr wrap="none" rtlCol="0">
              <a:spAutoFit/>
            </a:bodyPr>
            <a:lstStyle/>
            <a:p>
              <a:r>
                <a:rPr kumimoji="1" lang="en-US" altLang="ja-JP" sz="700"/>
                <a:t>04.</a:t>
              </a:r>
              <a:r>
                <a:rPr kumimoji="1" lang="ja-JP" altLang="en-US" sz="700"/>
                <a:t>攻撃</a:t>
              </a:r>
              <a:r>
                <a:rPr kumimoji="1" lang="en-US" altLang="ja-JP" sz="700"/>
                <a:t>/</a:t>
              </a:r>
              <a:r>
                <a:rPr kumimoji="1" lang="ja-JP" altLang="en-US" sz="700"/>
                <a:t>回復アイコン</a:t>
              </a:r>
              <a:endParaRPr kumimoji="1" lang="en-US" altLang="ja-JP" sz="700"/>
            </a:p>
          </p:txBody>
        </p:sp>
        <p:cxnSp>
          <p:nvCxnSpPr>
            <p:cNvPr id="86" name="直線コネクタ 85">
              <a:extLst>
                <a:ext uri="{FF2B5EF4-FFF2-40B4-BE49-F238E27FC236}">
                  <a16:creationId xmlns:a16="http://schemas.microsoft.com/office/drawing/2014/main" id="{778B3095-A219-4C10-8A99-8B1444F35DDF}"/>
                </a:ext>
              </a:extLst>
            </p:cNvPr>
            <p:cNvCxnSpPr>
              <a:cxnSpLocks/>
              <a:endCxn id="85" idx="1"/>
            </p:cNvCxnSpPr>
            <p:nvPr/>
          </p:nvCxnSpPr>
          <p:spPr>
            <a:xfrm flipV="1">
              <a:off x="2617444" y="3405590"/>
              <a:ext cx="342262" cy="78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250215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34</a:t>
            </a:fld>
            <a:endParaRPr kumimoji="1" lang="ja-JP" altLang="en-US"/>
          </a:p>
        </p:txBody>
      </p:sp>
      <p:sp>
        <p:nvSpPr>
          <p:cNvPr id="23" name="テキスト ボックス 22">
            <a:extLst>
              <a:ext uri="{FF2B5EF4-FFF2-40B4-BE49-F238E27FC236}">
                <a16:creationId xmlns:a16="http://schemas.microsoft.com/office/drawing/2014/main" id="{53DB5FC9-1B6E-4052-A06D-C5EE76878EFB}"/>
              </a:ext>
            </a:extLst>
          </p:cNvPr>
          <p:cNvSpPr txBox="1"/>
          <p:nvPr/>
        </p:nvSpPr>
        <p:spPr>
          <a:xfrm>
            <a:off x="270525" y="574902"/>
            <a:ext cx="4339650" cy="2739211"/>
          </a:xfrm>
          <a:prstGeom prst="rect">
            <a:avLst/>
          </a:prstGeom>
          <a:noFill/>
        </p:spPr>
        <p:txBody>
          <a:bodyPr wrap="none" rtlCol="0" anchor="t">
            <a:spAutoFit/>
          </a:bodyPr>
          <a:lstStyle/>
          <a:p>
            <a:r>
              <a:rPr kumimoji="1" lang="ja-JP" altLang="en-US" sz="1200" b="1">
                <a:ea typeface="メイリオ"/>
              </a:rPr>
              <a:t>○おまかせ編成（co140c）</a:t>
            </a:r>
            <a:endParaRPr kumimoji="1" lang="en-US" altLang="ja-JP" sz="1200" b="1" dirty="0"/>
          </a:p>
          <a:p>
            <a:r>
              <a:rPr kumimoji="1" lang="ja-JP" altLang="en-US" sz="1200" b="1" dirty="0"/>
              <a:t>　　キャラ・ＴＲカード・武器、パーツ、結晶を一括で選択</a:t>
            </a:r>
            <a:endParaRPr kumimoji="1" lang="en-US" altLang="ja-JP" sz="1200" b="1" dirty="0"/>
          </a:p>
          <a:p>
            <a:endParaRPr kumimoji="1" lang="en-US" altLang="ja-JP" sz="1200" b="1" dirty="0"/>
          </a:p>
          <a:p>
            <a:r>
              <a:rPr kumimoji="1" lang="ja-JP" altLang="en-US" sz="1200" b="1" dirty="0"/>
              <a:t>　・キャラ</a:t>
            </a:r>
            <a:r>
              <a:rPr kumimoji="1" lang="en-US" altLang="ja-JP" sz="1200" b="1" dirty="0">
                <a:solidFill>
                  <a:srgbClr val="FF0000"/>
                </a:solidFill>
              </a:rPr>
              <a:t>(20200212</a:t>
            </a:r>
            <a:r>
              <a:rPr kumimoji="1" lang="ja-JP" altLang="en-US" sz="1200" b="1" dirty="0">
                <a:solidFill>
                  <a:srgbClr val="FF0000"/>
                </a:solidFill>
              </a:rPr>
              <a:t>追記</a:t>
            </a:r>
            <a:r>
              <a:rPr kumimoji="1" lang="en-US" altLang="ja-JP" sz="1200" b="1" dirty="0">
                <a:solidFill>
                  <a:srgbClr val="FF0000"/>
                </a:solidFill>
              </a:rPr>
              <a:t>)</a:t>
            </a:r>
          </a:p>
          <a:p>
            <a:r>
              <a:rPr kumimoji="1" lang="ja-JP" altLang="en-US" sz="1200" b="1" dirty="0"/>
              <a:t>　　</a:t>
            </a:r>
            <a:r>
              <a:rPr kumimoji="1" lang="ja-JP" altLang="en-US" sz="1200" dirty="0"/>
              <a:t>変更する・しないの選択。</a:t>
            </a:r>
            <a:endParaRPr kumimoji="1" lang="en-US" altLang="ja-JP" sz="800" dirty="0"/>
          </a:p>
          <a:p>
            <a:endParaRPr kumimoji="1" lang="en-US" altLang="ja-JP" sz="800" dirty="0"/>
          </a:p>
          <a:p>
            <a:endParaRPr kumimoji="1" lang="en-US" altLang="ja-JP" sz="800" dirty="0"/>
          </a:p>
          <a:p>
            <a:r>
              <a:rPr kumimoji="1" lang="ja-JP" altLang="en-US" sz="1200" b="1" dirty="0"/>
              <a:t>　・ソート </a:t>
            </a:r>
            <a:r>
              <a:rPr kumimoji="1" lang="en-US" altLang="ja-JP" sz="900" dirty="0">
                <a:solidFill>
                  <a:srgbClr val="FF0000"/>
                </a:solidFill>
              </a:rPr>
              <a:t>※ALL</a:t>
            </a:r>
            <a:r>
              <a:rPr kumimoji="1" lang="ja-JP" altLang="en-US" sz="900" dirty="0">
                <a:solidFill>
                  <a:srgbClr val="FF0000"/>
                </a:solidFill>
              </a:rPr>
              <a:t>を廃止</a:t>
            </a:r>
            <a:endParaRPr kumimoji="1" lang="en-US" altLang="ja-JP" sz="900" dirty="0">
              <a:solidFill>
                <a:srgbClr val="FF0000"/>
              </a:solidFill>
            </a:endParaRPr>
          </a:p>
          <a:p>
            <a:r>
              <a:rPr kumimoji="1" lang="ja-JP" altLang="en-US" sz="1200" b="1" dirty="0"/>
              <a:t>　　</a:t>
            </a:r>
            <a:r>
              <a:rPr kumimoji="1" lang="ja-JP" altLang="en-US" sz="1200" dirty="0">
                <a:ea typeface="メイリオ"/>
              </a:rPr>
              <a:t>複数を選択することは出来ない。</a:t>
            </a:r>
            <a:endParaRPr lang="ja-JP" altLang="en-US" sz="1200" dirty="0">
              <a:ea typeface="メイリオ"/>
            </a:endParaRPr>
          </a:p>
          <a:p>
            <a:r>
              <a:rPr kumimoji="1" lang="ja-JP" altLang="en-US" sz="1200" dirty="0">
                <a:ea typeface="メイリオ"/>
              </a:rPr>
              <a:t>　　属性の優先なども踏まえ、</a:t>
            </a:r>
            <a:endParaRPr kumimoji="1" lang="en-US" altLang="ja-JP" sz="1200" dirty="0">
              <a:ea typeface="メイリオ"/>
            </a:endParaRPr>
          </a:p>
          <a:p>
            <a:r>
              <a:rPr kumimoji="1" lang="ja-JP" altLang="en-US" sz="1200" dirty="0">
                <a:ea typeface="メイリオ"/>
              </a:rPr>
              <a:t>　　指定したパラメータが同じの値の場合は、</a:t>
            </a:r>
            <a:endParaRPr lang="en-US" altLang="ja-JP" sz="1200" dirty="0">
              <a:ea typeface="メイリオ"/>
            </a:endParaRPr>
          </a:p>
          <a:p>
            <a:r>
              <a:rPr kumimoji="1" lang="ja-JP" altLang="en-US" sz="1200" dirty="0"/>
              <a:t>　　</a:t>
            </a:r>
            <a:r>
              <a:rPr kumimoji="1" lang="ja-JP" altLang="en-US" sz="1200" b="1" dirty="0"/>
              <a:t>レア </a:t>
            </a:r>
            <a:r>
              <a:rPr kumimoji="1" lang="en-US" altLang="ja-JP" sz="1200" b="1" dirty="0"/>
              <a:t>&gt; </a:t>
            </a:r>
            <a:r>
              <a:rPr kumimoji="1" lang="ja-JP" altLang="en-US" sz="1200" b="1" dirty="0"/>
              <a:t>進化 </a:t>
            </a:r>
            <a:r>
              <a:rPr kumimoji="1" lang="en-US" altLang="ja-JP" sz="1200" b="1" dirty="0"/>
              <a:t>&gt;</a:t>
            </a:r>
            <a:r>
              <a:rPr kumimoji="1" lang="ja-JP" altLang="en-US" sz="1200" b="1" dirty="0"/>
              <a:t> レベル </a:t>
            </a:r>
            <a:r>
              <a:rPr kumimoji="1" lang="en-US" altLang="ja-JP" sz="1200" b="1" dirty="0"/>
              <a:t>&gt;</a:t>
            </a:r>
            <a:r>
              <a:rPr kumimoji="1" lang="ja-JP" altLang="en-US" sz="1200" b="1" dirty="0"/>
              <a:t> 入手</a:t>
            </a:r>
            <a:r>
              <a:rPr kumimoji="1" lang="en-US" altLang="ja-JP" sz="1200" b="1" dirty="0"/>
              <a:t>(</a:t>
            </a:r>
            <a:r>
              <a:rPr kumimoji="1" lang="ja-JP" altLang="en-US" sz="1200" b="1" dirty="0"/>
              <a:t>新</a:t>
            </a:r>
            <a:r>
              <a:rPr kumimoji="1" lang="en-US" altLang="ja-JP" sz="1200" b="1" dirty="0"/>
              <a:t>)</a:t>
            </a:r>
          </a:p>
          <a:p>
            <a:r>
              <a:rPr kumimoji="1" lang="ja-JP" altLang="en-US" sz="1200" dirty="0"/>
              <a:t>　　で選択する。</a:t>
            </a:r>
            <a:endParaRPr kumimoji="1" lang="en-US" altLang="ja-JP" sz="1200" dirty="0"/>
          </a:p>
          <a:p>
            <a:r>
              <a:rPr kumimoji="1" lang="ja-JP" altLang="en-US" sz="1200" dirty="0">
                <a:ea typeface="メイリオ"/>
              </a:rPr>
              <a:t>　　</a:t>
            </a:r>
            <a:endParaRPr kumimoji="1" lang="en-US" altLang="ja-JP" sz="1200" dirty="0">
              <a:ea typeface="メイリオ"/>
            </a:endParaRPr>
          </a:p>
          <a:p>
            <a:r>
              <a:rPr kumimoji="1" lang="en-US" altLang="ja-JP" sz="1200" dirty="0">
                <a:ea typeface="メイリオ"/>
              </a:rPr>
              <a:t>　　※</a:t>
            </a:r>
            <a:r>
              <a:rPr kumimoji="1" lang="ja-JP" altLang="en-US" sz="1200" dirty="0">
                <a:ea typeface="メイリオ"/>
              </a:rPr>
              <a:t>細部まで同一の場合は新しく入手した方を優先</a:t>
            </a:r>
            <a:endParaRPr lang="en-US" altLang="ja-JP" sz="1200" dirty="0">
              <a:ea typeface="メイリオ"/>
            </a:endParaRPr>
          </a:p>
        </p:txBody>
      </p:sp>
      <p:pic>
        <p:nvPicPr>
          <p:cNvPr id="2" name="図 1">
            <a:extLst>
              <a:ext uri="{FF2B5EF4-FFF2-40B4-BE49-F238E27FC236}">
                <a16:creationId xmlns:a16="http://schemas.microsoft.com/office/drawing/2014/main" id="{5FF93F75-DF21-4E51-867C-9406173C9F71}"/>
              </a:ext>
            </a:extLst>
          </p:cNvPr>
          <p:cNvPicPr>
            <a:picLocks noChangeAspect="1"/>
          </p:cNvPicPr>
          <p:nvPr/>
        </p:nvPicPr>
        <p:blipFill>
          <a:blip r:embed="rId2"/>
          <a:stretch>
            <a:fillRect/>
          </a:stretch>
        </p:blipFill>
        <p:spPr>
          <a:xfrm>
            <a:off x="545341" y="4793374"/>
            <a:ext cx="913753" cy="1607425"/>
          </a:xfrm>
          <a:prstGeom prst="rect">
            <a:avLst/>
          </a:prstGeom>
        </p:spPr>
      </p:pic>
      <p:pic>
        <p:nvPicPr>
          <p:cNvPr id="110" name="図 109">
            <a:extLst>
              <a:ext uri="{FF2B5EF4-FFF2-40B4-BE49-F238E27FC236}">
                <a16:creationId xmlns:a16="http://schemas.microsoft.com/office/drawing/2014/main" id="{01057B02-69CA-495D-8685-F222B30A7E14}"/>
              </a:ext>
            </a:extLst>
          </p:cNvPr>
          <p:cNvPicPr>
            <a:picLocks noChangeAspect="1"/>
          </p:cNvPicPr>
          <p:nvPr/>
        </p:nvPicPr>
        <p:blipFill>
          <a:blip r:embed="rId2"/>
          <a:stretch>
            <a:fillRect/>
          </a:stretch>
        </p:blipFill>
        <p:spPr>
          <a:xfrm>
            <a:off x="2790491" y="4858716"/>
            <a:ext cx="876609" cy="1542083"/>
          </a:xfrm>
          <a:prstGeom prst="rect">
            <a:avLst/>
          </a:prstGeom>
        </p:spPr>
      </p:pic>
      <p:cxnSp>
        <p:nvCxnSpPr>
          <p:cNvPr id="4" name="直線矢印コネクタ 3">
            <a:extLst>
              <a:ext uri="{FF2B5EF4-FFF2-40B4-BE49-F238E27FC236}">
                <a16:creationId xmlns:a16="http://schemas.microsoft.com/office/drawing/2014/main" id="{132701E7-B2D6-4B14-8D9B-C10DC019BC90}"/>
              </a:ext>
            </a:extLst>
          </p:cNvPr>
          <p:cNvCxnSpPr/>
          <p:nvPr/>
        </p:nvCxnSpPr>
        <p:spPr>
          <a:xfrm>
            <a:off x="1752193" y="5597086"/>
            <a:ext cx="6881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四角形: 角を丸くする 4">
            <a:extLst>
              <a:ext uri="{FF2B5EF4-FFF2-40B4-BE49-F238E27FC236}">
                <a16:creationId xmlns:a16="http://schemas.microsoft.com/office/drawing/2014/main" id="{FF85C9B2-A98A-4408-A80A-FFEE708F9866}"/>
              </a:ext>
            </a:extLst>
          </p:cNvPr>
          <p:cNvSpPr/>
          <p:nvPr/>
        </p:nvSpPr>
        <p:spPr>
          <a:xfrm>
            <a:off x="2801409" y="5178105"/>
            <a:ext cx="819739" cy="9718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a:t>方針</a:t>
            </a:r>
            <a:endParaRPr kumimoji="1" lang="en-US" altLang="ja-JP" sz="1400"/>
          </a:p>
          <a:p>
            <a:pPr algn="ctr"/>
            <a:r>
              <a:rPr kumimoji="1" lang="ja-JP" altLang="en-US" sz="800"/>
              <a:t>ウィンドウ</a:t>
            </a:r>
          </a:p>
        </p:txBody>
      </p:sp>
      <p:sp>
        <p:nvSpPr>
          <p:cNvPr id="115" name="四角形: 角を丸くする 114">
            <a:extLst>
              <a:ext uri="{FF2B5EF4-FFF2-40B4-BE49-F238E27FC236}">
                <a16:creationId xmlns:a16="http://schemas.microsoft.com/office/drawing/2014/main" id="{62A093EA-1205-4ECF-9DDC-E8574FBD1BD4}"/>
              </a:ext>
            </a:extLst>
          </p:cNvPr>
          <p:cNvSpPr/>
          <p:nvPr/>
        </p:nvSpPr>
        <p:spPr>
          <a:xfrm>
            <a:off x="4551522" y="1320214"/>
            <a:ext cx="4365943" cy="42175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1" name="テキスト ボックス 120">
            <a:extLst>
              <a:ext uri="{FF2B5EF4-FFF2-40B4-BE49-F238E27FC236}">
                <a16:creationId xmlns:a16="http://schemas.microsoft.com/office/drawing/2014/main" id="{13921EAA-0316-4057-8A39-0E100BC6DF12}"/>
              </a:ext>
            </a:extLst>
          </p:cNvPr>
          <p:cNvSpPr txBox="1"/>
          <p:nvPr/>
        </p:nvSpPr>
        <p:spPr>
          <a:xfrm>
            <a:off x="4645307" y="2265931"/>
            <a:ext cx="1142690" cy="307777"/>
          </a:xfrm>
          <a:prstGeom prst="rect">
            <a:avLst/>
          </a:prstGeom>
          <a:noFill/>
        </p:spPr>
        <p:txBody>
          <a:bodyPr wrap="square" rtlCol="0">
            <a:spAutoFit/>
          </a:bodyPr>
          <a:lstStyle/>
          <a:p>
            <a:r>
              <a:rPr kumimoji="1" lang="ja-JP" altLang="en-US" sz="1400" dirty="0"/>
              <a:t>キャラ</a:t>
            </a:r>
          </a:p>
        </p:txBody>
      </p:sp>
      <p:sp>
        <p:nvSpPr>
          <p:cNvPr id="122" name="四角形: 角を丸くする 121">
            <a:extLst>
              <a:ext uri="{FF2B5EF4-FFF2-40B4-BE49-F238E27FC236}">
                <a16:creationId xmlns:a16="http://schemas.microsoft.com/office/drawing/2014/main" id="{3E061370-2D53-4355-AAE8-7F7C23B290EB}"/>
              </a:ext>
            </a:extLst>
          </p:cNvPr>
          <p:cNvSpPr/>
          <p:nvPr/>
        </p:nvSpPr>
        <p:spPr>
          <a:xfrm>
            <a:off x="6917303" y="4672564"/>
            <a:ext cx="1094533" cy="3550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ＯＫ</a:t>
            </a:r>
          </a:p>
        </p:txBody>
      </p:sp>
      <p:sp>
        <p:nvSpPr>
          <p:cNvPr id="124" name="四角形: 角を丸くする 123">
            <a:extLst>
              <a:ext uri="{FF2B5EF4-FFF2-40B4-BE49-F238E27FC236}">
                <a16:creationId xmlns:a16="http://schemas.microsoft.com/office/drawing/2014/main" id="{293C7AAF-BB77-46FA-B4EE-E1C2E1CE49F4}"/>
              </a:ext>
            </a:extLst>
          </p:cNvPr>
          <p:cNvSpPr/>
          <p:nvPr/>
        </p:nvSpPr>
        <p:spPr>
          <a:xfrm>
            <a:off x="5441689" y="4665315"/>
            <a:ext cx="1094533" cy="3550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a:t>キャンセル</a:t>
            </a:r>
          </a:p>
        </p:txBody>
      </p:sp>
      <p:sp>
        <p:nvSpPr>
          <p:cNvPr id="130" name="四角形: 角を丸くする 129">
            <a:extLst>
              <a:ext uri="{FF2B5EF4-FFF2-40B4-BE49-F238E27FC236}">
                <a16:creationId xmlns:a16="http://schemas.microsoft.com/office/drawing/2014/main" id="{E1A8E439-EA9D-4C8A-AA17-61F0D1985679}"/>
              </a:ext>
            </a:extLst>
          </p:cNvPr>
          <p:cNvSpPr/>
          <p:nvPr/>
        </p:nvSpPr>
        <p:spPr>
          <a:xfrm>
            <a:off x="5676284" y="3224902"/>
            <a:ext cx="544445" cy="200936"/>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a:t>属性Ａ</a:t>
            </a:r>
            <a:endParaRPr kumimoji="1" lang="en-US" altLang="ja-JP" sz="800" dirty="0"/>
          </a:p>
          <a:p>
            <a:pPr algn="ctr"/>
            <a:r>
              <a:rPr kumimoji="1" lang="ja-JP" altLang="en-US" sz="800" dirty="0"/>
              <a:t>優先</a:t>
            </a:r>
            <a:endParaRPr kumimoji="1" lang="en-US" altLang="ja-JP" sz="800" dirty="0"/>
          </a:p>
        </p:txBody>
      </p:sp>
      <p:sp>
        <p:nvSpPr>
          <p:cNvPr id="135" name="四角形: 角を丸くする 134">
            <a:extLst>
              <a:ext uri="{FF2B5EF4-FFF2-40B4-BE49-F238E27FC236}">
                <a16:creationId xmlns:a16="http://schemas.microsoft.com/office/drawing/2014/main" id="{4A01B28D-2CBC-43DD-943C-0DF5D28EB636}"/>
              </a:ext>
            </a:extLst>
          </p:cNvPr>
          <p:cNvSpPr/>
          <p:nvPr/>
        </p:nvSpPr>
        <p:spPr>
          <a:xfrm>
            <a:off x="6274365" y="3224902"/>
            <a:ext cx="544445" cy="200936"/>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a:t>属性Ｂ</a:t>
            </a:r>
            <a:endParaRPr kumimoji="1" lang="en-US" altLang="ja-JP" sz="800"/>
          </a:p>
          <a:p>
            <a:pPr algn="ctr"/>
            <a:r>
              <a:rPr kumimoji="1" lang="ja-JP" altLang="en-US" sz="800"/>
              <a:t>優先</a:t>
            </a:r>
            <a:endParaRPr kumimoji="1" lang="en-US" altLang="ja-JP" sz="800"/>
          </a:p>
        </p:txBody>
      </p:sp>
      <p:sp>
        <p:nvSpPr>
          <p:cNvPr id="136" name="四角形: 角を丸くする 135">
            <a:extLst>
              <a:ext uri="{FF2B5EF4-FFF2-40B4-BE49-F238E27FC236}">
                <a16:creationId xmlns:a16="http://schemas.microsoft.com/office/drawing/2014/main" id="{CA794811-F6B4-430D-AEFF-822C5330ED3A}"/>
              </a:ext>
            </a:extLst>
          </p:cNvPr>
          <p:cNvSpPr/>
          <p:nvPr/>
        </p:nvSpPr>
        <p:spPr>
          <a:xfrm>
            <a:off x="6887607" y="3234703"/>
            <a:ext cx="544445" cy="200936"/>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a:t>属性Ｃ</a:t>
            </a:r>
            <a:endParaRPr kumimoji="1" lang="en-US" altLang="ja-JP" sz="800" dirty="0"/>
          </a:p>
          <a:p>
            <a:pPr algn="ctr"/>
            <a:r>
              <a:rPr kumimoji="1" lang="ja-JP" altLang="en-US" sz="800" dirty="0"/>
              <a:t>優先</a:t>
            </a:r>
            <a:endParaRPr kumimoji="1" lang="en-US" altLang="ja-JP" sz="800" dirty="0"/>
          </a:p>
        </p:txBody>
      </p:sp>
      <p:sp>
        <p:nvSpPr>
          <p:cNvPr id="137" name="四角形: 角を丸くする 136">
            <a:extLst>
              <a:ext uri="{FF2B5EF4-FFF2-40B4-BE49-F238E27FC236}">
                <a16:creationId xmlns:a16="http://schemas.microsoft.com/office/drawing/2014/main" id="{293B119A-0101-4EF6-ACFB-2048256E4804}"/>
              </a:ext>
            </a:extLst>
          </p:cNvPr>
          <p:cNvSpPr/>
          <p:nvPr/>
        </p:nvSpPr>
        <p:spPr>
          <a:xfrm>
            <a:off x="7485688" y="3234703"/>
            <a:ext cx="544445" cy="20093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a:t>属性Ｄ</a:t>
            </a:r>
            <a:endParaRPr kumimoji="1" lang="en-US" altLang="ja-JP" sz="800"/>
          </a:p>
          <a:p>
            <a:pPr algn="ctr"/>
            <a:r>
              <a:rPr kumimoji="1" lang="ja-JP" altLang="en-US" sz="800"/>
              <a:t>優先</a:t>
            </a:r>
            <a:endParaRPr kumimoji="1" lang="en-US" altLang="ja-JP" sz="800"/>
          </a:p>
        </p:txBody>
      </p:sp>
      <p:sp>
        <p:nvSpPr>
          <p:cNvPr id="138" name="四角形: 角を丸くする 137">
            <a:extLst>
              <a:ext uri="{FF2B5EF4-FFF2-40B4-BE49-F238E27FC236}">
                <a16:creationId xmlns:a16="http://schemas.microsoft.com/office/drawing/2014/main" id="{7E124114-074C-4D32-A3B9-5B5E8DEC7F72}"/>
              </a:ext>
            </a:extLst>
          </p:cNvPr>
          <p:cNvSpPr/>
          <p:nvPr/>
        </p:nvSpPr>
        <p:spPr>
          <a:xfrm>
            <a:off x="8083769" y="3234703"/>
            <a:ext cx="544445" cy="200936"/>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a:t>属性Ｅ</a:t>
            </a:r>
            <a:endParaRPr kumimoji="1" lang="en-US" altLang="ja-JP" sz="800" dirty="0"/>
          </a:p>
          <a:p>
            <a:pPr algn="ctr"/>
            <a:r>
              <a:rPr kumimoji="1" lang="ja-JP" altLang="en-US" sz="800" dirty="0"/>
              <a:t>優先</a:t>
            </a:r>
            <a:endParaRPr kumimoji="1" lang="en-US" altLang="ja-JP" sz="800" dirty="0"/>
          </a:p>
        </p:txBody>
      </p:sp>
      <p:sp>
        <p:nvSpPr>
          <p:cNvPr id="176" name="テキスト ボックス 175">
            <a:extLst>
              <a:ext uri="{FF2B5EF4-FFF2-40B4-BE49-F238E27FC236}">
                <a16:creationId xmlns:a16="http://schemas.microsoft.com/office/drawing/2014/main" id="{F706C809-78DC-48D2-B070-AB5446C38A1B}"/>
              </a:ext>
            </a:extLst>
          </p:cNvPr>
          <p:cNvSpPr txBox="1"/>
          <p:nvPr/>
        </p:nvSpPr>
        <p:spPr>
          <a:xfrm>
            <a:off x="5657864" y="1631733"/>
            <a:ext cx="2247044" cy="369332"/>
          </a:xfrm>
          <a:prstGeom prst="rect">
            <a:avLst/>
          </a:prstGeom>
          <a:noFill/>
        </p:spPr>
        <p:txBody>
          <a:bodyPr wrap="square" rtlCol="0">
            <a:spAutoFit/>
          </a:bodyPr>
          <a:lstStyle/>
          <a:p>
            <a:pPr algn="ctr"/>
            <a:r>
              <a:rPr kumimoji="1" lang="ja-JP" altLang="en-US"/>
              <a:t>おまかせ</a:t>
            </a:r>
          </a:p>
        </p:txBody>
      </p:sp>
      <p:sp>
        <p:nvSpPr>
          <p:cNvPr id="328" name="四角形: 角を丸くする 327">
            <a:extLst>
              <a:ext uri="{FF2B5EF4-FFF2-40B4-BE49-F238E27FC236}">
                <a16:creationId xmlns:a16="http://schemas.microsoft.com/office/drawing/2014/main" id="{F6C60A60-9AAB-4378-9A8C-81F0E17600A2}"/>
              </a:ext>
            </a:extLst>
          </p:cNvPr>
          <p:cNvSpPr/>
          <p:nvPr/>
        </p:nvSpPr>
        <p:spPr>
          <a:xfrm>
            <a:off x="6495614" y="2293072"/>
            <a:ext cx="1006073" cy="241980"/>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900"/>
              <a:t>変更する</a:t>
            </a:r>
          </a:p>
        </p:txBody>
      </p:sp>
      <p:sp>
        <p:nvSpPr>
          <p:cNvPr id="329" name="四角形: 角を丸くする 328">
            <a:extLst>
              <a:ext uri="{FF2B5EF4-FFF2-40B4-BE49-F238E27FC236}">
                <a16:creationId xmlns:a16="http://schemas.microsoft.com/office/drawing/2014/main" id="{A48A2919-C676-40ED-B496-171C0796504B}"/>
              </a:ext>
            </a:extLst>
          </p:cNvPr>
          <p:cNvSpPr/>
          <p:nvPr/>
        </p:nvSpPr>
        <p:spPr>
          <a:xfrm>
            <a:off x="7570301" y="2300683"/>
            <a:ext cx="1006073" cy="241980"/>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900" dirty="0"/>
              <a:t>変更しない</a:t>
            </a:r>
          </a:p>
        </p:txBody>
      </p:sp>
      <p:grpSp>
        <p:nvGrpSpPr>
          <p:cNvPr id="397" name="グループ化 396">
            <a:extLst>
              <a:ext uri="{FF2B5EF4-FFF2-40B4-BE49-F238E27FC236}">
                <a16:creationId xmlns:a16="http://schemas.microsoft.com/office/drawing/2014/main" id="{72D61987-614D-4FC5-95A4-BD43519AAA74}"/>
              </a:ext>
            </a:extLst>
          </p:cNvPr>
          <p:cNvGrpSpPr/>
          <p:nvPr/>
        </p:nvGrpSpPr>
        <p:grpSpPr>
          <a:xfrm flipH="1">
            <a:off x="8675007" y="2235689"/>
            <a:ext cx="105197" cy="2681812"/>
            <a:chOff x="0" y="0"/>
            <a:chExt cx="74110" cy="3612932"/>
          </a:xfrm>
        </p:grpSpPr>
        <p:sp>
          <p:nvSpPr>
            <p:cNvPr id="398" name="四角形: 角を丸くする 397">
              <a:extLst>
                <a:ext uri="{FF2B5EF4-FFF2-40B4-BE49-F238E27FC236}">
                  <a16:creationId xmlns:a16="http://schemas.microsoft.com/office/drawing/2014/main" id="{3A63C693-89D3-40F8-A761-3EDD8D01AFFC}"/>
                </a:ext>
              </a:extLst>
            </p:cNvPr>
            <p:cNvSpPr/>
            <p:nvPr/>
          </p:nvSpPr>
          <p:spPr>
            <a:xfrm>
              <a:off x="0" y="1"/>
              <a:ext cx="74110" cy="3612931"/>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399" name="四角形: 角を丸くする 398">
              <a:extLst>
                <a:ext uri="{FF2B5EF4-FFF2-40B4-BE49-F238E27FC236}">
                  <a16:creationId xmlns:a16="http://schemas.microsoft.com/office/drawing/2014/main" id="{94745EC0-C594-4E97-ADB5-EED737F58DF1}"/>
                </a:ext>
              </a:extLst>
            </p:cNvPr>
            <p:cNvSpPr/>
            <p:nvPr/>
          </p:nvSpPr>
          <p:spPr>
            <a:xfrm>
              <a:off x="0" y="0"/>
              <a:ext cx="74110" cy="587101"/>
            </a:xfrm>
            <a:prstGeom prst="roundRect">
              <a:avLst>
                <a:gd name="adj" fmla="val 50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cxnSp>
        <p:nvCxnSpPr>
          <p:cNvPr id="424" name="直線コネクタ 423">
            <a:extLst>
              <a:ext uri="{FF2B5EF4-FFF2-40B4-BE49-F238E27FC236}">
                <a16:creationId xmlns:a16="http://schemas.microsoft.com/office/drawing/2014/main" id="{FDCCD7D5-6AEB-436D-A153-931AB809A7DD}"/>
              </a:ext>
            </a:extLst>
          </p:cNvPr>
          <p:cNvCxnSpPr>
            <a:cxnSpLocks/>
          </p:cNvCxnSpPr>
          <p:nvPr/>
        </p:nvCxnSpPr>
        <p:spPr>
          <a:xfrm>
            <a:off x="5054640" y="3740917"/>
            <a:ext cx="343880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3" name="テキスト ボックス 142">
            <a:extLst>
              <a:ext uri="{FF2B5EF4-FFF2-40B4-BE49-F238E27FC236}">
                <a16:creationId xmlns:a16="http://schemas.microsoft.com/office/drawing/2014/main" id="{EE3E49E8-AF77-4AAB-8870-A6FA7C72D8B0}"/>
              </a:ext>
            </a:extLst>
          </p:cNvPr>
          <p:cNvSpPr txBox="1"/>
          <p:nvPr/>
        </p:nvSpPr>
        <p:spPr>
          <a:xfrm>
            <a:off x="4721660" y="3174272"/>
            <a:ext cx="1388115" cy="307777"/>
          </a:xfrm>
          <a:prstGeom prst="rect">
            <a:avLst/>
          </a:prstGeom>
          <a:noFill/>
        </p:spPr>
        <p:txBody>
          <a:bodyPr wrap="square" rtlCol="0">
            <a:spAutoFit/>
          </a:bodyPr>
          <a:lstStyle/>
          <a:p>
            <a:r>
              <a:rPr kumimoji="1" lang="ja-JP" altLang="en-US" sz="1400" dirty="0"/>
              <a:t>属性</a:t>
            </a:r>
          </a:p>
        </p:txBody>
      </p:sp>
      <p:sp>
        <p:nvSpPr>
          <p:cNvPr id="3" name="矢印: 下 2">
            <a:extLst>
              <a:ext uri="{FF2B5EF4-FFF2-40B4-BE49-F238E27FC236}">
                <a16:creationId xmlns:a16="http://schemas.microsoft.com/office/drawing/2014/main" id="{34AD19B7-B5E3-4F8D-93C7-3321ECC04DBA}"/>
              </a:ext>
            </a:extLst>
          </p:cNvPr>
          <p:cNvSpPr/>
          <p:nvPr/>
        </p:nvSpPr>
        <p:spPr>
          <a:xfrm rot="2673729">
            <a:off x="3438411" y="4432703"/>
            <a:ext cx="791852" cy="1035414"/>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cxnSp>
        <p:nvCxnSpPr>
          <p:cNvPr id="112" name="直線コネクタ 111">
            <a:extLst>
              <a:ext uri="{FF2B5EF4-FFF2-40B4-BE49-F238E27FC236}">
                <a16:creationId xmlns:a16="http://schemas.microsoft.com/office/drawing/2014/main" id="{EAEE5EEA-1245-4C8B-AF7E-586CC014A20E}"/>
              </a:ext>
            </a:extLst>
          </p:cNvPr>
          <p:cNvCxnSpPr>
            <a:cxnSpLocks/>
          </p:cNvCxnSpPr>
          <p:nvPr/>
        </p:nvCxnSpPr>
        <p:spPr>
          <a:xfrm>
            <a:off x="5056918" y="2882914"/>
            <a:ext cx="343880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3" name="四角形: 角を丸くする 112">
            <a:extLst>
              <a:ext uri="{FF2B5EF4-FFF2-40B4-BE49-F238E27FC236}">
                <a16:creationId xmlns:a16="http://schemas.microsoft.com/office/drawing/2014/main" id="{4EFFD2E6-2C40-4037-8A8D-1388491AC483}"/>
              </a:ext>
            </a:extLst>
          </p:cNvPr>
          <p:cNvSpPr/>
          <p:nvPr/>
        </p:nvSpPr>
        <p:spPr>
          <a:xfrm>
            <a:off x="6231877" y="4087487"/>
            <a:ext cx="544445" cy="200936"/>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800" dirty="0"/>
              <a:t>HP</a:t>
            </a:r>
            <a:r>
              <a:rPr kumimoji="1" lang="ja-JP" altLang="en-US" sz="800" dirty="0"/>
              <a:t>優先</a:t>
            </a:r>
            <a:endParaRPr kumimoji="1" lang="en-US" altLang="ja-JP" sz="800" dirty="0"/>
          </a:p>
        </p:txBody>
      </p:sp>
      <p:sp>
        <p:nvSpPr>
          <p:cNvPr id="114" name="四角形: 角を丸くする 113">
            <a:extLst>
              <a:ext uri="{FF2B5EF4-FFF2-40B4-BE49-F238E27FC236}">
                <a16:creationId xmlns:a16="http://schemas.microsoft.com/office/drawing/2014/main" id="{9DA47A01-6D0B-4718-B966-71433233617F}"/>
              </a:ext>
            </a:extLst>
          </p:cNvPr>
          <p:cNvSpPr/>
          <p:nvPr/>
        </p:nvSpPr>
        <p:spPr>
          <a:xfrm>
            <a:off x="6829958" y="4087487"/>
            <a:ext cx="544445" cy="200936"/>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700" dirty="0"/>
              <a:t>ATK</a:t>
            </a:r>
            <a:r>
              <a:rPr kumimoji="1" lang="ja-JP" altLang="en-US" sz="700" dirty="0"/>
              <a:t>優先</a:t>
            </a:r>
            <a:endParaRPr kumimoji="1" lang="en-US" altLang="ja-JP" sz="700" dirty="0"/>
          </a:p>
        </p:txBody>
      </p:sp>
      <p:sp>
        <p:nvSpPr>
          <p:cNvPr id="116" name="四角形: 角を丸くする 115">
            <a:extLst>
              <a:ext uri="{FF2B5EF4-FFF2-40B4-BE49-F238E27FC236}">
                <a16:creationId xmlns:a16="http://schemas.microsoft.com/office/drawing/2014/main" id="{22C0D7BC-64EC-4CE2-B301-0547C0718264}"/>
              </a:ext>
            </a:extLst>
          </p:cNvPr>
          <p:cNvSpPr/>
          <p:nvPr/>
        </p:nvSpPr>
        <p:spPr>
          <a:xfrm>
            <a:off x="7443200" y="4097288"/>
            <a:ext cx="544445" cy="200936"/>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700" dirty="0"/>
              <a:t>DEF</a:t>
            </a:r>
            <a:r>
              <a:rPr kumimoji="1" lang="ja-JP" altLang="en-US" sz="700" dirty="0"/>
              <a:t>優先</a:t>
            </a:r>
            <a:endParaRPr kumimoji="1" lang="en-US" altLang="ja-JP" sz="700" dirty="0"/>
          </a:p>
        </p:txBody>
      </p:sp>
      <p:sp>
        <p:nvSpPr>
          <p:cNvPr id="117" name="四角形: 角を丸くする 116">
            <a:extLst>
              <a:ext uri="{FF2B5EF4-FFF2-40B4-BE49-F238E27FC236}">
                <a16:creationId xmlns:a16="http://schemas.microsoft.com/office/drawing/2014/main" id="{4955C1E0-C093-4C19-B459-94AD06097DC3}"/>
              </a:ext>
            </a:extLst>
          </p:cNvPr>
          <p:cNvSpPr/>
          <p:nvPr/>
        </p:nvSpPr>
        <p:spPr>
          <a:xfrm>
            <a:off x="8041281" y="4097288"/>
            <a:ext cx="544445" cy="20093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700" dirty="0"/>
              <a:t>SPD</a:t>
            </a:r>
            <a:r>
              <a:rPr kumimoji="1" lang="ja-JP" altLang="en-US" sz="700" dirty="0"/>
              <a:t>優先</a:t>
            </a:r>
            <a:endParaRPr kumimoji="1" lang="en-US" altLang="ja-JP" sz="700" dirty="0"/>
          </a:p>
        </p:txBody>
      </p:sp>
      <p:sp>
        <p:nvSpPr>
          <p:cNvPr id="119" name="テキスト ボックス 118">
            <a:extLst>
              <a:ext uri="{FF2B5EF4-FFF2-40B4-BE49-F238E27FC236}">
                <a16:creationId xmlns:a16="http://schemas.microsoft.com/office/drawing/2014/main" id="{04CFAF5D-A912-482A-BFBF-3C2AE084CEF7}"/>
              </a:ext>
            </a:extLst>
          </p:cNvPr>
          <p:cNvSpPr txBox="1"/>
          <p:nvPr/>
        </p:nvSpPr>
        <p:spPr>
          <a:xfrm>
            <a:off x="4721660" y="4050878"/>
            <a:ext cx="1223459" cy="307777"/>
          </a:xfrm>
          <a:prstGeom prst="rect">
            <a:avLst/>
          </a:prstGeom>
          <a:noFill/>
        </p:spPr>
        <p:txBody>
          <a:bodyPr wrap="square" rtlCol="0">
            <a:spAutoFit/>
          </a:bodyPr>
          <a:lstStyle/>
          <a:p>
            <a:r>
              <a:rPr kumimoji="1" lang="ja-JP" altLang="en-US" sz="1400" dirty="0"/>
              <a:t>パラメータ</a:t>
            </a:r>
          </a:p>
        </p:txBody>
      </p:sp>
    </p:spTree>
    <p:extLst>
      <p:ext uri="{BB962C8B-B14F-4D97-AF65-F5344CB8AC3E}">
        <p14:creationId xmlns:p14="http://schemas.microsoft.com/office/powerpoint/2010/main" val="28740020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35</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1936684602"/>
              </p:ext>
            </p:extLst>
          </p:nvPr>
        </p:nvGraphicFramePr>
        <p:xfrm>
          <a:off x="599845" y="969361"/>
          <a:ext cx="6200140" cy="5120640"/>
        </p:xfrm>
        <a:graphic>
          <a:graphicData uri="http://schemas.openxmlformats.org/drawingml/2006/table">
            <a:tbl>
              <a:tblPr firstRow="1" bandRow="1">
                <a:tableStyleId>{5C22544A-7EE6-4342-B048-85BDC9FD1C3A}</a:tableStyleId>
              </a:tblPr>
              <a:tblGrid>
                <a:gridCol w="713105">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a:t>更新日</a:t>
                      </a:r>
                    </a:p>
                  </a:txBody>
                  <a:tcPr/>
                </a:tc>
                <a:tc>
                  <a:txBody>
                    <a:bodyPr/>
                    <a:lstStyle/>
                    <a:p>
                      <a:r>
                        <a:rPr kumimoji="1" lang="ja-JP" altLang="en-US" sz="800"/>
                        <a:t>主な内容</a:t>
                      </a:r>
                    </a:p>
                  </a:txBody>
                  <a:tcPr/>
                </a:tc>
                <a:tc>
                  <a:txBody>
                    <a:bodyPr/>
                    <a:lstStyle/>
                    <a:p>
                      <a:r>
                        <a:rPr kumimoji="1" lang="ja-JP" altLang="en-US" sz="800"/>
                        <a:t>備考</a:t>
                      </a:r>
                    </a:p>
                  </a:txBody>
                  <a:tcPr/>
                </a:tc>
                <a:extLst>
                  <a:ext uri="{0D108BD9-81ED-4DB2-BD59-A6C34878D82A}">
                    <a16:rowId xmlns:a16="http://schemas.microsoft.com/office/drawing/2014/main" val="4185926113"/>
                  </a:ext>
                </a:extLst>
              </a:tr>
              <a:tr h="211158">
                <a:tc>
                  <a:txBody>
                    <a:bodyPr/>
                    <a:lstStyle/>
                    <a:p>
                      <a:r>
                        <a:rPr kumimoji="1" lang="en-US" altLang="ja-JP" sz="800"/>
                        <a:t>2019.11.6</a:t>
                      </a:r>
                      <a:endParaRPr kumimoji="1" lang="ja-JP" altLang="en-US" sz="800"/>
                    </a:p>
                  </a:txBody>
                  <a:tcPr/>
                </a:tc>
                <a:tc>
                  <a:txBody>
                    <a:bodyPr/>
                    <a:lstStyle/>
                    <a:p>
                      <a:r>
                        <a:rPr kumimoji="1" lang="ja-JP" altLang="en-US" sz="800"/>
                        <a:t>書類作成</a:t>
                      </a:r>
                    </a:p>
                  </a:txBody>
                  <a:tcPr/>
                </a:tc>
                <a:tc>
                  <a:txBody>
                    <a:bodyPr/>
                    <a:lstStyle/>
                    <a:p>
                      <a:endParaRPr kumimoji="1" lang="ja-JP" altLang="en-US" sz="800"/>
                    </a:p>
                  </a:txBody>
                  <a:tcPr/>
                </a:tc>
                <a:extLst>
                  <a:ext uri="{0D108BD9-81ED-4DB2-BD59-A6C34878D82A}">
                    <a16:rowId xmlns:a16="http://schemas.microsoft.com/office/drawing/2014/main" val="4167916527"/>
                  </a:ext>
                </a:extLst>
              </a:tr>
              <a:tr h="0">
                <a:tc>
                  <a:txBody>
                    <a:bodyPr/>
                    <a:lstStyle/>
                    <a:p>
                      <a:r>
                        <a:rPr kumimoji="1" lang="en-US" altLang="ja-JP" sz="800"/>
                        <a:t>2019.11.18</a:t>
                      </a:r>
                      <a:endParaRPr kumimoji="1" lang="ja-JP" altLang="en-US" sz="800"/>
                    </a:p>
                  </a:txBody>
                  <a:tcPr/>
                </a:tc>
                <a:tc>
                  <a:txBody>
                    <a:bodyPr/>
                    <a:lstStyle/>
                    <a:p>
                      <a:r>
                        <a:rPr kumimoji="1" lang="ja-JP" altLang="en-US" sz="800"/>
                        <a:t>各種修正</a:t>
                      </a:r>
                      <a:endParaRPr kumimoji="1" lang="en-US" altLang="ja-JP" sz="800"/>
                    </a:p>
                  </a:txBody>
                  <a:tcPr/>
                </a:tc>
                <a:tc>
                  <a:txBody>
                    <a:bodyPr/>
                    <a:lstStyle/>
                    <a:p>
                      <a:endParaRPr kumimoji="1" lang="ja-JP" altLang="en-US" sz="800"/>
                    </a:p>
                  </a:txBody>
                  <a:tcPr/>
                </a:tc>
                <a:extLst>
                  <a:ext uri="{0D108BD9-81ED-4DB2-BD59-A6C34878D82A}">
                    <a16:rowId xmlns:a16="http://schemas.microsoft.com/office/drawing/2014/main" val="224538453"/>
                  </a:ext>
                </a:extLst>
              </a:tr>
              <a:tr h="0">
                <a:tc>
                  <a:txBody>
                    <a:bodyPr/>
                    <a:lstStyle/>
                    <a:p>
                      <a:r>
                        <a:rPr kumimoji="1" lang="en-US" altLang="ja-JP" sz="800"/>
                        <a:t>2019.11.20</a:t>
                      </a:r>
                      <a:endParaRPr kumimoji="1" lang="ja-JP" altLang="en-US" sz="800"/>
                    </a:p>
                  </a:txBody>
                  <a:tcPr/>
                </a:tc>
                <a:tc>
                  <a:txBody>
                    <a:bodyPr/>
                    <a:lstStyle/>
                    <a:p>
                      <a:r>
                        <a:rPr kumimoji="1" lang="ja-JP" altLang="en-US" sz="800"/>
                        <a:t>・部隊編成のサブ見出し「支援兵器」を「兵器」に修正。</a:t>
                      </a:r>
                      <a:endParaRPr kumimoji="1" lang="en-US" altLang="ja-JP" sz="800"/>
                    </a:p>
                    <a:p>
                      <a:r>
                        <a:rPr kumimoji="1" lang="ja-JP" altLang="en-US" sz="800"/>
                        <a:t>・部隊編成のボタンを「兵器セット」に修正。</a:t>
                      </a:r>
                      <a:endParaRPr kumimoji="1" lang="en-US" altLang="ja-JP" sz="800"/>
                    </a:p>
                    <a:p>
                      <a:r>
                        <a:rPr kumimoji="1" lang="ja-JP" altLang="en-US" sz="800"/>
                        <a:t>・</a:t>
                      </a:r>
                      <a:r>
                        <a:rPr kumimoji="1" lang="en-US" altLang="ja-JP" sz="800"/>
                        <a:t>P.10</a:t>
                      </a:r>
                      <a:r>
                        <a:rPr kumimoji="1" lang="ja-JP" altLang="en-US" sz="800"/>
                        <a:t>のキャラ選択が間違っていたので修正し、</a:t>
                      </a:r>
                      <a:r>
                        <a:rPr kumimoji="1" lang="en-US" altLang="ja-JP" sz="800"/>
                        <a:t>P.22</a:t>
                      </a:r>
                      <a:r>
                        <a:rPr kumimoji="1" lang="ja-JP" altLang="en-US" sz="800"/>
                        <a:t>にあったキャラ詳細を移植。</a:t>
                      </a:r>
                      <a:endParaRPr kumimoji="1" lang="en-US" altLang="ja-JP" sz="800"/>
                    </a:p>
                    <a:p>
                      <a:r>
                        <a:rPr kumimoji="1" lang="ja-JP" altLang="en-US" sz="800"/>
                        <a:t>・部隊キャラ設定のリーダー効果に効果アイコンを追加。</a:t>
                      </a:r>
                      <a:endParaRPr kumimoji="1" lang="en-US" altLang="ja-JP" sz="800"/>
                    </a:p>
                    <a:p>
                      <a:r>
                        <a:rPr kumimoji="1" lang="ja-JP" altLang="en-US" sz="800"/>
                        <a:t>・部隊キャラ設定の武器アイコンに武器種アイコンを追加。</a:t>
                      </a:r>
                      <a:endParaRPr kumimoji="1" lang="en-US" altLang="ja-JP" sz="8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a:t>・部隊キャラ設定の武器種名を追加。</a:t>
                      </a:r>
                      <a:endParaRPr kumimoji="1" lang="en-US" altLang="ja-JP" sz="8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a:t>・装備設定画面に武器種アイコンを追加。</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432273792"/>
                  </a:ext>
                </a:extLst>
              </a:tr>
              <a:tr h="0">
                <a:tc>
                  <a:txBody>
                    <a:bodyPr/>
                    <a:lstStyle/>
                    <a:p>
                      <a:r>
                        <a:rPr kumimoji="1" lang="en-US" altLang="ja-JP" sz="800"/>
                        <a:t>2019.11.28</a:t>
                      </a:r>
                      <a:endParaRPr kumimoji="1" lang="ja-JP" altLang="en-US" sz="800"/>
                    </a:p>
                  </a:txBody>
                  <a:tcPr/>
                </a:tc>
                <a:tc>
                  <a:txBody>
                    <a:bodyPr/>
                    <a:lstStyle/>
                    <a:p>
                      <a:r>
                        <a:rPr kumimoji="1" lang="ja-JP" altLang="en-US" sz="800"/>
                        <a:t>・部隊編成に必要な人数について追記。（</a:t>
                      </a:r>
                      <a:r>
                        <a:rPr kumimoji="1" lang="en-US" altLang="ja-JP" sz="800"/>
                        <a:t>P.2</a:t>
                      </a:r>
                      <a:r>
                        <a:rPr kumimoji="1" lang="ja-JP" altLang="en-US" sz="800"/>
                        <a:t>）</a:t>
                      </a:r>
                      <a:endParaRPr kumimoji="1" lang="en-US" altLang="ja-JP" sz="800"/>
                    </a:p>
                    <a:p>
                      <a:r>
                        <a:rPr kumimoji="1" lang="ja-JP" altLang="en-US" sz="800"/>
                        <a:t>・支援兵器、師団兵器のクールタイムについて追記（</a:t>
                      </a:r>
                      <a:r>
                        <a:rPr kumimoji="1" lang="en-US" altLang="ja-JP" sz="800"/>
                        <a:t>P.3</a:t>
                      </a:r>
                      <a:r>
                        <a:rPr kumimoji="1" lang="ja-JP" altLang="en-US" sz="800"/>
                        <a:t>）</a:t>
                      </a:r>
                      <a:endParaRPr kumimoji="1" lang="en-US" altLang="ja-JP" sz="800"/>
                    </a:p>
                    <a:p>
                      <a:r>
                        <a:rPr kumimoji="1" lang="ja-JP" altLang="en-US" sz="800"/>
                        <a:t>・部隊編成フロー修正（</a:t>
                      </a:r>
                      <a:r>
                        <a:rPr kumimoji="1" lang="en-US" altLang="ja-JP" sz="800"/>
                        <a:t>P.5-6</a:t>
                      </a:r>
                      <a:r>
                        <a:rPr kumimoji="1" lang="ja-JP" altLang="en-US" sz="800"/>
                        <a:t>）</a:t>
                      </a:r>
                      <a:endParaRPr kumimoji="1" lang="en-US" altLang="ja-JP" sz="800"/>
                    </a:p>
                    <a:p>
                      <a:r>
                        <a:rPr kumimoji="1" lang="ja-JP" altLang="en-US" sz="800"/>
                        <a:t>・部隊編成画面の師団兵器ボタンと支援兵器ボタンを分離。（</a:t>
                      </a:r>
                      <a:r>
                        <a:rPr kumimoji="1" lang="en-US" altLang="ja-JP" sz="800"/>
                        <a:t>P.7-10</a:t>
                      </a:r>
                      <a:r>
                        <a:rPr kumimoji="1" lang="ja-JP" altLang="en-US" sz="800"/>
                        <a:t>）</a:t>
                      </a:r>
                      <a:endParaRPr kumimoji="1" lang="en-US" altLang="ja-JP" sz="800"/>
                    </a:p>
                    <a:p>
                      <a:r>
                        <a:rPr kumimoji="1" lang="ja-JP" altLang="en-US" sz="800"/>
                        <a:t>・部隊編成画面のもどるときのエラーについて記載。（</a:t>
                      </a:r>
                      <a:r>
                        <a:rPr kumimoji="1" lang="en-US" altLang="ja-JP" sz="800"/>
                        <a:t>P.9</a:t>
                      </a:r>
                      <a:r>
                        <a:rPr kumimoji="1" lang="ja-JP" altLang="en-US" sz="800"/>
                        <a:t>、</a:t>
                      </a:r>
                      <a:r>
                        <a:rPr kumimoji="1" lang="en-US" altLang="ja-JP" sz="800"/>
                        <a:t>P.11</a:t>
                      </a:r>
                      <a:r>
                        <a:rPr kumimoji="1" lang="ja-JP" altLang="en-US" sz="800"/>
                        <a:t> ）</a:t>
                      </a:r>
                      <a:endParaRPr kumimoji="1" lang="en-US" altLang="ja-JP" sz="800"/>
                    </a:p>
                    <a:p>
                      <a:r>
                        <a:rPr kumimoji="1" lang="ja-JP" altLang="en-US" sz="800"/>
                        <a:t>・部隊編成画面でキャラ単体を設定できるように修正。（</a:t>
                      </a:r>
                      <a:r>
                        <a:rPr kumimoji="1" lang="en-US" altLang="ja-JP" sz="800"/>
                        <a:t>P.9</a:t>
                      </a:r>
                      <a:r>
                        <a:rPr kumimoji="1" lang="ja-JP" altLang="en-US" sz="800"/>
                        <a:t>、</a:t>
                      </a:r>
                      <a:r>
                        <a:rPr kumimoji="1" lang="en-US" altLang="ja-JP" sz="800"/>
                        <a:t>P.13</a:t>
                      </a:r>
                      <a:r>
                        <a:rPr kumimoji="1" lang="ja-JP" altLang="en-US" sz="800"/>
                        <a:t>）</a:t>
                      </a:r>
                      <a:endParaRPr kumimoji="1" lang="en-US" altLang="ja-JP" sz="800"/>
                    </a:p>
                    <a:p>
                      <a:r>
                        <a:rPr kumimoji="1" lang="ja-JP" altLang="en-US" sz="800"/>
                        <a:t>・キャラ設定画面をタブ化。（</a:t>
                      </a:r>
                      <a:r>
                        <a:rPr kumimoji="1" lang="en-US" altLang="ja-JP" sz="800"/>
                        <a:t>P.14-19</a:t>
                      </a:r>
                      <a:r>
                        <a:rPr kumimoji="1" lang="ja-JP" altLang="en-US" sz="800"/>
                        <a:t>）</a:t>
                      </a:r>
                      <a:endParaRPr kumimoji="1" lang="en-US" altLang="ja-JP" sz="800"/>
                    </a:p>
                    <a:p>
                      <a:r>
                        <a:rPr kumimoji="1" lang="ja-JP" altLang="en-US" sz="800"/>
                        <a:t>・キャラ設定画面におまかせ追加。（</a:t>
                      </a:r>
                      <a:r>
                        <a:rPr kumimoji="1" lang="en-US" altLang="ja-JP" sz="800"/>
                        <a:t>P.14-18</a:t>
                      </a:r>
                      <a:r>
                        <a:rPr kumimoji="1" lang="ja-JP" altLang="en-US" sz="800"/>
                        <a:t>）</a:t>
                      </a:r>
                      <a:endParaRPr kumimoji="1" lang="en-US" altLang="ja-JP" sz="800"/>
                    </a:p>
                    <a:p>
                      <a:r>
                        <a:rPr kumimoji="1" lang="ja-JP" altLang="en-US" sz="800"/>
                        <a:t>・キャラ設定画面</a:t>
                      </a:r>
                      <a:r>
                        <a:rPr kumimoji="1" lang="en-US" altLang="ja-JP" sz="800"/>
                        <a:t>TR</a:t>
                      </a:r>
                      <a:r>
                        <a:rPr kumimoji="1" lang="ja-JP" altLang="en-US" sz="800"/>
                        <a:t>でリーダー効果、バトル効果を表示するカードを選択できるようにした。（</a:t>
                      </a:r>
                      <a:r>
                        <a:rPr kumimoji="1" lang="en-US" altLang="ja-JP" sz="800"/>
                        <a:t>P.14-16</a:t>
                      </a:r>
                      <a:r>
                        <a:rPr kumimoji="1" lang="ja-JP" altLang="en-US" sz="800"/>
                        <a:t>）</a:t>
                      </a:r>
                      <a:endParaRPr kumimoji="1" lang="en-US" altLang="ja-JP" sz="800"/>
                    </a:p>
                    <a:p>
                      <a:r>
                        <a:rPr kumimoji="1" lang="ja-JP" altLang="en-US" sz="800"/>
                        <a:t>・同部隊の別キャラが持つカード、装備を付け替えられるよにした。（</a:t>
                      </a:r>
                      <a:r>
                        <a:rPr kumimoji="1" lang="en-US" altLang="ja-JP" sz="800"/>
                        <a:t>P.22</a:t>
                      </a:r>
                      <a:r>
                        <a:rPr kumimoji="1" lang="ja-JP" altLang="en-US" sz="800"/>
                        <a:t> </a:t>
                      </a:r>
                      <a:r>
                        <a:rPr kumimoji="1" lang="en-US" altLang="ja-JP" sz="800"/>
                        <a:t>)</a:t>
                      </a:r>
                    </a:p>
                    <a:p>
                      <a:r>
                        <a:rPr kumimoji="1" lang="ja-JP" altLang="en-US" sz="800"/>
                        <a:t>・支援兵器セット画面から師団との切替タブを削除（</a:t>
                      </a:r>
                      <a:r>
                        <a:rPr kumimoji="1" lang="en-US" altLang="ja-JP" sz="800"/>
                        <a:t>P.27</a:t>
                      </a:r>
                      <a:r>
                        <a:rPr kumimoji="1" lang="ja-JP" altLang="en-US" sz="800"/>
                        <a:t>）</a:t>
                      </a:r>
                      <a:endParaRPr kumimoji="1" lang="en-US" altLang="ja-JP" sz="800"/>
                    </a:p>
                    <a:p>
                      <a:r>
                        <a:rPr kumimoji="1" lang="ja-JP" altLang="en-US" sz="800"/>
                        <a:t>・師団兵器のクールタイム画面追加。（</a:t>
                      </a:r>
                      <a:r>
                        <a:rPr kumimoji="1" lang="en-US" altLang="ja-JP" sz="800"/>
                        <a:t>P.31</a:t>
                      </a:r>
                      <a:r>
                        <a:rPr kumimoji="1" lang="ja-JP" altLang="en-US" sz="800"/>
                        <a:t>）</a:t>
                      </a:r>
                      <a:endParaRPr kumimoji="1" lang="en-US" altLang="ja-JP" sz="800"/>
                    </a:p>
                    <a:p>
                      <a:r>
                        <a:rPr kumimoji="1" lang="ja-JP" altLang="en-US" sz="800"/>
                        <a:t>・師団兵器のクールタイム時短関連追加。（</a:t>
                      </a:r>
                      <a:r>
                        <a:rPr kumimoji="1" lang="en-US" altLang="ja-JP" sz="800"/>
                        <a:t>P.32-33</a:t>
                      </a:r>
                      <a:r>
                        <a:rPr kumimoji="1" lang="ja-JP" altLang="en-US" sz="800"/>
                        <a:t>）</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2172877438"/>
                  </a:ext>
                </a:extLst>
              </a:tr>
              <a:tr h="0">
                <a:tc>
                  <a:txBody>
                    <a:bodyPr/>
                    <a:lstStyle/>
                    <a:p>
                      <a:r>
                        <a:rPr kumimoji="1" lang="en-US" altLang="ja-JP" sz="800" dirty="0"/>
                        <a:t>2019.11.29</a:t>
                      </a:r>
                      <a:endParaRPr kumimoji="1" lang="ja-JP" altLang="en-US" sz="800" dirty="0"/>
                    </a:p>
                  </a:txBody>
                  <a:tcPr/>
                </a:tc>
                <a:tc>
                  <a:txBody>
                    <a:bodyPr/>
                    <a:lstStyle/>
                    <a:p>
                      <a:r>
                        <a:rPr kumimoji="1" lang="ja-JP" altLang="en-US" sz="800"/>
                        <a:t>・部隊編成から「師団兵器」の編成を削除。</a:t>
                      </a:r>
                      <a:endParaRPr kumimoji="1" lang="en-US" altLang="ja-JP" sz="800"/>
                    </a:p>
                    <a:p>
                      <a:r>
                        <a:rPr kumimoji="1" lang="ja-JP" altLang="en-US" sz="800"/>
                        <a:t>・部隊編成画面からキャラ設定画面へ遷移できるようにした。</a:t>
                      </a:r>
                      <a:endParaRPr kumimoji="1" lang="en-US" altLang="ja-JP" sz="800"/>
                    </a:p>
                  </a:txBody>
                  <a:tcPr/>
                </a:tc>
                <a:tc>
                  <a:txBody>
                    <a:bodyPr/>
                    <a:lstStyle/>
                    <a:p>
                      <a:r>
                        <a:rPr kumimoji="1" lang="en-US" altLang="ja-JP" sz="800" dirty="0"/>
                        <a:t>※</a:t>
                      </a:r>
                      <a:r>
                        <a:rPr kumimoji="1" lang="ja-JP" altLang="en-US" sz="800"/>
                        <a:t>師団はバトル前準備に移行。</a:t>
                      </a:r>
                      <a:endParaRPr kumimoji="1" lang="en-US" altLang="ja-JP" sz="800"/>
                    </a:p>
                  </a:txBody>
                  <a:tcPr/>
                </a:tc>
                <a:extLst>
                  <a:ext uri="{0D108BD9-81ED-4DB2-BD59-A6C34878D82A}">
                    <a16:rowId xmlns:a16="http://schemas.microsoft.com/office/drawing/2014/main" val="2725133182"/>
                  </a:ext>
                </a:extLst>
              </a:tr>
              <a:tr h="0">
                <a:tc>
                  <a:txBody>
                    <a:bodyPr/>
                    <a:lstStyle/>
                    <a:p>
                      <a:r>
                        <a:rPr kumimoji="1" lang="en-US" altLang="ja-JP" sz="800" dirty="0"/>
                        <a:t>2019.11.29</a:t>
                      </a:r>
                    </a:p>
                    <a:p>
                      <a:r>
                        <a:rPr kumimoji="1" lang="en-US" altLang="ja-JP" sz="800" dirty="0"/>
                        <a:t>2</a:t>
                      </a:r>
                      <a:endParaRPr kumimoji="1" lang="ja-JP" altLang="en-US" sz="800" dirty="0"/>
                    </a:p>
                  </a:txBody>
                  <a:tcPr/>
                </a:tc>
                <a:tc>
                  <a:txBody>
                    <a:bodyPr/>
                    <a:lstStyle/>
                    <a:p>
                      <a:r>
                        <a:rPr kumimoji="1" lang="ja-JP" altLang="en-US" sz="800"/>
                        <a:t>・武器付け替えについての記述追記。（</a:t>
                      </a:r>
                      <a:r>
                        <a:rPr kumimoji="1" lang="en-US" altLang="ja-JP" sz="800" dirty="0"/>
                        <a:t>P.22</a:t>
                      </a:r>
                      <a:r>
                        <a:rPr kumimoji="1" lang="ja-JP" altLang="en-US" sz="800"/>
                        <a:t>、</a:t>
                      </a:r>
                      <a:r>
                        <a:rPr kumimoji="1" lang="en-US" altLang="ja-JP" sz="800" dirty="0"/>
                        <a:t>P.24</a:t>
                      </a:r>
                      <a:r>
                        <a:rPr kumimoji="1" lang="ja-JP" altLang="en-US" sz="800"/>
                        <a:t>）</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2580112880"/>
                  </a:ext>
                </a:extLst>
              </a:tr>
              <a:tr h="0">
                <a:tc>
                  <a:txBody>
                    <a:bodyPr/>
                    <a:lstStyle/>
                    <a:p>
                      <a:r>
                        <a:rPr kumimoji="1" lang="en-US" altLang="ja-JP" sz="800" dirty="0"/>
                        <a:t>2019.12.10</a:t>
                      </a:r>
                      <a:endParaRPr kumimoji="1" lang="ja-JP" altLang="en-US" sz="800" dirty="0"/>
                    </a:p>
                  </a:txBody>
                  <a:tcPr/>
                </a:tc>
                <a:tc>
                  <a:txBody>
                    <a:bodyPr/>
                    <a:lstStyle/>
                    <a:p>
                      <a:r>
                        <a:rPr kumimoji="1" lang="en-US" altLang="ja-JP" sz="800" dirty="0"/>
                        <a:t>ID</a:t>
                      </a:r>
                      <a:r>
                        <a:rPr kumimoji="1" lang="ja-JP" altLang="en-US" sz="800"/>
                        <a:t>追記。</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2205996684"/>
                  </a:ext>
                </a:extLst>
              </a:tr>
            </a:tbl>
          </a:graphicData>
        </a:graphic>
      </p:graphicFrame>
    </p:spTree>
    <p:extLst>
      <p:ext uri="{BB962C8B-B14F-4D97-AF65-F5344CB8AC3E}">
        <p14:creationId xmlns:p14="http://schemas.microsoft.com/office/powerpoint/2010/main" val="36367647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36</a:t>
            </a:fld>
            <a:endParaRPr kumimoji="1" lang="ja-JP" altLang="en-US"/>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2194522729"/>
              </p:ext>
            </p:extLst>
          </p:nvPr>
        </p:nvGraphicFramePr>
        <p:xfrm>
          <a:off x="599845" y="538799"/>
          <a:ext cx="6353323" cy="1920240"/>
        </p:xfrm>
        <a:graphic>
          <a:graphicData uri="http://schemas.openxmlformats.org/drawingml/2006/table">
            <a:tbl>
              <a:tblPr firstRow="1" bandRow="1">
                <a:tableStyleId>{5C22544A-7EE6-4342-B048-85BDC9FD1C3A}</a:tableStyleId>
              </a:tblPr>
              <a:tblGrid>
                <a:gridCol w="727393">
                  <a:extLst>
                    <a:ext uri="{9D8B030D-6E8A-4147-A177-3AD203B41FA5}">
                      <a16:colId xmlns:a16="http://schemas.microsoft.com/office/drawing/2014/main" val="2274898723"/>
                    </a:ext>
                  </a:extLst>
                </a:gridCol>
                <a:gridCol w="3570605">
                  <a:extLst>
                    <a:ext uri="{9D8B030D-6E8A-4147-A177-3AD203B41FA5}">
                      <a16:colId xmlns:a16="http://schemas.microsoft.com/office/drawing/2014/main" val="3224386025"/>
                    </a:ext>
                  </a:extLst>
                </a:gridCol>
                <a:gridCol w="2055325">
                  <a:extLst>
                    <a:ext uri="{9D8B030D-6E8A-4147-A177-3AD203B41FA5}">
                      <a16:colId xmlns:a16="http://schemas.microsoft.com/office/drawing/2014/main" val="2535242023"/>
                    </a:ext>
                  </a:extLst>
                </a:gridCol>
              </a:tblGrid>
              <a:tr h="0">
                <a:tc>
                  <a:txBody>
                    <a:bodyPr/>
                    <a:lstStyle/>
                    <a:p>
                      <a:r>
                        <a:rPr kumimoji="1" lang="ja-JP" altLang="en-US" sz="800"/>
                        <a:t>更新日</a:t>
                      </a:r>
                    </a:p>
                  </a:txBody>
                  <a:tcPr/>
                </a:tc>
                <a:tc>
                  <a:txBody>
                    <a:bodyPr/>
                    <a:lstStyle/>
                    <a:p>
                      <a:r>
                        <a:rPr kumimoji="1" lang="ja-JP" altLang="en-US" sz="800"/>
                        <a:t>主な内容</a:t>
                      </a:r>
                    </a:p>
                  </a:txBody>
                  <a:tcPr/>
                </a:tc>
                <a:tc>
                  <a:txBody>
                    <a:bodyPr/>
                    <a:lstStyle/>
                    <a:p>
                      <a:r>
                        <a:rPr kumimoji="1" lang="ja-JP" altLang="en-US" sz="800"/>
                        <a:t>備考</a:t>
                      </a:r>
                    </a:p>
                  </a:txBody>
                  <a:tcPr/>
                </a:tc>
                <a:extLst>
                  <a:ext uri="{0D108BD9-81ED-4DB2-BD59-A6C34878D82A}">
                    <a16:rowId xmlns:a16="http://schemas.microsoft.com/office/drawing/2014/main" val="4185926113"/>
                  </a:ext>
                </a:extLst>
              </a:tr>
              <a:tr h="0">
                <a:tc>
                  <a:txBody>
                    <a:bodyPr/>
                    <a:lstStyle/>
                    <a:p>
                      <a:r>
                        <a:rPr kumimoji="1" lang="en-US" altLang="ja-JP" sz="800" dirty="0"/>
                        <a:t>2019.12.27</a:t>
                      </a:r>
                      <a:endParaRPr kumimoji="1" lang="ja-JP" altLang="en-US" sz="800" dirty="0"/>
                    </a:p>
                  </a:txBody>
                  <a:tcPr/>
                </a:tc>
                <a:tc>
                  <a:txBody>
                    <a:bodyPr/>
                    <a:lstStyle/>
                    <a:p>
                      <a:r>
                        <a:rPr kumimoji="1" lang="ja-JP" altLang="en-US" sz="800"/>
                        <a:t>・部隊のコピーについて記載（</a:t>
                      </a:r>
                      <a:r>
                        <a:rPr kumimoji="1" lang="en-US" altLang="ja-JP" sz="800" dirty="0"/>
                        <a:t>P.2</a:t>
                      </a:r>
                      <a:r>
                        <a:rPr kumimoji="1" lang="ja-JP" altLang="en-US" sz="800"/>
                        <a:t>、</a:t>
                      </a:r>
                      <a:r>
                        <a:rPr kumimoji="1" lang="en-US" altLang="ja-JP" sz="800" dirty="0"/>
                        <a:t>13-14</a:t>
                      </a:r>
                      <a:r>
                        <a:rPr kumimoji="1" lang="ja-JP" altLang="en-US" sz="800"/>
                        <a:t>）</a:t>
                      </a:r>
                      <a:endParaRPr kumimoji="1" lang="en-US" altLang="ja-JP" sz="800"/>
                    </a:p>
                    <a:p>
                      <a:r>
                        <a:rPr kumimoji="1" lang="ja-JP" altLang="en-US" sz="800"/>
                        <a:t>・トップ画面に支援兵器を追加。（</a:t>
                      </a:r>
                      <a:r>
                        <a:rPr kumimoji="1" lang="en-US" altLang="ja-JP" sz="800" dirty="0"/>
                        <a:t>P.5</a:t>
                      </a:r>
                      <a:r>
                        <a:rPr kumimoji="1" lang="ja-JP" altLang="en-US" sz="800"/>
                        <a:t>）</a:t>
                      </a:r>
                      <a:endParaRPr kumimoji="1" lang="en-US" altLang="ja-JP" sz="800"/>
                    </a:p>
                    <a:p>
                      <a:r>
                        <a:rPr kumimoji="1" lang="ja-JP" altLang="en-US" sz="800"/>
                        <a:t>・フロー修正（</a:t>
                      </a:r>
                      <a:r>
                        <a:rPr kumimoji="1" lang="en-US" altLang="ja-JP" sz="800" dirty="0"/>
                        <a:t>P.6-7</a:t>
                      </a:r>
                      <a:r>
                        <a:rPr kumimoji="1" lang="ja-JP" altLang="en-US" sz="800"/>
                        <a:t>）</a:t>
                      </a:r>
                      <a:endParaRPr kumimoji="1" lang="en-US" altLang="ja-JP" sz="800"/>
                    </a:p>
                    <a:p>
                      <a:r>
                        <a:rPr kumimoji="1" lang="ja-JP" altLang="en-US" sz="800"/>
                        <a:t>・部隊編成画面修正（</a:t>
                      </a:r>
                      <a:r>
                        <a:rPr kumimoji="1" lang="en-US" altLang="ja-JP" sz="800" dirty="0"/>
                        <a:t>P.8-11</a:t>
                      </a:r>
                      <a:r>
                        <a:rPr kumimoji="1" lang="ja-JP" altLang="en-US" sz="800"/>
                        <a:t>）</a:t>
                      </a:r>
                      <a:endParaRPr kumimoji="1" lang="en-US" altLang="ja-JP" sz="800"/>
                    </a:p>
                    <a:p>
                      <a:r>
                        <a:rPr kumimoji="1" lang="ja-JP" altLang="en-US" sz="800"/>
                        <a:t>・キャラ選択画面修正（</a:t>
                      </a:r>
                      <a:r>
                        <a:rPr kumimoji="1" lang="en-US" altLang="ja-JP" sz="800" dirty="0"/>
                        <a:t>P.15</a:t>
                      </a:r>
                      <a:r>
                        <a:rPr kumimoji="1" lang="ja-JP" altLang="en-US" sz="800"/>
                        <a:t>）</a:t>
                      </a:r>
                      <a:endParaRPr kumimoji="1" lang="en-US" altLang="ja-JP" sz="800"/>
                    </a:p>
                    <a:p>
                      <a:r>
                        <a:rPr kumimoji="1" lang="ja-JP" altLang="en-US" sz="800"/>
                        <a:t>・支援兵器用キャラ選択画面削除（</a:t>
                      </a:r>
                      <a:r>
                        <a:rPr kumimoji="1" lang="en-US" altLang="ja-JP" sz="800" dirty="0"/>
                        <a:t>P.16</a:t>
                      </a:r>
                      <a:r>
                        <a:rPr kumimoji="1" lang="ja-JP" altLang="en-US" sz="800"/>
                        <a:t>）</a:t>
                      </a:r>
                      <a:endParaRPr kumimoji="1" lang="en-US" altLang="ja-JP" sz="800"/>
                    </a:p>
                    <a:p>
                      <a:r>
                        <a:rPr kumimoji="1" lang="ja-JP" altLang="en-US" sz="800"/>
                        <a:t>・武器セット画面修正（</a:t>
                      </a:r>
                      <a:r>
                        <a:rPr kumimoji="1" lang="en-US" altLang="ja-JP" sz="800" dirty="0"/>
                        <a:t>P.26-27</a:t>
                      </a:r>
                      <a:r>
                        <a:rPr kumimoji="1" lang="ja-JP" altLang="en-US" sz="800"/>
                        <a:t>）</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325544210"/>
                  </a:ext>
                </a:extLst>
              </a:tr>
              <a:tr h="0">
                <a:tc>
                  <a:txBody>
                    <a:bodyPr/>
                    <a:lstStyle/>
                    <a:p>
                      <a:r>
                        <a:rPr kumimoji="1" lang="en-US" altLang="ja-JP" sz="800" dirty="0"/>
                        <a:t>2020.01.08</a:t>
                      </a:r>
                      <a:endParaRPr kumimoji="1" lang="ja-JP" altLang="en-US" sz="800" dirty="0"/>
                    </a:p>
                  </a:txBody>
                  <a:tcPr/>
                </a:tc>
                <a:tc>
                  <a:txBody>
                    <a:bodyPr/>
                    <a:lstStyle/>
                    <a:p>
                      <a:r>
                        <a:rPr kumimoji="1" lang="ja-JP" altLang="en-US" sz="800"/>
                        <a:t>・おまかせ編成ウィンドウ追加</a:t>
                      </a:r>
                      <a:r>
                        <a:rPr kumimoji="1" lang="en-US" altLang="ja-JP" sz="800" dirty="0"/>
                        <a:t>(P.30)</a:t>
                      </a:r>
                    </a:p>
                  </a:txBody>
                  <a:tcPr/>
                </a:tc>
                <a:tc>
                  <a:txBody>
                    <a:bodyPr/>
                    <a:lstStyle/>
                    <a:p>
                      <a:endParaRPr kumimoji="1" lang="en-US" altLang="ja-JP" sz="800"/>
                    </a:p>
                  </a:txBody>
                  <a:tcPr/>
                </a:tc>
                <a:extLst>
                  <a:ext uri="{0D108BD9-81ED-4DB2-BD59-A6C34878D82A}">
                    <a16:rowId xmlns:a16="http://schemas.microsoft.com/office/drawing/2014/main" val="2689903061"/>
                  </a:ext>
                </a:extLst>
              </a:tr>
              <a:tr h="0">
                <a:tc>
                  <a:txBody>
                    <a:bodyPr/>
                    <a:lstStyle/>
                    <a:p>
                      <a:pPr lvl="0">
                        <a:buNone/>
                      </a:pPr>
                      <a:r>
                        <a:rPr lang="en-US" altLang="ja-JP" sz="800" dirty="0"/>
                        <a:t>2020.01.20</a:t>
                      </a:r>
                      <a:endParaRPr kumimoji="1" lang="en-US" altLang="ja-JP" sz="800" dirty="0"/>
                    </a:p>
                  </a:txBody>
                  <a:tcPr/>
                </a:tc>
                <a:tc>
                  <a:txBody>
                    <a:bodyPr/>
                    <a:lstStyle/>
                    <a:p>
                      <a:pPr lvl="0">
                        <a:buNone/>
                      </a:pPr>
                      <a:r>
                        <a:rPr lang="en-US" altLang="ja-JP" sz="800" dirty="0"/>
                        <a:t>P30 </a:t>
                      </a:r>
                      <a:r>
                        <a:rPr lang="en-US" altLang="ja-JP" sz="800" dirty="0" err="1"/>
                        <a:t>おまかせパラメータを複数選択出来ないことを追記</a:t>
                      </a:r>
                      <a:r>
                        <a:rPr lang="en-US" altLang="ja-JP" sz="800" dirty="0"/>
                        <a:t>(</a:t>
                      </a:r>
                      <a:r>
                        <a:rPr lang="en-US" altLang="ja-JP" sz="800" dirty="0" err="1"/>
                        <a:t>増本</a:t>
                      </a:r>
                      <a:r>
                        <a:rPr lang="en-US" altLang="ja-JP" sz="800" dirty="0"/>
                        <a:t>)</a:t>
                      </a:r>
                      <a:endParaRPr kumimoji="1" lang="en-US" altLang="ja-JP" sz="800" dirty="0"/>
                    </a:p>
                  </a:txBody>
                  <a:tcPr/>
                </a:tc>
                <a:tc>
                  <a:txBody>
                    <a:bodyPr/>
                    <a:lstStyle/>
                    <a:p>
                      <a:pPr lvl="0">
                        <a:buNone/>
                      </a:pPr>
                      <a:endParaRPr kumimoji="1" lang="en-US" altLang="ja-JP" sz="800"/>
                    </a:p>
                  </a:txBody>
                  <a:tcPr/>
                </a:tc>
                <a:extLst>
                  <a:ext uri="{0D108BD9-81ED-4DB2-BD59-A6C34878D82A}">
                    <a16:rowId xmlns:a16="http://schemas.microsoft.com/office/drawing/2014/main" val="3503959433"/>
                  </a:ext>
                </a:extLst>
              </a:tr>
              <a:tr h="0">
                <a:tc>
                  <a:txBody>
                    <a:bodyPr/>
                    <a:lstStyle/>
                    <a:p>
                      <a:pPr lvl="0">
                        <a:buNone/>
                      </a:pPr>
                      <a:r>
                        <a:rPr kumimoji="1" lang="en-US" altLang="ja-JP" sz="800" dirty="0"/>
                        <a:t>2020.01.23</a:t>
                      </a:r>
                    </a:p>
                  </a:txBody>
                  <a:tcPr/>
                </a:tc>
                <a:tc>
                  <a:txBody>
                    <a:bodyPr/>
                    <a:lstStyle/>
                    <a:p>
                      <a:pPr lvl="0">
                        <a:buNone/>
                      </a:pPr>
                      <a:r>
                        <a:rPr lang="en-US" altLang="ja-JP" sz="800" dirty="0"/>
                        <a:t>P30 #330 </a:t>
                      </a:r>
                      <a:r>
                        <a:rPr lang="en-US" altLang="ja-JP" sz="800" dirty="0" err="1"/>
                        <a:t>開発中のキャラを選択できないように変更</a:t>
                      </a:r>
                      <a:r>
                        <a:rPr lang="en-US" sz="800" b="0" i="0" u="none" strike="noStrike" noProof="0" dirty="0">
                          <a:latin typeface="Century Gothic"/>
                        </a:rPr>
                        <a:t>(</a:t>
                      </a:r>
                      <a:r>
                        <a:rPr lang="en-US" sz="800" b="0" i="0" u="none" strike="noStrike" noProof="0" dirty="0" err="1">
                          <a:latin typeface="Century Gothic"/>
                        </a:rPr>
                        <a:t>増本</a:t>
                      </a:r>
                      <a:r>
                        <a:rPr lang="en-US" sz="800" b="0" i="0" u="none" strike="noStrike" noProof="0" dirty="0">
                          <a:latin typeface="Century Gothic"/>
                        </a:rPr>
                        <a:t>)</a:t>
                      </a:r>
                      <a:endParaRPr lang="ja-JP" altLang="en-US" dirty="0"/>
                    </a:p>
                    <a:p>
                      <a:pPr lvl="0">
                        <a:buNone/>
                      </a:pPr>
                      <a:r>
                        <a:rPr lang="en-US" altLang="ja-JP" sz="800" dirty="0"/>
                        <a:t>　　「</a:t>
                      </a:r>
                      <a:r>
                        <a:rPr lang="en-US" altLang="ja-JP" sz="800" dirty="0" err="1"/>
                        <a:t>パラメータ」を「ソート」に変更し、ALLを廃止</a:t>
                      </a:r>
                      <a:r>
                        <a:rPr lang="en-US" altLang="ja-JP" sz="800" dirty="0"/>
                        <a:t>。</a:t>
                      </a:r>
                      <a:r>
                        <a:rPr lang="en-US" sz="800" b="0" i="0" u="none" strike="noStrike" noProof="0" dirty="0">
                          <a:latin typeface="Century Gothic"/>
                        </a:rPr>
                        <a:t>(</a:t>
                      </a:r>
                      <a:r>
                        <a:rPr lang="en-US" sz="800" b="0" i="0" u="none" strike="noStrike" noProof="0" dirty="0" err="1">
                          <a:latin typeface="Century Gothic"/>
                        </a:rPr>
                        <a:t>増本</a:t>
                      </a:r>
                      <a:r>
                        <a:rPr lang="en-US" sz="800" b="0" i="0" u="none" strike="noStrike" noProof="0" dirty="0">
                          <a:latin typeface="Century Gothic"/>
                        </a:rPr>
                        <a:t>)</a:t>
                      </a:r>
                      <a:endParaRPr kumimoji="1" lang="en-US" sz="800" b="0" i="0" u="none" strike="noStrike" noProof="0" dirty="0">
                        <a:latin typeface="Century Gothic"/>
                      </a:endParaRPr>
                    </a:p>
                  </a:txBody>
                  <a:tcPr/>
                </a:tc>
                <a:tc>
                  <a:txBody>
                    <a:bodyPr/>
                    <a:lstStyle/>
                    <a:p>
                      <a:pPr lvl="0">
                        <a:buNone/>
                      </a:pPr>
                      <a:endParaRPr kumimoji="1" lang="en-US" altLang="ja-JP" sz="800"/>
                    </a:p>
                  </a:txBody>
                  <a:tcPr/>
                </a:tc>
                <a:extLst>
                  <a:ext uri="{0D108BD9-81ED-4DB2-BD59-A6C34878D82A}">
                    <a16:rowId xmlns:a16="http://schemas.microsoft.com/office/drawing/2014/main" val="2814234173"/>
                  </a:ext>
                </a:extLst>
              </a:tr>
            </a:tbl>
          </a:graphicData>
        </a:graphic>
      </p:graphicFrame>
    </p:spTree>
    <p:extLst>
      <p:ext uri="{BB962C8B-B14F-4D97-AF65-F5344CB8AC3E}">
        <p14:creationId xmlns:p14="http://schemas.microsoft.com/office/powerpoint/2010/main" val="3218282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46" name="テキスト ボックス 45">
            <a:extLst>
              <a:ext uri="{FF2B5EF4-FFF2-40B4-BE49-F238E27FC236}">
                <a16:creationId xmlns:a16="http://schemas.microsoft.com/office/drawing/2014/main" id="{B78D0911-BCCA-4627-934F-8643BF6FFF01}"/>
              </a:ext>
            </a:extLst>
          </p:cNvPr>
          <p:cNvSpPr txBox="1"/>
          <p:nvPr/>
        </p:nvSpPr>
        <p:spPr>
          <a:xfrm>
            <a:off x="415419" y="538799"/>
            <a:ext cx="2890535" cy="307777"/>
          </a:xfrm>
          <a:prstGeom prst="rect">
            <a:avLst/>
          </a:prstGeom>
          <a:noFill/>
        </p:spPr>
        <p:txBody>
          <a:bodyPr wrap="none" rtlCol="0">
            <a:spAutoFit/>
          </a:bodyPr>
          <a:lstStyle/>
          <a:p>
            <a:r>
              <a:rPr kumimoji="1" lang="ja-JP" altLang="en-US" sz="1400" b="1"/>
              <a:t>●各部隊が持つ情報</a:t>
            </a:r>
            <a:r>
              <a:rPr kumimoji="1" lang="ja-JP" altLang="en-US" sz="1000" b="1">
                <a:solidFill>
                  <a:schemeClr val="bg1">
                    <a:lumMod val="50000"/>
                  </a:schemeClr>
                </a:solidFill>
              </a:rPr>
              <a:t>（</a:t>
            </a:r>
            <a:r>
              <a:rPr kumimoji="1" lang="en-US" altLang="ja-JP" sz="1000" b="1">
                <a:solidFill>
                  <a:schemeClr val="bg1">
                    <a:lumMod val="50000"/>
                  </a:schemeClr>
                </a:solidFill>
              </a:rPr>
              <a:t>20191115</a:t>
            </a:r>
            <a:r>
              <a:rPr kumimoji="1" lang="ja-JP" altLang="en-US" sz="1000" b="1">
                <a:solidFill>
                  <a:schemeClr val="bg1">
                    <a:lumMod val="50000"/>
                  </a:schemeClr>
                </a:solidFill>
              </a:rPr>
              <a:t>追加）</a:t>
            </a:r>
          </a:p>
        </p:txBody>
      </p:sp>
      <p:sp>
        <p:nvSpPr>
          <p:cNvPr id="2" name="テキスト ボックス 1">
            <a:extLst>
              <a:ext uri="{FF2B5EF4-FFF2-40B4-BE49-F238E27FC236}">
                <a16:creationId xmlns:a16="http://schemas.microsoft.com/office/drawing/2014/main" id="{10900E63-F4E5-48BC-A899-B9214A2DC7D1}"/>
              </a:ext>
            </a:extLst>
          </p:cNvPr>
          <p:cNvSpPr txBox="1"/>
          <p:nvPr/>
        </p:nvSpPr>
        <p:spPr>
          <a:xfrm>
            <a:off x="738384" y="858832"/>
            <a:ext cx="7556530" cy="707886"/>
          </a:xfrm>
          <a:prstGeom prst="rect">
            <a:avLst/>
          </a:prstGeom>
          <a:noFill/>
        </p:spPr>
        <p:txBody>
          <a:bodyPr wrap="square" rtlCol="0">
            <a:spAutoFit/>
          </a:bodyPr>
          <a:lstStyle/>
          <a:p>
            <a:r>
              <a:rPr kumimoji="1" lang="ja-JP" altLang="en-US" sz="1000"/>
              <a:t>今まではある程度キャラや武器などに情報を持たせ、部隊はキャラを指定するのみと考えていたが、</a:t>
            </a:r>
            <a:endParaRPr kumimoji="1" lang="en-US" altLang="ja-JP" sz="1000"/>
          </a:p>
          <a:p>
            <a:r>
              <a:rPr kumimoji="1" lang="en-US" altLang="ja-JP" sz="1000"/>
              <a:t>11/15</a:t>
            </a:r>
            <a:r>
              <a:rPr kumimoji="1" lang="ja-JP" altLang="en-US" sz="1000"/>
              <a:t>の打合せにより、部隊が全ての情報を管理することとする。以下を参照。</a:t>
            </a:r>
            <a:endParaRPr kumimoji="1" lang="en-US" altLang="ja-JP" sz="1000"/>
          </a:p>
          <a:p>
            <a:endParaRPr kumimoji="1" lang="en-US" altLang="ja-JP" sz="1000"/>
          </a:p>
          <a:p>
            <a:r>
              <a:rPr kumimoji="1" lang="en-US" altLang="ja-JP" sz="1000" b="1">
                <a:solidFill>
                  <a:srgbClr val="00B050"/>
                </a:solidFill>
              </a:rPr>
              <a:t>【GP01】</a:t>
            </a:r>
            <a:r>
              <a:rPr kumimoji="1" lang="ja-JP" altLang="en-US" sz="1000" b="1">
                <a:solidFill>
                  <a:srgbClr val="00B050"/>
                </a:solidFill>
              </a:rPr>
              <a:t>編成</a:t>
            </a:r>
            <a:r>
              <a:rPr kumimoji="1" lang="en-US" altLang="ja-JP" sz="1000" b="1">
                <a:solidFill>
                  <a:srgbClr val="00B050"/>
                </a:solidFill>
              </a:rPr>
              <a:t>_</a:t>
            </a:r>
            <a:r>
              <a:rPr kumimoji="1" lang="ja-JP" altLang="en-US" sz="1000" b="1">
                <a:solidFill>
                  <a:srgbClr val="00B050"/>
                </a:solidFill>
              </a:rPr>
              <a:t>部隊が持つ情報</a:t>
            </a:r>
            <a:r>
              <a:rPr kumimoji="1" lang="en-US" altLang="ja-JP" sz="1000" b="1">
                <a:solidFill>
                  <a:srgbClr val="00B050"/>
                </a:solidFill>
              </a:rPr>
              <a:t>_</a:t>
            </a:r>
            <a:r>
              <a:rPr kumimoji="1" lang="ja-JP" altLang="en-US" sz="1000" b="1">
                <a:solidFill>
                  <a:srgbClr val="00B050"/>
                </a:solidFill>
              </a:rPr>
              <a:t>［日付］</a:t>
            </a:r>
            <a:r>
              <a:rPr kumimoji="1" lang="en-US" altLang="ja-JP" sz="1000" b="1">
                <a:solidFill>
                  <a:srgbClr val="00B050"/>
                </a:solidFill>
              </a:rPr>
              <a:t>.xlsx</a:t>
            </a:r>
          </a:p>
        </p:txBody>
      </p:sp>
      <p:sp>
        <p:nvSpPr>
          <p:cNvPr id="9" name="テキスト ボックス 8">
            <a:extLst>
              <a:ext uri="{FF2B5EF4-FFF2-40B4-BE49-F238E27FC236}">
                <a16:creationId xmlns:a16="http://schemas.microsoft.com/office/drawing/2014/main" id="{819F05F6-58FE-4474-8E65-93A37C4DC2C2}"/>
              </a:ext>
            </a:extLst>
          </p:cNvPr>
          <p:cNvSpPr txBox="1"/>
          <p:nvPr/>
        </p:nvSpPr>
        <p:spPr>
          <a:xfrm>
            <a:off x="415419" y="1757999"/>
            <a:ext cx="3070071" cy="307777"/>
          </a:xfrm>
          <a:prstGeom prst="rect">
            <a:avLst/>
          </a:prstGeom>
          <a:noFill/>
        </p:spPr>
        <p:txBody>
          <a:bodyPr wrap="none" rtlCol="0">
            <a:spAutoFit/>
          </a:bodyPr>
          <a:lstStyle/>
          <a:p>
            <a:r>
              <a:rPr kumimoji="1" lang="ja-JP" altLang="en-US" sz="1400" b="1"/>
              <a:t>●支援兵器と師団兵器</a:t>
            </a:r>
            <a:r>
              <a:rPr kumimoji="1" lang="ja-JP" altLang="en-US" sz="1000" b="1">
                <a:solidFill>
                  <a:schemeClr val="bg1">
                    <a:lumMod val="50000"/>
                  </a:schemeClr>
                </a:solidFill>
              </a:rPr>
              <a:t>（</a:t>
            </a:r>
            <a:r>
              <a:rPr kumimoji="1" lang="en-US" altLang="ja-JP" sz="1000" b="1">
                <a:solidFill>
                  <a:schemeClr val="bg1">
                    <a:lumMod val="50000"/>
                  </a:schemeClr>
                </a:solidFill>
              </a:rPr>
              <a:t>20191115</a:t>
            </a:r>
            <a:r>
              <a:rPr kumimoji="1" lang="ja-JP" altLang="en-US" sz="1000" b="1">
                <a:solidFill>
                  <a:schemeClr val="bg1">
                    <a:lumMod val="50000"/>
                  </a:schemeClr>
                </a:solidFill>
              </a:rPr>
              <a:t>追加）</a:t>
            </a:r>
          </a:p>
        </p:txBody>
      </p:sp>
      <p:sp>
        <p:nvSpPr>
          <p:cNvPr id="10" name="テキスト ボックス 9">
            <a:extLst>
              <a:ext uri="{FF2B5EF4-FFF2-40B4-BE49-F238E27FC236}">
                <a16:creationId xmlns:a16="http://schemas.microsoft.com/office/drawing/2014/main" id="{E34246C3-21B2-40D2-AD81-7AE406EB8927}"/>
              </a:ext>
            </a:extLst>
          </p:cNvPr>
          <p:cNvSpPr txBox="1"/>
          <p:nvPr/>
        </p:nvSpPr>
        <p:spPr>
          <a:xfrm>
            <a:off x="738384" y="2065776"/>
            <a:ext cx="7556530" cy="1015663"/>
          </a:xfrm>
          <a:prstGeom prst="rect">
            <a:avLst/>
          </a:prstGeom>
          <a:noFill/>
        </p:spPr>
        <p:txBody>
          <a:bodyPr wrap="square" rtlCol="0">
            <a:spAutoFit/>
          </a:bodyPr>
          <a:lstStyle/>
          <a:p>
            <a:r>
              <a:rPr kumimoji="1" lang="ja-JP" altLang="en-US" sz="1000"/>
              <a:t>師団兵器については、基本的に行うことについては、</a:t>
            </a:r>
            <a:endParaRPr kumimoji="1" lang="en-US" altLang="ja-JP" sz="1000"/>
          </a:p>
          <a:p>
            <a:r>
              <a:rPr kumimoji="1" lang="ja-JP" altLang="en-US" sz="1000"/>
              <a:t>支援兵器と同様となる。</a:t>
            </a:r>
            <a:endParaRPr kumimoji="1" lang="en-US" altLang="ja-JP" sz="1000"/>
          </a:p>
          <a:p>
            <a:endParaRPr kumimoji="1" lang="en-US" altLang="ja-JP" sz="1000"/>
          </a:p>
          <a:p>
            <a:r>
              <a:rPr kumimoji="1" lang="ja-JP" altLang="en-US" sz="1000"/>
              <a:t>但し、師団兵には搭乗員もカードも設定は不要。</a:t>
            </a:r>
            <a:endParaRPr kumimoji="1" lang="en-US" altLang="ja-JP" sz="1000"/>
          </a:p>
          <a:p>
            <a:endParaRPr kumimoji="1" lang="en-US" altLang="ja-JP" sz="1000"/>
          </a:p>
          <a:p>
            <a:r>
              <a:rPr kumimoji="1" lang="ja-JP" altLang="en-US" sz="1000"/>
              <a:t>部隊への設置についても、支援兵器と師団兵器は排他的な関係にある。（どちらか一方しか設定できない）</a:t>
            </a:r>
            <a:endParaRPr kumimoji="1" lang="en-US" altLang="ja-JP" sz="1000"/>
          </a:p>
        </p:txBody>
      </p:sp>
      <p:sp>
        <p:nvSpPr>
          <p:cNvPr id="11" name="テキスト ボックス 10">
            <a:extLst>
              <a:ext uri="{FF2B5EF4-FFF2-40B4-BE49-F238E27FC236}">
                <a16:creationId xmlns:a16="http://schemas.microsoft.com/office/drawing/2014/main" id="{E7A970CE-0717-46F2-8E73-D4B9917D07D6}"/>
              </a:ext>
            </a:extLst>
          </p:cNvPr>
          <p:cNvSpPr txBox="1"/>
          <p:nvPr/>
        </p:nvSpPr>
        <p:spPr>
          <a:xfrm>
            <a:off x="738384" y="3214187"/>
            <a:ext cx="2531462" cy="307777"/>
          </a:xfrm>
          <a:prstGeom prst="rect">
            <a:avLst/>
          </a:prstGeom>
          <a:noFill/>
        </p:spPr>
        <p:txBody>
          <a:bodyPr wrap="none" rtlCol="0">
            <a:spAutoFit/>
          </a:bodyPr>
          <a:lstStyle/>
          <a:p>
            <a:r>
              <a:rPr kumimoji="1" lang="ja-JP" altLang="en-US" sz="1400" b="1"/>
              <a:t>○クールタイム</a:t>
            </a:r>
            <a:r>
              <a:rPr kumimoji="1" lang="ja-JP" altLang="en-US" sz="1000" b="1">
                <a:solidFill>
                  <a:schemeClr val="bg1">
                    <a:lumMod val="75000"/>
                  </a:schemeClr>
                </a:solidFill>
              </a:rPr>
              <a:t>（</a:t>
            </a:r>
            <a:r>
              <a:rPr kumimoji="1" lang="en-US" altLang="ja-JP" sz="1000" b="1">
                <a:solidFill>
                  <a:schemeClr val="bg1">
                    <a:lumMod val="75000"/>
                  </a:schemeClr>
                </a:solidFill>
              </a:rPr>
              <a:t>20191128</a:t>
            </a:r>
            <a:r>
              <a:rPr kumimoji="1" lang="ja-JP" altLang="en-US" sz="1000" b="1">
                <a:solidFill>
                  <a:schemeClr val="bg1">
                    <a:lumMod val="75000"/>
                  </a:schemeClr>
                </a:solidFill>
              </a:rPr>
              <a:t>追加）</a:t>
            </a:r>
          </a:p>
        </p:txBody>
      </p:sp>
      <p:sp>
        <p:nvSpPr>
          <p:cNvPr id="12" name="テキスト ボックス 11">
            <a:extLst>
              <a:ext uri="{FF2B5EF4-FFF2-40B4-BE49-F238E27FC236}">
                <a16:creationId xmlns:a16="http://schemas.microsoft.com/office/drawing/2014/main" id="{325231B2-3EB7-40E9-BE67-3A5E19F6DCD2}"/>
              </a:ext>
            </a:extLst>
          </p:cNvPr>
          <p:cNvSpPr txBox="1"/>
          <p:nvPr/>
        </p:nvSpPr>
        <p:spPr>
          <a:xfrm>
            <a:off x="1061349" y="3521964"/>
            <a:ext cx="7556530" cy="1169551"/>
          </a:xfrm>
          <a:prstGeom prst="rect">
            <a:avLst/>
          </a:prstGeom>
          <a:noFill/>
        </p:spPr>
        <p:txBody>
          <a:bodyPr wrap="square" rtlCol="0">
            <a:spAutoFit/>
          </a:bodyPr>
          <a:lstStyle/>
          <a:p>
            <a:r>
              <a:rPr kumimoji="1" lang="ja-JP" altLang="en-US" sz="1000"/>
              <a:t>支援兵器については使用に特に制限はなく、部隊編成で設定したものを編成しなおすまで使用して</a:t>
            </a:r>
            <a:endParaRPr kumimoji="1" lang="en-US" altLang="ja-JP" sz="1000"/>
          </a:p>
          <a:p>
            <a:r>
              <a:rPr kumimoji="1" lang="ja-JP" altLang="en-US" sz="1000"/>
              <a:t>バトルを開始する。</a:t>
            </a:r>
            <a:endParaRPr kumimoji="1" lang="en-US" altLang="ja-JP" sz="1000"/>
          </a:p>
          <a:p>
            <a:endParaRPr kumimoji="1" lang="en-US" altLang="ja-JP" sz="1000"/>
          </a:p>
          <a:p>
            <a:r>
              <a:rPr kumimoji="1" lang="ja-JP" altLang="en-US" sz="1000"/>
              <a:t>師団兵器は各師団兵器ごとにクールタイムが設定されていて、その師団兵器は一定時間使用不可となる。</a:t>
            </a:r>
            <a:endParaRPr kumimoji="1" lang="en-US" altLang="ja-JP" sz="1000"/>
          </a:p>
          <a:p>
            <a:r>
              <a:rPr kumimoji="1" lang="ja-JP" altLang="en-US" sz="1000"/>
              <a:t>そのため、師団兵器は部隊の情報としては保持しておく必要はない。</a:t>
            </a:r>
            <a:endParaRPr kumimoji="1" lang="en-US" altLang="ja-JP" sz="1000"/>
          </a:p>
          <a:p>
            <a:endParaRPr kumimoji="1" lang="en-US" altLang="ja-JP" sz="1000"/>
          </a:p>
          <a:p>
            <a:r>
              <a:rPr kumimoji="1" lang="ja-JP" altLang="en-US" sz="1000"/>
              <a:t>バトル終了時に外れて設定してある支援兵器に切り替わる。</a:t>
            </a:r>
            <a:endParaRPr kumimoji="1" lang="en-US" altLang="ja-JP" sz="1000"/>
          </a:p>
        </p:txBody>
      </p:sp>
      <p:sp>
        <p:nvSpPr>
          <p:cNvPr id="13" name="テキスト ボックス 12">
            <a:extLst>
              <a:ext uri="{FF2B5EF4-FFF2-40B4-BE49-F238E27FC236}">
                <a16:creationId xmlns:a16="http://schemas.microsoft.com/office/drawing/2014/main" id="{11F6B7FC-B896-4F51-BE85-E3463539F220}"/>
              </a:ext>
            </a:extLst>
          </p:cNvPr>
          <p:cNvSpPr txBox="1"/>
          <p:nvPr/>
        </p:nvSpPr>
        <p:spPr>
          <a:xfrm>
            <a:off x="1061349" y="4728908"/>
            <a:ext cx="954107" cy="276999"/>
          </a:xfrm>
          <a:prstGeom prst="rect">
            <a:avLst/>
          </a:prstGeom>
          <a:noFill/>
        </p:spPr>
        <p:txBody>
          <a:bodyPr wrap="none" rtlCol="0">
            <a:spAutoFit/>
          </a:bodyPr>
          <a:lstStyle/>
          <a:p>
            <a:r>
              <a:rPr kumimoji="1" lang="ja-JP" altLang="en-US" sz="1200" b="1"/>
              <a:t>・突貫整備</a:t>
            </a:r>
            <a:endParaRPr kumimoji="1" lang="ja-JP" altLang="en-US" sz="900" b="1">
              <a:solidFill>
                <a:srgbClr val="FF0000"/>
              </a:solidFill>
            </a:endParaRPr>
          </a:p>
        </p:txBody>
      </p:sp>
      <p:sp>
        <p:nvSpPr>
          <p:cNvPr id="14" name="テキスト ボックス 13">
            <a:extLst>
              <a:ext uri="{FF2B5EF4-FFF2-40B4-BE49-F238E27FC236}">
                <a16:creationId xmlns:a16="http://schemas.microsoft.com/office/drawing/2014/main" id="{FA2B3403-B3F6-4369-A038-71921E4EE112}"/>
              </a:ext>
            </a:extLst>
          </p:cNvPr>
          <p:cNvSpPr txBox="1"/>
          <p:nvPr/>
        </p:nvSpPr>
        <p:spPr>
          <a:xfrm>
            <a:off x="1384314" y="5036685"/>
            <a:ext cx="7556530" cy="553998"/>
          </a:xfrm>
          <a:prstGeom prst="rect">
            <a:avLst/>
          </a:prstGeom>
          <a:noFill/>
        </p:spPr>
        <p:txBody>
          <a:bodyPr wrap="square" rtlCol="0">
            <a:spAutoFit/>
          </a:bodyPr>
          <a:lstStyle/>
          <a:p>
            <a:r>
              <a:rPr kumimoji="1" lang="ja-JP" altLang="en-US" sz="1000"/>
              <a:t>師団兵器の使用に関するクールタイムを時短する行為を「突貫整備」と称する。</a:t>
            </a:r>
            <a:endParaRPr kumimoji="1" lang="en-US" altLang="ja-JP" sz="1000"/>
          </a:p>
          <a:p>
            <a:r>
              <a:rPr kumimoji="1" lang="ja-JP" altLang="en-US" sz="1000"/>
              <a:t>時短については他の箇所と同様に一定時間に対してクリスタル何個のようにキメて、</a:t>
            </a:r>
            <a:endParaRPr kumimoji="1" lang="en-US" altLang="ja-JP" sz="1000"/>
          </a:p>
          <a:p>
            <a:r>
              <a:rPr kumimoji="1" lang="ja-JP" altLang="en-US" sz="1000"/>
              <a:t>残り時間から必要なクリスタル数を算出する。</a:t>
            </a:r>
            <a:endParaRPr kumimoji="1" lang="en-US" altLang="ja-JP" sz="1000"/>
          </a:p>
        </p:txBody>
      </p:sp>
    </p:spTree>
    <p:extLst>
      <p:ext uri="{BB962C8B-B14F-4D97-AF65-F5344CB8AC3E}">
        <p14:creationId xmlns:p14="http://schemas.microsoft.com/office/powerpoint/2010/main" val="1307386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738384" y="1270018"/>
            <a:ext cx="1107996" cy="276999"/>
          </a:xfrm>
          <a:prstGeom prst="rect">
            <a:avLst/>
          </a:prstGeom>
          <a:noFill/>
        </p:spPr>
        <p:txBody>
          <a:bodyPr wrap="none" rtlCol="0">
            <a:spAutoFit/>
          </a:bodyPr>
          <a:lstStyle/>
          <a:p>
            <a:r>
              <a:rPr kumimoji="1" lang="ja-JP" altLang="en-US" sz="1200" b="1"/>
              <a:t>○仕様の分離</a:t>
            </a:r>
          </a:p>
        </p:txBody>
      </p:sp>
      <p:sp>
        <p:nvSpPr>
          <p:cNvPr id="46" name="テキスト ボックス 45">
            <a:extLst>
              <a:ext uri="{FF2B5EF4-FFF2-40B4-BE49-F238E27FC236}">
                <a16:creationId xmlns:a16="http://schemas.microsoft.com/office/drawing/2014/main" id="{B78D0911-BCCA-4627-934F-8643BF6FFF01}"/>
              </a:ext>
            </a:extLst>
          </p:cNvPr>
          <p:cNvSpPr txBox="1"/>
          <p:nvPr/>
        </p:nvSpPr>
        <p:spPr>
          <a:xfrm>
            <a:off x="415419" y="538799"/>
            <a:ext cx="2172390" cy="307777"/>
          </a:xfrm>
          <a:prstGeom prst="rect">
            <a:avLst/>
          </a:prstGeom>
          <a:noFill/>
        </p:spPr>
        <p:txBody>
          <a:bodyPr wrap="none" rtlCol="0">
            <a:spAutoFit/>
          </a:bodyPr>
          <a:lstStyle/>
          <a:p>
            <a:r>
              <a:rPr kumimoji="1" lang="ja-JP" altLang="en-US" sz="1400" b="1"/>
              <a:t>●編成画面</a:t>
            </a:r>
            <a:r>
              <a:rPr kumimoji="1" lang="ja-JP" altLang="en-US" sz="1000" b="1">
                <a:solidFill>
                  <a:schemeClr val="bg1">
                    <a:lumMod val="85000"/>
                  </a:schemeClr>
                </a:solidFill>
              </a:rPr>
              <a:t>（</a:t>
            </a:r>
            <a:r>
              <a:rPr kumimoji="1" lang="en-US" altLang="ja-JP" sz="1000" b="1">
                <a:solidFill>
                  <a:schemeClr val="bg1">
                    <a:lumMod val="85000"/>
                  </a:schemeClr>
                </a:solidFill>
              </a:rPr>
              <a:t>20191226</a:t>
            </a:r>
            <a:r>
              <a:rPr kumimoji="1" lang="ja-JP" altLang="en-US" sz="1000" b="1">
                <a:solidFill>
                  <a:schemeClr val="bg1">
                    <a:lumMod val="85000"/>
                  </a:schemeClr>
                </a:solidFill>
              </a:rPr>
              <a:t>修正）</a:t>
            </a:r>
            <a:endParaRPr kumimoji="1" lang="ja-JP" altLang="en-US" sz="1400" b="1">
              <a:solidFill>
                <a:schemeClr val="bg1">
                  <a:lumMod val="85000"/>
                </a:schemeClr>
              </a:solidFill>
            </a:endParaRPr>
          </a:p>
        </p:txBody>
      </p:sp>
      <p:sp>
        <p:nvSpPr>
          <p:cNvPr id="2" name="テキスト ボックス 1">
            <a:extLst>
              <a:ext uri="{FF2B5EF4-FFF2-40B4-BE49-F238E27FC236}">
                <a16:creationId xmlns:a16="http://schemas.microsoft.com/office/drawing/2014/main" id="{10900E63-F4E5-48BC-A899-B9214A2DC7D1}"/>
              </a:ext>
            </a:extLst>
          </p:cNvPr>
          <p:cNvSpPr txBox="1"/>
          <p:nvPr/>
        </p:nvSpPr>
        <p:spPr>
          <a:xfrm>
            <a:off x="738384" y="858832"/>
            <a:ext cx="7556530" cy="400110"/>
          </a:xfrm>
          <a:prstGeom prst="rect">
            <a:avLst/>
          </a:prstGeom>
          <a:noFill/>
        </p:spPr>
        <p:txBody>
          <a:bodyPr wrap="square" rtlCol="0">
            <a:spAutoFit/>
          </a:bodyPr>
          <a:lstStyle/>
          <a:p>
            <a:r>
              <a:rPr kumimoji="1" lang="ja-JP" altLang="en-US" sz="1000"/>
              <a:t>ホームのフッタにある部隊ボタンから遷移できる部隊画面から</a:t>
            </a:r>
            <a:endParaRPr kumimoji="1" lang="en-US" altLang="ja-JP" sz="1000"/>
          </a:p>
          <a:p>
            <a:r>
              <a:rPr kumimoji="1" lang="ja-JP" altLang="en-US" sz="1000"/>
              <a:t>部隊に関する設定ができる。</a:t>
            </a:r>
            <a:endParaRPr kumimoji="1" lang="en-US" altLang="ja-JP" sz="1000"/>
          </a:p>
        </p:txBody>
      </p:sp>
      <p:sp>
        <p:nvSpPr>
          <p:cNvPr id="47" name="テキスト ボックス 46">
            <a:extLst>
              <a:ext uri="{FF2B5EF4-FFF2-40B4-BE49-F238E27FC236}">
                <a16:creationId xmlns:a16="http://schemas.microsoft.com/office/drawing/2014/main" id="{DC922F5C-F583-40F6-AF75-87EDDB8FB089}"/>
              </a:ext>
            </a:extLst>
          </p:cNvPr>
          <p:cNvSpPr txBox="1"/>
          <p:nvPr/>
        </p:nvSpPr>
        <p:spPr>
          <a:xfrm>
            <a:off x="971183" y="1591583"/>
            <a:ext cx="7556530" cy="1200329"/>
          </a:xfrm>
          <a:prstGeom prst="rect">
            <a:avLst/>
          </a:prstGeom>
          <a:noFill/>
        </p:spPr>
        <p:txBody>
          <a:bodyPr wrap="square" rtlCol="0">
            <a:spAutoFit/>
          </a:bodyPr>
          <a:lstStyle/>
          <a:p>
            <a:r>
              <a:rPr kumimoji="1" lang="ja-JP" altLang="en-US" sz="1000">
                <a:latin typeface="+mn-ea"/>
              </a:rPr>
              <a:t>「部隊編成」と「ＴＲカード」「装備」「支援兵器」と</a:t>
            </a:r>
            <a:endParaRPr kumimoji="1" lang="en-US" altLang="ja-JP" sz="1000">
              <a:latin typeface="+mn-ea"/>
            </a:endParaRPr>
          </a:p>
          <a:p>
            <a:r>
              <a:rPr kumimoji="1" lang="en-US" altLang="ja-JP" sz="1000">
                <a:latin typeface="+mn-ea"/>
              </a:rPr>
              <a:t>2</a:t>
            </a:r>
            <a:r>
              <a:rPr kumimoji="1" lang="ja-JP" altLang="en-US" sz="1000">
                <a:latin typeface="+mn-ea"/>
              </a:rPr>
              <a:t>つに仕様をわけている。</a:t>
            </a:r>
            <a:endParaRPr kumimoji="1" lang="en-US" altLang="ja-JP" sz="1000">
              <a:latin typeface="+mn-ea"/>
            </a:endParaRPr>
          </a:p>
          <a:p>
            <a:r>
              <a:rPr kumimoji="1" lang="ja-JP" altLang="en-US" sz="1000">
                <a:latin typeface="+mn-ea"/>
              </a:rPr>
              <a:t>ここでは右図の「部隊編成」について述べている。</a:t>
            </a:r>
            <a:endParaRPr kumimoji="1" lang="en-US" altLang="ja-JP" sz="1000">
              <a:latin typeface="+mn-ea"/>
            </a:endParaRPr>
          </a:p>
          <a:p>
            <a:endParaRPr kumimoji="1" lang="en-US" altLang="ja-JP" sz="1000">
              <a:latin typeface="+mn-ea"/>
            </a:endParaRPr>
          </a:p>
          <a:p>
            <a:r>
              <a:rPr kumimoji="1" lang="ja-JP" altLang="en-US" sz="1000">
                <a:latin typeface="+mn-ea"/>
              </a:rPr>
              <a:t>「ＴＲカード」「装備」については以下仕様を参照のこと。</a:t>
            </a:r>
            <a:endParaRPr kumimoji="1" lang="en-US" altLang="ja-JP" sz="1000">
              <a:latin typeface="+mn-ea"/>
            </a:endParaRPr>
          </a:p>
          <a:p>
            <a:endParaRPr kumimoji="1" lang="en-US" altLang="ja-JP" sz="1000">
              <a:latin typeface="+mn-ea"/>
            </a:endParaRPr>
          </a:p>
          <a:p>
            <a:r>
              <a:rPr kumimoji="1" lang="en-US" altLang="ja-JP" sz="1200" b="1">
                <a:solidFill>
                  <a:srgbClr val="00B050"/>
                </a:solidFill>
                <a:latin typeface="+mn-ea"/>
              </a:rPr>
              <a:t>【GP01】</a:t>
            </a:r>
            <a:r>
              <a:rPr kumimoji="1" lang="ja-JP" altLang="en-US" sz="1200" b="1">
                <a:solidFill>
                  <a:srgbClr val="00B050"/>
                </a:solidFill>
                <a:latin typeface="+mn-ea"/>
              </a:rPr>
              <a:t>強化画面仕様</a:t>
            </a:r>
            <a:r>
              <a:rPr kumimoji="1" lang="en-US" altLang="ja-JP" sz="1200" b="1">
                <a:solidFill>
                  <a:srgbClr val="00B050"/>
                </a:solidFill>
                <a:latin typeface="+mn-ea"/>
              </a:rPr>
              <a:t>_[</a:t>
            </a:r>
            <a:r>
              <a:rPr kumimoji="1" lang="ja-JP" altLang="en-US" sz="1200" b="1">
                <a:solidFill>
                  <a:srgbClr val="00B050"/>
                </a:solidFill>
                <a:latin typeface="+mn-ea"/>
              </a:rPr>
              <a:t>日付</a:t>
            </a:r>
            <a:r>
              <a:rPr kumimoji="1" lang="en-US" altLang="ja-JP" sz="1200" b="1">
                <a:solidFill>
                  <a:srgbClr val="00B050"/>
                </a:solidFill>
                <a:latin typeface="+mn-ea"/>
              </a:rPr>
              <a:t>].pptx</a:t>
            </a:r>
          </a:p>
        </p:txBody>
      </p:sp>
      <p:sp>
        <p:nvSpPr>
          <p:cNvPr id="55" name="テキスト ボックス 54">
            <a:extLst>
              <a:ext uri="{FF2B5EF4-FFF2-40B4-BE49-F238E27FC236}">
                <a16:creationId xmlns:a16="http://schemas.microsoft.com/office/drawing/2014/main" id="{6351F4BB-AB02-4C52-B782-158F6A875717}"/>
              </a:ext>
            </a:extLst>
          </p:cNvPr>
          <p:cNvSpPr txBox="1"/>
          <p:nvPr/>
        </p:nvSpPr>
        <p:spPr>
          <a:xfrm>
            <a:off x="738384" y="2836478"/>
            <a:ext cx="954107" cy="276999"/>
          </a:xfrm>
          <a:prstGeom prst="rect">
            <a:avLst/>
          </a:prstGeom>
          <a:noFill/>
        </p:spPr>
        <p:txBody>
          <a:bodyPr wrap="none" rtlCol="0">
            <a:spAutoFit/>
          </a:bodyPr>
          <a:lstStyle/>
          <a:p>
            <a:r>
              <a:rPr kumimoji="1" lang="ja-JP" altLang="en-US" sz="1200" b="1"/>
              <a:t>○部隊編成</a:t>
            </a:r>
          </a:p>
        </p:txBody>
      </p:sp>
      <p:sp>
        <p:nvSpPr>
          <p:cNvPr id="57" name="テキスト ボックス 56">
            <a:extLst>
              <a:ext uri="{FF2B5EF4-FFF2-40B4-BE49-F238E27FC236}">
                <a16:creationId xmlns:a16="http://schemas.microsoft.com/office/drawing/2014/main" id="{D85FEFE4-9C75-427B-A16D-67717FA542EA}"/>
              </a:ext>
            </a:extLst>
          </p:cNvPr>
          <p:cNvSpPr txBox="1"/>
          <p:nvPr/>
        </p:nvSpPr>
        <p:spPr>
          <a:xfrm>
            <a:off x="971183" y="3132050"/>
            <a:ext cx="4604864" cy="707886"/>
          </a:xfrm>
          <a:prstGeom prst="rect">
            <a:avLst/>
          </a:prstGeom>
          <a:noFill/>
        </p:spPr>
        <p:txBody>
          <a:bodyPr wrap="square" rtlCol="0">
            <a:spAutoFit/>
          </a:bodyPr>
          <a:lstStyle/>
          <a:p>
            <a:r>
              <a:rPr kumimoji="1" lang="ja-JP" altLang="en-US" sz="1000"/>
              <a:t>予め部隊を設定することができる。</a:t>
            </a:r>
            <a:endParaRPr kumimoji="1" lang="en-US" altLang="ja-JP" sz="1000"/>
          </a:p>
          <a:p>
            <a:endParaRPr kumimoji="1" lang="en-US" altLang="ja-JP" sz="1000"/>
          </a:p>
          <a:p>
            <a:r>
              <a:rPr kumimoji="1" lang="ja-JP" altLang="en-US" sz="1000"/>
              <a:t>部隊は</a:t>
            </a:r>
            <a:r>
              <a:rPr kumimoji="1" lang="en-US" altLang="ja-JP" sz="1000"/>
              <a:t>5</a:t>
            </a:r>
            <a:r>
              <a:rPr kumimoji="1" lang="ja-JP" altLang="en-US" sz="1000"/>
              <a:t>つまで保存することができ、それぞれにキャラ、キャラの武器、</a:t>
            </a:r>
            <a:endParaRPr kumimoji="1" lang="en-US" altLang="ja-JP" sz="1000"/>
          </a:p>
          <a:p>
            <a:r>
              <a:rPr kumimoji="1" lang="ja-JP" altLang="en-US" sz="1000"/>
              <a:t>キャラの</a:t>
            </a:r>
            <a:r>
              <a:rPr kumimoji="1" lang="en-US" altLang="ja-JP" sz="1000"/>
              <a:t>TR</a:t>
            </a:r>
            <a:r>
              <a:rPr kumimoji="1" lang="ja-JP" altLang="en-US" sz="1000"/>
              <a:t>カード、支援兵器を設定することが可能です。</a:t>
            </a:r>
            <a:endParaRPr kumimoji="1" lang="en-US" altLang="ja-JP" sz="1000"/>
          </a:p>
        </p:txBody>
      </p:sp>
    </p:spTree>
    <p:extLst>
      <p:ext uri="{BB962C8B-B14F-4D97-AF65-F5344CB8AC3E}">
        <p14:creationId xmlns:p14="http://schemas.microsoft.com/office/powerpoint/2010/main" val="2214030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図 71" descr="ストリート が含まれている画像&#10;&#10;自動的に生成された説明">
            <a:extLst>
              <a:ext uri="{FF2B5EF4-FFF2-40B4-BE49-F238E27FC236}">
                <a16:creationId xmlns:a16="http://schemas.microsoft.com/office/drawing/2014/main" id="{263E988D-ABC5-4CF2-BFC5-2A8BE9ABEE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5445" y="2761400"/>
            <a:ext cx="870750" cy="1548000"/>
          </a:xfrm>
          <a:prstGeom prst="rect">
            <a:avLst/>
          </a:prstGeom>
        </p:spPr>
      </p:pic>
      <p:pic>
        <p:nvPicPr>
          <p:cNvPr id="68" name="図 67" descr="写真, コンピュータ, 多い, 座る が含まれている画像&#10;&#10;自動的に生成された説明">
            <a:extLst>
              <a:ext uri="{FF2B5EF4-FFF2-40B4-BE49-F238E27FC236}">
                <a16:creationId xmlns:a16="http://schemas.microsoft.com/office/drawing/2014/main" id="{E7E4700D-260B-49B2-9C86-25D9442B9821}"/>
              </a:ext>
            </a:extLst>
          </p:cNvPr>
          <p:cNvPicPr preferRelativeResize="0">
            <a:picLocks noChangeAspect="1"/>
          </p:cNvPicPr>
          <p:nvPr/>
        </p:nvPicPr>
        <p:blipFill>
          <a:blip r:embed="rId3">
            <a:extLst>
              <a:ext uri="{28A0092B-C50C-407E-A947-70E740481C1C}">
                <a14:useLocalDpi xmlns:a14="http://schemas.microsoft.com/office/drawing/2010/main" val="0"/>
              </a:ext>
            </a:extLst>
          </a:blip>
          <a:stretch>
            <a:fillRect/>
          </a:stretch>
        </p:blipFill>
        <p:spPr>
          <a:xfrm>
            <a:off x="5069416" y="2762190"/>
            <a:ext cx="870750" cy="1548000"/>
          </a:xfrm>
          <a:prstGeom prst="rect">
            <a:avLst/>
          </a:prstGeom>
        </p:spPr>
      </p:pic>
      <p:pic>
        <p:nvPicPr>
          <p:cNvPr id="67" name="図 66" descr="多い, 写真, 束, 覆い が含まれている画像&#10;&#10;自動的に生成された説明">
            <a:extLst>
              <a:ext uri="{FF2B5EF4-FFF2-40B4-BE49-F238E27FC236}">
                <a16:creationId xmlns:a16="http://schemas.microsoft.com/office/drawing/2014/main" id="{98776AB1-4054-475B-AF7A-DAB8FB4E48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63333" y="4547040"/>
            <a:ext cx="870750" cy="1548000"/>
          </a:xfrm>
          <a:prstGeom prst="rect">
            <a:avLst/>
          </a:prstGeom>
        </p:spPr>
      </p:pic>
      <p:pic>
        <p:nvPicPr>
          <p:cNvPr id="65" name="図 64" descr="座る, テーブル, 男, 女性 が含まれている画像&#10;&#10;自動的に生成された説明">
            <a:extLst>
              <a:ext uri="{FF2B5EF4-FFF2-40B4-BE49-F238E27FC236}">
                <a16:creationId xmlns:a16="http://schemas.microsoft.com/office/drawing/2014/main" id="{25E34E0B-4D62-447F-9E55-678E4E3D9CC8}"/>
              </a:ext>
            </a:extLst>
          </p:cNvPr>
          <p:cNvPicPr preferRelativeResize="0">
            <a:picLocks noChangeAspect="1"/>
          </p:cNvPicPr>
          <p:nvPr/>
        </p:nvPicPr>
        <p:blipFill>
          <a:blip r:embed="rId5">
            <a:extLst>
              <a:ext uri="{28A0092B-C50C-407E-A947-70E740481C1C}">
                <a14:useLocalDpi xmlns:a14="http://schemas.microsoft.com/office/drawing/2010/main" val="0"/>
              </a:ext>
            </a:extLst>
          </a:blip>
          <a:stretch>
            <a:fillRect/>
          </a:stretch>
        </p:blipFill>
        <p:spPr>
          <a:xfrm>
            <a:off x="6149139" y="179716"/>
            <a:ext cx="870750" cy="1548000"/>
          </a:xfrm>
          <a:prstGeom prst="rect">
            <a:avLst/>
          </a:prstGeom>
        </p:spPr>
      </p:pic>
      <p:pic>
        <p:nvPicPr>
          <p:cNvPr id="62" name="図 61" descr="男, コンピュータ が含まれている画像&#10;&#10;自動的に生成された説明">
            <a:extLst>
              <a:ext uri="{FF2B5EF4-FFF2-40B4-BE49-F238E27FC236}">
                <a16:creationId xmlns:a16="http://schemas.microsoft.com/office/drawing/2014/main" id="{EA3A68E6-906B-47AD-B250-3C140957B6C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42329" y="333189"/>
            <a:ext cx="870750" cy="1548000"/>
          </a:xfrm>
          <a:prstGeom prst="rect">
            <a:avLst/>
          </a:prstGeom>
        </p:spPr>
      </p:pic>
      <p:pic>
        <p:nvPicPr>
          <p:cNvPr id="61" name="図 60" descr="横, 男, コンピュータ が含まれている画像&#10;&#10;自動的に生成された説明">
            <a:extLst>
              <a:ext uri="{FF2B5EF4-FFF2-40B4-BE49-F238E27FC236}">
                <a16:creationId xmlns:a16="http://schemas.microsoft.com/office/drawing/2014/main" id="{C1915EF0-AEE8-4C05-9520-BFCCBBE398A6}"/>
              </a:ext>
            </a:extLst>
          </p:cNvPr>
          <p:cNvPicPr preferRelativeResize="0">
            <a:picLocks noChangeAspect="1"/>
          </p:cNvPicPr>
          <p:nvPr/>
        </p:nvPicPr>
        <p:blipFill>
          <a:blip r:embed="rId7">
            <a:extLst>
              <a:ext uri="{28A0092B-C50C-407E-A947-70E740481C1C}">
                <a14:useLocalDpi xmlns:a14="http://schemas.microsoft.com/office/drawing/2010/main" val="0"/>
              </a:ext>
            </a:extLst>
          </a:blip>
          <a:stretch>
            <a:fillRect/>
          </a:stretch>
        </p:blipFill>
        <p:spPr>
          <a:xfrm>
            <a:off x="5852821" y="496585"/>
            <a:ext cx="870750" cy="1548000"/>
          </a:xfrm>
          <a:prstGeom prst="rect">
            <a:avLst/>
          </a:prstGeom>
        </p:spPr>
      </p:pic>
      <p:pic>
        <p:nvPicPr>
          <p:cNvPr id="56" name="図 55" descr="写真, 束, 覆い, 食品 が含まれている画像&#10;&#10;自動的に生成された説明">
            <a:extLst>
              <a:ext uri="{FF2B5EF4-FFF2-40B4-BE49-F238E27FC236}">
                <a16:creationId xmlns:a16="http://schemas.microsoft.com/office/drawing/2014/main" id="{F68EEA1D-B0DE-495F-8588-330B378D39D1}"/>
              </a:ext>
            </a:extLst>
          </p:cNvPr>
          <p:cNvPicPr preferRelativeResize="0">
            <a:picLocks noChangeAspect="1"/>
          </p:cNvPicPr>
          <p:nvPr/>
        </p:nvPicPr>
        <p:blipFill>
          <a:blip r:embed="rId8">
            <a:extLst>
              <a:ext uri="{28A0092B-C50C-407E-A947-70E740481C1C}">
                <a14:useLocalDpi xmlns:a14="http://schemas.microsoft.com/office/drawing/2010/main" val="0"/>
              </a:ext>
            </a:extLst>
          </a:blip>
          <a:stretch>
            <a:fillRect/>
          </a:stretch>
        </p:blipFill>
        <p:spPr>
          <a:xfrm>
            <a:off x="3663336" y="968494"/>
            <a:ext cx="870750" cy="1548000"/>
          </a:xfrm>
          <a:prstGeom prst="rect">
            <a:avLst/>
          </a:prstGeom>
        </p:spPr>
      </p:pic>
      <p:pic>
        <p:nvPicPr>
          <p:cNvPr id="52" name="図 51" descr="コンピューターのスクリーンショット&#10;&#10;自動的に生成された説明">
            <a:extLst>
              <a:ext uri="{FF2B5EF4-FFF2-40B4-BE49-F238E27FC236}">
                <a16:creationId xmlns:a16="http://schemas.microsoft.com/office/drawing/2014/main" id="{2784A7D0-A106-406A-8A9B-B64561E34CCD}"/>
              </a:ext>
            </a:extLst>
          </p:cNvPr>
          <p:cNvPicPr preferRelativeResize="0">
            <a:picLocks noChangeAspect="1"/>
          </p:cNvPicPr>
          <p:nvPr/>
        </p:nvPicPr>
        <p:blipFill>
          <a:blip r:embed="rId9">
            <a:extLst>
              <a:ext uri="{28A0092B-C50C-407E-A947-70E740481C1C}">
                <a14:useLocalDpi xmlns:a14="http://schemas.microsoft.com/office/drawing/2010/main" val="0"/>
              </a:ext>
            </a:extLst>
          </a:blip>
          <a:stretch>
            <a:fillRect/>
          </a:stretch>
        </p:blipFill>
        <p:spPr>
          <a:xfrm>
            <a:off x="1975902" y="2787303"/>
            <a:ext cx="881773" cy="1567596"/>
          </a:xfrm>
          <a:prstGeom prst="rect">
            <a:avLst/>
          </a:prstGeom>
        </p:spPr>
      </p:pic>
      <p:pic>
        <p:nvPicPr>
          <p:cNvPr id="51" name="図 50" descr="写真, ストリート, 覆い, 多い が含まれている画像&#10;&#10;自動的に生成された説明">
            <a:extLst>
              <a:ext uri="{FF2B5EF4-FFF2-40B4-BE49-F238E27FC236}">
                <a16:creationId xmlns:a16="http://schemas.microsoft.com/office/drawing/2014/main" id="{392F9FC9-6098-42B6-8939-B126EE3837D0}"/>
              </a:ext>
            </a:extLst>
          </p:cNvPr>
          <p:cNvPicPr preferRelativeResize="0">
            <a:picLocks noChangeAspect="1"/>
          </p:cNvPicPr>
          <p:nvPr/>
        </p:nvPicPr>
        <p:blipFill>
          <a:blip r:embed="rId10">
            <a:extLst>
              <a:ext uri="{28A0092B-C50C-407E-A947-70E740481C1C}">
                <a14:useLocalDpi xmlns:a14="http://schemas.microsoft.com/office/drawing/2010/main" val="0"/>
              </a:ext>
            </a:extLst>
          </a:blip>
          <a:stretch>
            <a:fillRect/>
          </a:stretch>
        </p:blipFill>
        <p:spPr>
          <a:xfrm>
            <a:off x="1983373" y="967348"/>
            <a:ext cx="870879" cy="1548230"/>
          </a:xfrm>
          <a:prstGeom prst="rect">
            <a:avLst/>
          </a:prstGeom>
        </p:spPr>
      </p:pic>
      <p:pic>
        <p:nvPicPr>
          <p:cNvPr id="50" name="図 49">
            <a:extLst>
              <a:ext uri="{FF2B5EF4-FFF2-40B4-BE49-F238E27FC236}">
                <a16:creationId xmlns:a16="http://schemas.microsoft.com/office/drawing/2014/main" id="{3CAD3015-B984-4B0F-A8CD-8F1608499AAB}"/>
              </a:ext>
            </a:extLst>
          </p:cNvPr>
          <p:cNvPicPr preferRelativeResize="0">
            <a:picLocks noChangeAspect="1"/>
          </p:cNvPicPr>
          <p:nvPr/>
        </p:nvPicPr>
        <p:blipFill>
          <a:blip r:embed="rId11">
            <a:extLst>
              <a:ext uri="{28A0092B-C50C-407E-A947-70E740481C1C}">
                <a14:useLocalDpi xmlns:a14="http://schemas.microsoft.com/office/drawing/2010/main" val="0"/>
              </a:ext>
            </a:extLst>
          </a:blip>
          <a:stretch>
            <a:fillRect/>
          </a:stretch>
        </p:blipFill>
        <p:spPr>
          <a:xfrm>
            <a:off x="602774" y="968495"/>
            <a:ext cx="870473" cy="1547507"/>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710999" cy="307777"/>
          </a:xfrm>
          <a:prstGeom prst="rect">
            <a:avLst/>
          </a:prstGeom>
          <a:noFill/>
        </p:spPr>
        <p:txBody>
          <a:bodyPr wrap="none" rtlCol="0">
            <a:spAutoFit/>
          </a:bodyPr>
          <a:lstStyle/>
          <a:p>
            <a:r>
              <a:rPr kumimoji="1" lang="ja-JP" altLang="en-US" sz="1400" b="1"/>
              <a:t>●部隊編成フロー</a:t>
            </a:r>
            <a:r>
              <a:rPr kumimoji="1" lang="ja-JP" altLang="en-US" sz="1000" b="1">
                <a:solidFill>
                  <a:srgbClr val="FF0000"/>
                </a:solidFill>
              </a:rPr>
              <a:t>（</a:t>
            </a:r>
            <a:r>
              <a:rPr kumimoji="1" lang="en-US" altLang="ja-JP" sz="1000" b="1">
                <a:solidFill>
                  <a:srgbClr val="FF0000"/>
                </a:solidFill>
              </a:rPr>
              <a:t>20200217</a:t>
            </a:r>
            <a:r>
              <a:rPr kumimoji="1" lang="ja-JP" altLang="en-US" sz="1000" b="1">
                <a:solidFill>
                  <a:srgbClr val="FF0000"/>
                </a:solidFill>
              </a:rPr>
              <a:t>修正）</a:t>
            </a:r>
          </a:p>
        </p:txBody>
      </p:sp>
      <p:pic>
        <p:nvPicPr>
          <p:cNvPr id="49" name="図 48" descr="スクリーンショット, 抽象, コンピュータ, 時計 が含まれている画像&#10;&#10;自動的に生成された説明">
            <a:extLst>
              <a:ext uri="{FF2B5EF4-FFF2-40B4-BE49-F238E27FC236}">
                <a16:creationId xmlns:a16="http://schemas.microsoft.com/office/drawing/2014/main" id="{016953D5-B342-47FB-8D3F-D296FCAECB33}"/>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529500" y="4546643"/>
            <a:ext cx="885600" cy="1570395"/>
          </a:xfrm>
          <a:prstGeom prst="rect">
            <a:avLst/>
          </a:prstGeom>
        </p:spPr>
      </p:pic>
      <p:cxnSp>
        <p:nvCxnSpPr>
          <p:cNvPr id="167" name="直線矢印コネクタ 166">
            <a:extLst>
              <a:ext uri="{FF2B5EF4-FFF2-40B4-BE49-F238E27FC236}">
                <a16:creationId xmlns:a16="http://schemas.microsoft.com/office/drawing/2014/main" id="{53C7CC87-35A8-421A-B3D0-59193640EF49}"/>
              </a:ext>
            </a:extLst>
          </p:cNvPr>
          <p:cNvCxnSpPr>
            <a:cxnSpLocks/>
            <a:stCxn id="50" idx="3"/>
            <a:endCxn id="51" idx="1"/>
          </p:cNvCxnSpPr>
          <p:nvPr/>
        </p:nvCxnSpPr>
        <p:spPr>
          <a:xfrm flipV="1">
            <a:off x="1473247" y="1741463"/>
            <a:ext cx="510126" cy="7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4" name="直線矢印コネクタ 173">
            <a:extLst>
              <a:ext uri="{FF2B5EF4-FFF2-40B4-BE49-F238E27FC236}">
                <a16:creationId xmlns:a16="http://schemas.microsoft.com/office/drawing/2014/main" id="{F5C86E2D-2B09-40B8-8462-259D525AEDE6}"/>
              </a:ext>
            </a:extLst>
          </p:cNvPr>
          <p:cNvCxnSpPr>
            <a:cxnSpLocks/>
            <a:stCxn id="51" idx="2"/>
            <a:endCxn id="52" idx="0"/>
          </p:cNvCxnSpPr>
          <p:nvPr/>
        </p:nvCxnSpPr>
        <p:spPr>
          <a:xfrm flipH="1">
            <a:off x="2416789" y="2515578"/>
            <a:ext cx="2024" cy="271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0" name="直線矢印コネクタ 189">
            <a:extLst>
              <a:ext uri="{FF2B5EF4-FFF2-40B4-BE49-F238E27FC236}">
                <a16:creationId xmlns:a16="http://schemas.microsoft.com/office/drawing/2014/main" id="{9039CD78-CAE6-41F7-8FBA-080AC9DEB038}"/>
              </a:ext>
            </a:extLst>
          </p:cNvPr>
          <p:cNvCxnSpPr>
            <a:cxnSpLocks/>
            <a:stCxn id="67" idx="3"/>
            <a:endCxn id="68" idx="2"/>
          </p:cNvCxnSpPr>
          <p:nvPr/>
        </p:nvCxnSpPr>
        <p:spPr>
          <a:xfrm flipV="1">
            <a:off x="4534083" y="4310190"/>
            <a:ext cx="970708" cy="10108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96" name="テキスト ボックス 195">
            <a:extLst>
              <a:ext uri="{FF2B5EF4-FFF2-40B4-BE49-F238E27FC236}">
                <a16:creationId xmlns:a16="http://schemas.microsoft.com/office/drawing/2014/main" id="{926A7AA2-CCE4-433E-8F11-0685B90E389C}"/>
              </a:ext>
            </a:extLst>
          </p:cNvPr>
          <p:cNvSpPr txBox="1"/>
          <p:nvPr/>
        </p:nvSpPr>
        <p:spPr>
          <a:xfrm>
            <a:off x="1482158" y="1497693"/>
            <a:ext cx="492443" cy="184666"/>
          </a:xfrm>
          <a:prstGeom prst="rect">
            <a:avLst/>
          </a:prstGeom>
          <a:noFill/>
        </p:spPr>
        <p:txBody>
          <a:bodyPr wrap="none" rtlCol="0">
            <a:spAutoFit/>
          </a:bodyPr>
          <a:lstStyle/>
          <a:p>
            <a:pPr algn="r"/>
            <a:r>
              <a:rPr kumimoji="1" lang="ja-JP" altLang="en-US" sz="600"/>
              <a:t>部隊編成</a:t>
            </a:r>
          </a:p>
        </p:txBody>
      </p:sp>
      <p:sp>
        <p:nvSpPr>
          <p:cNvPr id="198" name="テキスト ボックス 197">
            <a:extLst>
              <a:ext uri="{FF2B5EF4-FFF2-40B4-BE49-F238E27FC236}">
                <a16:creationId xmlns:a16="http://schemas.microsoft.com/office/drawing/2014/main" id="{7D6DD313-CAC2-435F-BA5E-11CD009C0A2D}"/>
              </a:ext>
            </a:extLst>
          </p:cNvPr>
          <p:cNvSpPr txBox="1"/>
          <p:nvPr/>
        </p:nvSpPr>
        <p:spPr>
          <a:xfrm>
            <a:off x="3102559" y="1250756"/>
            <a:ext cx="569387" cy="461665"/>
          </a:xfrm>
          <a:prstGeom prst="rect">
            <a:avLst/>
          </a:prstGeom>
          <a:noFill/>
        </p:spPr>
        <p:txBody>
          <a:bodyPr wrap="none" rtlCol="0">
            <a:spAutoFit/>
          </a:bodyPr>
          <a:lstStyle/>
          <a:p>
            <a:pPr algn="r"/>
            <a:r>
              <a:rPr kumimoji="1" lang="ja-JP" altLang="en-US" sz="600"/>
              <a:t>キャラ</a:t>
            </a:r>
            <a:endParaRPr kumimoji="1" lang="en-US" altLang="ja-JP" sz="600"/>
          </a:p>
          <a:p>
            <a:pPr algn="r"/>
            <a:r>
              <a:rPr kumimoji="1" lang="ja-JP" altLang="en-US" sz="600"/>
              <a:t>アイコン</a:t>
            </a:r>
            <a:endParaRPr kumimoji="1" lang="en-US" altLang="ja-JP" sz="600"/>
          </a:p>
          <a:p>
            <a:pPr algn="r"/>
            <a:r>
              <a:rPr kumimoji="1" lang="ja-JP" altLang="en-US" sz="600"/>
              <a:t>（部隊・</a:t>
            </a:r>
            <a:endParaRPr kumimoji="1" lang="en-US" altLang="ja-JP" sz="600"/>
          </a:p>
          <a:p>
            <a:pPr algn="r"/>
            <a:r>
              <a:rPr kumimoji="1" lang="ja-JP" altLang="en-US" sz="600"/>
              <a:t>支援兵器）</a:t>
            </a:r>
          </a:p>
        </p:txBody>
      </p:sp>
      <p:sp>
        <p:nvSpPr>
          <p:cNvPr id="221" name="テキスト ボックス 220">
            <a:extLst>
              <a:ext uri="{FF2B5EF4-FFF2-40B4-BE49-F238E27FC236}">
                <a16:creationId xmlns:a16="http://schemas.microsoft.com/office/drawing/2014/main" id="{ED147726-8146-46CB-B327-A31A2AFACC08}"/>
              </a:ext>
            </a:extLst>
          </p:cNvPr>
          <p:cNvSpPr txBox="1"/>
          <p:nvPr/>
        </p:nvSpPr>
        <p:spPr>
          <a:xfrm>
            <a:off x="6081752" y="4999264"/>
            <a:ext cx="415498" cy="276999"/>
          </a:xfrm>
          <a:prstGeom prst="rect">
            <a:avLst/>
          </a:prstGeom>
          <a:noFill/>
        </p:spPr>
        <p:txBody>
          <a:bodyPr wrap="none" rtlCol="0">
            <a:spAutoFit/>
          </a:bodyPr>
          <a:lstStyle/>
          <a:p>
            <a:pPr algn="r"/>
            <a:r>
              <a:rPr kumimoji="1" lang="ja-JP" altLang="en-US" sz="600"/>
              <a:t>カード</a:t>
            </a:r>
            <a:endParaRPr kumimoji="1" lang="en-US" altLang="ja-JP" sz="600"/>
          </a:p>
          <a:p>
            <a:pPr algn="r"/>
            <a:r>
              <a:rPr kumimoji="1" lang="ja-JP" altLang="en-US" sz="600"/>
              <a:t>長押し</a:t>
            </a:r>
          </a:p>
        </p:txBody>
      </p:sp>
      <p:sp>
        <p:nvSpPr>
          <p:cNvPr id="239" name="テキスト ボックス 238">
            <a:extLst>
              <a:ext uri="{FF2B5EF4-FFF2-40B4-BE49-F238E27FC236}">
                <a16:creationId xmlns:a16="http://schemas.microsoft.com/office/drawing/2014/main" id="{D35F365D-A38B-4083-B15D-03CB37B8F5B0}"/>
              </a:ext>
            </a:extLst>
          </p:cNvPr>
          <p:cNvSpPr txBox="1"/>
          <p:nvPr/>
        </p:nvSpPr>
        <p:spPr>
          <a:xfrm>
            <a:off x="641086" y="2539614"/>
            <a:ext cx="750580" cy="184666"/>
          </a:xfrm>
          <a:prstGeom prst="rect">
            <a:avLst/>
          </a:prstGeom>
          <a:noFill/>
        </p:spPr>
        <p:txBody>
          <a:bodyPr wrap="square" rtlCol="0">
            <a:spAutoFit/>
          </a:bodyPr>
          <a:lstStyle/>
          <a:p>
            <a:pPr algn="ctr"/>
            <a:r>
              <a:rPr kumimoji="1" lang="en-US" altLang="ja-JP" sz="600"/>
              <a:t>co100.</a:t>
            </a:r>
            <a:r>
              <a:rPr kumimoji="1" lang="ja-JP" altLang="en-US" sz="600"/>
              <a:t>部隊画面</a:t>
            </a:r>
          </a:p>
        </p:txBody>
      </p:sp>
      <p:sp>
        <p:nvSpPr>
          <p:cNvPr id="240" name="テキスト ボックス 239">
            <a:extLst>
              <a:ext uri="{FF2B5EF4-FFF2-40B4-BE49-F238E27FC236}">
                <a16:creationId xmlns:a16="http://schemas.microsoft.com/office/drawing/2014/main" id="{590FE713-CD56-4B82-A976-49DD3DFBBFFE}"/>
              </a:ext>
            </a:extLst>
          </p:cNvPr>
          <p:cNvSpPr txBox="1"/>
          <p:nvPr/>
        </p:nvSpPr>
        <p:spPr>
          <a:xfrm>
            <a:off x="1970259" y="2539614"/>
            <a:ext cx="902812" cy="184666"/>
          </a:xfrm>
          <a:prstGeom prst="rect">
            <a:avLst/>
          </a:prstGeom>
          <a:noFill/>
        </p:spPr>
        <p:txBody>
          <a:bodyPr wrap="none" rtlCol="0">
            <a:spAutoFit/>
          </a:bodyPr>
          <a:lstStyle>
            <a:defPPr>
              <a:defRPr lang="en-US"/>
            </a:defPPr>
            <a:lvl1pPr algn="ctr">
              <a:defRPr kumimoji="1" sz="600"/>
            </a:lvl1pPr>
          </a:lstStyle>
          <a:p>
            <a:r>
              <a:rPr lang="en-US" altLang="ja-JP">
                <a:latin typeface="メイリオ" panose="020B0604030504040204" pitchFamily="50" charset="-128"/>
                <a:ea typeface="メイリオ" panose="020B0604030504040204" pitchFamily="50" charset="-128"/>
              </a:rPr>
              <a:t>co110.</a:t>
            </a:r>
            <a:r>
              <a:rPr lang="zh-TW" altLang="en-US">
                <a:latin typeface="メイリオ" panose="020B0604030504040204" pitchFamily="50" charset="-128"/>
                <a:ea typeface="メイリオ" panose="020B0604030504040204" pitchFamily="50" charset="-128"/>
              </a:rPr>
              <a:t>部隊編成画面</a:t>
            </a:r>
            <a:endParaRPr lang="ja-JP" altLang="en-US">
              <a:latin typeface="メイリオ" panose="020B0604030504040204" pitchFamily="50" charset="-128"/>
              <a:ea typeface="メイリオ" panose="020B0604030504040204" pitchFamily="50" charset="-128"/>
            </a:endParaRPr>
          </a:p>
        </p:txBody>
      </p:sp>
      <p:sp>
        <p:nvSpPr>
          <p:cNvPr id="242" name="テキスト ボックス 241">
            <a:extLst>
              <a:ext uri="{FF2B5EF4-FFF2-40B4-BE49-F238E27FC236}">
                <a16:creationId xmlns:a16="http://schemas.microsoft.com/office/drawing/2014/main" id="{6B04CCAD-FF1E-4471-BE50-96EC99CEB2A4}"/>
              </a:ext>
            </a:extLst>
          </p:cNvPr>
          <p:cNvSpPr txBox="1"/>
          <p:nvPr/>
        </p:nvSpPr>
        <p:spPr>
          <a:xfrm>
            <a:off x="3562749" y="6146024"/>
            <a:ext cx="1045978" cy="184666"/>
          </a:xfrm>
          <a:prstGeom prst="rect">
            <a:avLst/>
          </a:prstGeom>
          <a:noFill/>
        </p:spPr>
        <p:txBody>
          <a:bodyPr wrap="square" rtlCol="0">
            <a:spAutoFit/>
          </a:bodyPr>
          <a:lstStyle>
            <a:defPPr>
              <a:defRPr lang="en-US"/>
            </a:defPPr>
            <a:lvl1pPr>
              <a:defRPr kumimoji="1" sz="600"/>
            </a:lvl1pPr>
          </a:lstStyle>
          <a:p>
            <a:pPr algn="ctr"/>
            <a:r>
              <a:rPr lang="en-US" altLang="ja-JP"/>
              <a:t>co150.TR</a:t>
            </a:r>
            <a:r>
              <a:rPr lang="ja-JP" altLang="en-US"/>
              <a:t>セット画面</a:t>
            </a:r>
          </a:p>
        </p:txBody>
      </p:sp>
      <p:sp>
        <p:nvSpPr>
          <p:cNvPr id="245" name="テキスト ボックス 244">
            <a:extLst>
              <a:ext uri="{FF2B5EF4-FFF2-40B4-BE49-F238E27FC236}">
                <a16:creationId xmlns:a16="http://schemas.microsoft.com/office/drawing/2014/main" id="{BDF33006-39FA-47BB-8610-985367665C36}"/>
              </a:ext>
            </a:extLst>
          </p:cNvPr>
          <p:cNvSpPr txBox="1"/>
          <p:nvPr/>
        </p:nvSpPr>
        <p:spPr>
          <a:xfrm>
            <a:off x="3503914" y="2539614"/>
            <a:ext cx="1127232" cy="184666"/>
          </a:xfrm>
          <a:prstGeom prst="rect">
            <a:avLst/>
          </a:prstGeom>
          <a:noFill/>
        </p:spPr>
        <p:txBody>
          <a:bodyPr wrap="none" rtlCol="0">
            <a:spAutoFit/>
          </a:bodyPr>
          <a:lstStyle>
            <a:defPPr>
              <a:defRPr lang="en-US"/>
            </a:defPPr>
            <a:lvl1pPr>
              <a:defRPr kumimoji="1" sz="600"/>
            </a:lvl1pPr>
          </a:lstStyle>
          <a:p>
            <a:pPr algn="ctr"/>
            <a:r>
              <a:rPr lang="en-US" altLang="ja-JP"/>
              <a:t>co120.</a:t>
            </a:r>
            <a:r>
              <a:rPr lang="ja-JP" altLang="en-US"/>
              <a:t>部隊キャラ選択画面</a:t>
            </a:r>
            <a:endParaRPr lang="en-US" altLang="ja-JP"/>
          </a:p>
        </p:txBody>
      </p:sp>
      <p:sp>
        <p:nvSpPr>
          <p:cNvPr id="248" name="テキスト ボックス 247">
            <a:extLst>
              <a:ext uri="{FF2B5EF4-FFF2-40B4-BE49-F238E27FC236}">
                <a16:creationId xmlns:a16="http://schemas.microsoft.com/office/drawing/2014/main" id="{1A620939-3929-4931-AAE4-5100B512270B}"/>
              </a:ext>
            </a:extLst>
          </p:cNvPr>
          <p:cNvSpPr txBox="1"/>
          <p:nvPr/>
        </p:nvSpPr>
        <p:spPr>
          <a:xfrm>
            <a:off x="3514131" y="4310965"/>
            <a:ext cx="1045978" cy="184666"/>
          </a:xfrm>
          <a:prstGeom prst="rect">
            <a:avLst/>
          </a:prstGeom>
          <a:noFill/>
        </p:spPr>
        <p:txBody>
          <a:bodyPr wrap="square" rtlCol="0">
            <a:spAutoFit/>
          </a:bodyPr>
          <a:lstStyle>
            <a:defPPr>
              <a:defRPr lang="en-US"/>
            </a:defPPr>
            <a:lvl1pPr>
              <a:defRPr kumimoji="1" sz="600"/>
            </a:lvl1pPr>
          </a:lstStyle>
          <a:p>
            <a:pPr algn="ctr"/>
            <a:r>
              <a:rPr lang="en-US" altLang="ja-JP"/>
              <a:t>co160.</a:t>
            </a:r>
            <a:r>
              <a:rPr lang="ja-JP" altLang="en-US"/>
              <a:t>装備セット画面</a:t>
            </a:r>
          </a:p>
        </p:txBody>
      </p:sp>
      <p:sp>
        <p:nvSpPr>
          <p:cNvPr id="480" name="正方形/長方形 479">
            <a:extLst>
              <a:ext uri="{FF2B5EF4-FFF2-40B4-BE49-F238E27FC236}">
                <a16:creationId xmlns:a16="http://schemas.microsoft.com/office/drawing/2014/main" id="{919A06A5-71E2-4AE1-A022-AEA01C5B1CA9}"/>
              </a:ext>
            </a:extLst>
          </p:cNvPr>
          <p:cNvSpPr/>
          <p:nvPr/>
        </p:nvSpPr>
        <p:spPr>
          <a:xfrm>
            <a:off x="6565955" y="4826336"/>
            <a:ext cx="813732" cy="1035130"/>
          </a:xfrm>
          <a:prstGeom prst="rect">
            <a:avLst/>
          </a:prstGeom>
          <a:solidFill>
            <a:srgbClr val="FF0000">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a:t>別仕様</a:t>
            </a:r>
            <a:endParaRPr kumimoji="1" lang="en-US" altLang="ja-JP" sz="1600"/>
          </a:p>
          <a:p>
            <a:pPr algn="ctr"/>
            <a:r>
              <a:rPr kumimoji="1" lang="ja-JP" altLang="en-US" sz="1600"/>
              <a:t>参照</a:t>
            </a:r>
          </a:p>
        </p:txBody>
      </p:sp>
      <p:sp>
        <p:nvSpPr>
          <p:cNvPr id="101" name="テキスト ボックス 100">
            <a:extLst>
              <a:ext uri="{FF2B5EF4-FFF2-40B4-BE49-F238E27FC236}">
                <a16:creationId xmlns:a16="http://schemas.microsoft.com/office/drawing/2014/main" id="{073B6C8E-8A82-48AA-A239-4B00A26E637B}"/>
              </a:ext>
            </a:extLst>
          </p:cNvPr>
          <p:cNvSpPr txBox="1"/>
          <p:nvPr/>
        </p:nvSpPr>
        <p:spPr>
          <a:xfrm>
            <a:off x="6641138" y="6159981"/>
            <a:ext cx="662323" cy="184666"/>
          </a:xfrm>
          <a:prstGeom prst="rect">
            <a:avLst/>
          </a:prstGeom>
          <a:noFill/>
        </p:spPr>
        <p:txBody>
          <a:bodyPr wrap="square" rtlCol="0">
            <a:spAutoFit/>
          </a:bodyPr>
          <a:lstStyle>
            <a:defPPr>
              <a:defRPr lang="en-US"/>
            </a:defPPr>
            <a:lvl1pPr>
              <a:defRPr kumimoji="1" sz="600"/>
            </a:lvl1pPr>
          </a:lstStyle>
          <a:p>
            <a:pPr algn="r"/>
            <a:r>
              <a:rPr lang="en-US" altLang="ja-JP"/>
              <a:t>TR</a:t>
            </a:r>
            <a:r>
              <a:rPr lang="ja-JP" altLang="en-US"/>
              <a:t>カード詳細</a:t>
            </a:r>
          </a:p>
        </p:txBody>
      </p:sp>
      <p:sp>
        <p:nvSpPr>
          <p:cNvPr id="115" name="テキスト ボックス 114">
            <a:extLst>
              <a:ext uri="{FF2B5EF4-FFF2-40B4-BE49-F238E27FC236}">
                <a16:creationId xmlns:a16="http://schemas.microsoft.com/office/drawing/2014/main" id="{72E1EE0A-B3C7-4299-B624-96E973C143AE}"/>
              </a:ext>
            </a:extLst>
          </p:cNvPr>
          <p:cNvSpPr txBox="1"/>
          <p:nvPr/>
        </p:nvSpPr>
        <p:spPr>
          <a:xfrm>
            <a:off x="5619359" y="2072373"/>
            <a:ext cx="1795684" cy="369332"/>
          </a:xfrm>
          <a:prstGeom prst="rect">
            <a:avLst/>
          </a:prstGeom>
          <a:noFill/>
        </p:spPr>
        <p:txBody>
          <a:bodyPr wrap="none" rtlCol="0">
            <a:spAutoFit/>
          </a:bodyPr>
          <a:lstStyle>
            <a:defPPr>
              <a:defRPr lang="en-US"/>
            </a:defPPr>
            <a:lvl1pPr>
              <a:defRPr kumimoji="1" sz="600"/>
            </a:lvl1pPr>
          </a:lstStyle>
          <a:p>
            <a:pPr algn="ctr"/>
            <a:r>
              <a:rPr lang="en-US" altLang="ja-JP"/>
              <a:t>co140.</a:t>
            </a:r>
            <a:r>
              <a:rPr lang="ja-JP" altLang="en-US"/>
              <a:t>部隊キャラ設定画面（</a:t>
            </a:r>
            <a:r>
              <a:rPr lang="en-US" altLang="ja-JP"/>
              <a:t>TR</a:t>
            </a:r>
            <a:r>
              <a:rPr lang="ja-JP" altLang="en-US"/>
              <a:t>）</a:t>
            </a:r>
            <a:endParaRPr lang="en-US" altLang="ja-JP"/>
          </a:p>
          <a:p>
            <a:pPr algn="ctr"/>
            <a:r>
              <a:rPr lang="en-US" altLang="ja-JP"/>
              <a:t>co140a.</a:t>
            </a:r>
            <a:r>
              <a:rPr lang="ja-JP" altLang="en-US"/>
              <a:t>部隊キャラ設定画面（武器）</a:t>
            </a:r>
            <a:endParaRPr lang="en-US" altLang="ja-JP"/>
          </a:p>
          <a:p>
            <a:pPr algn="ctr"/>
            <a:r>
              <a:rPr lang="en-US" altLang="ja-JP"/>
              <a:t>co140b.</a:t>
            </a:r>
            <a:r>
              <a:rPr lang="ja-JP" altLang="en-US"/>
              <a:t>部隊キャラ設定画面（プロフィール）</a:t>
            </a:r>
          </a:p>
        </p:txBody>
      </p:sp>
      <p:sp>
        <p:nvSpPr>
          <p:cNvPr id="53" name="テキスト ボックス 52">
            <a:extLst>
              <a:ext uri="{FF2B5EF4-FFF2-40B4-BE49-F238E27FC236}">
                <a16:creationId xmlns:a16="http://schemas.microsoft.com/office/drawing/2014/main" id="{A1F741BE-A3A2-44A1-A462-552EB62860A6}"/>
              </a:ext>
            </a:extLst>
          </p:cNvPr>
          <p:cNvSpPr txBox="1"/>
          <p:nvPr/>
        </p:nvSpPr>
        <p:spPr>
          <a:xfrm>
            <a:off x="3177872" y="3183160"/>
            <a:ext cx="492443" cy="276999"/>
          </a:xfrm>
          <a:prstGeom prst="rect">
            <a:avLst/>
          </a:prstGeom>
          <a:noFill/>
        </p:spPr>
        <p:txBody>
          <a:bodyPr wrap="none" rtlCol="0">
            <a:spAutoFit/>
          </a:bodyPr>
          <a:lstStyle/>
          <a:p>
            <a:pPr algn="r"/>
            <a:r>
              <a:rPr kumimoji="1" lang="ja-JP" altLang="en-US" sz="600"/>
              <a:t>武器</a:t>
            </a:r>
            <a:endParaRPr kumimoji="1" lang="en-US" altLang="ja-JP" sz="600"/>
          </a:p>
          <a:p>
            <a:pPr algn="r"/>
            <a:r>
              <a:rPr kumimoji="1" lang="ja-JP" altLang="en-US" sz="600"/>
              <a:t>アイコン</a:t>
            </a:r>
          </a:p>
        </p:txBody>
      </p:sp>
      <p:cxnSp>
        <p:nvCxnSpPr>
          <p:cNvPr id="58" name="直線矢印コネクタ 57">
            <a:extLst>
              <a:ext uri="{FF2B5EF4-FFF2-40B4-BE49-F238E27FC236}">
                <a16:creationId xmlns:a16="http://schemas.microsoft.com/office/drawing/2014/main" id="{B1FF2600-1089-4C9F-81B4-15236F8B11C8}"/>
              </a:ext>
            </a:extLst>
          </p:cNvPr>
          <p:cNvCxnSpPr>
            <a:cxnSpLocks/>
            <a:stCxn id="51" idx="3"/>
            <a:endCxn id="72" idx="1"/>
          </p:cNvCxnSpPr>
          <p:nvPr/>
        </p:nvCxnSpPr>
        <p:spPr>
          <a:xfrm>
            <a:off x="2854252" y="1741463"/>
            <a:ext cx="811193" cy="179393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直線矢印コネクタ 70">
            <a:extLst>
              <a:ext uri="{FF2B5EF4-FFF2-40B4-BE49-F238E27FC236}">
                <a16:creationId xmlns:a16="http://schemas.microsoft.com/office/drawing/2014/main" id="{E1FB956A-4B1C-44BF-8F29-D96619763614}"/>
              </a:ext>
            </a:extLst>
          </p:cNvPr>
          <p:cNvCxnSpPr>
            <a:cxnSpLocks/>
            <a:stCxn id="72" idx="3"/>
            <a:endCxn id="68" idx="1"/>
          </p:cNvCxnSpPr>
          <p:nvPr/>
        </p:nvCxnSpPr>
        <p:spPr>
          <a:xfrm>
            <a:off x="4536195" y="3535400"/>
            <a:ext cx="533221" cy="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5" name="テキスト ボックス 74">
            <a:extLst>
              <a:ext uri="{FF2B5EF4-FFF2-40B4-BE49-F238E27FC236}">
                <a16:creationId xmlns:a16="http://schemas.microsoft.com/office/drawing/2014/main" id="{6C203FC8-6A68-4F9C-99EF-2788BE3F86BF}"/>
              </a:ext>
            </a:extLst>
          </p:cNvPr>
          <p:cNvSpPr txBox="1"/>
          <p:nvPr/>
        </p:nvSpPr>
        <p:spPr>
          <a:xfrm>
            <a:off x="4971375" y="4310965"/>
            <a:ext cx="1045978" cy="184666"/>
          </a:xfrm>
          <a:prstGeom prst="rect">
            <a:avLst/>
          </a:prstGeom>
          <a:noFill/>
        </p:spPr>
        <p:txBody>
          <a:bodyPr wrap="square" rtlCol="0">
            <a:spAutoFit/>
          </a:bodyPr>
          <a:lstStyle>
            <a:defPPr>
              <a:defRPr lang="en-US"/>
            </a:defPPr>
            <a:lvl1pPr>
              <a:defRPr kumimoji="1" sz="600"/>
            </a:lvl1pPr>
          </a:lstStyle>
          <a:p>
            <a:pPr algn="ctr"/>
            <a:r>
              <a:rPr lang="en-US" altLang="ja-JP"/>
              <a:t>co150a.</a:t>
            </a:r>
            <a:r>
              <a:rPr lang="ja-JP" altLang="en-US"/>
              <a:t>付け替え確認</a:t>
            </a:r>
          </a:p>
        </p:txBody>
      </p:sp>
      <p:cxnSp>
        <p:nvCxnSpPr>
          <p:cNvPr id="78" name="直線矢印コネクタ 77">
            <a:extLst>
              <a:ext uri="{FF2B5EF4-FFF2-40B4-BE49-F238E27FC236}">
                <a16:creationId xmlns:a16="http://schemas.microsoft.com/office/drawing/2014/main" id="{44DDA098-EB95-43F3-B8F9-91945370A7FB}"/>
              </a:ext>
            </a:extLst>
          </p:cNvPr>
          <p:cNvCxnSpPr>
            <a:cxnSpLocks/>
            <a:endCxn id="56" idx="1"/>
          </p:cNvCxnSpPr>
          <p:nvPr/>
        </p:nvCxnSpPr>
        <p:spPr>
          <a:xfrm>
            <a:off x="2855900" y="1741675"/>
            <a:ext cx="807436" cy="8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テキスト ボックス 80">
            <a:extLst>
              <a:ext uri="{FF2B5EF4-FFF2-40B4-BE49-F238E27FC236}">
                <a16:creationId xmlns:a16="http://schemas.microsoft.com/office/drawing/2014/main" id="{462DECD7-50FC-4FC1-9639-FBB6B8FE853A}"/>
              </a:ext>
            </a:extLst>
          </p:cNvPr>
          <p:cNvSpPr txBox="1"/>
          <p:nvPr/>
        </p:nvSpPr>
        <p:spPr>
          <a:xfrm>
            <a:off x="1909345" y="4394131"/>
            <a:ext cx="1024640" cy="184666"/>
          </a:xfrm>
          <a:prstGeom prst="rect">
            <a:avLst/>
          </a:prstGeom>
          <a:noFill/>
        </p:spPr>
        <p:txBody>
          <a:bodyPr wrap="none" rtlCol="0">
            <a:spAutoFit/>
          </a:bodyPr>
          <a:lstStyle>
            <a:defPPr>
              <a:defRPr lang="en-US"/>
            </a:defPPr>
            <a:lvl1pPr algn="ctr">
              <a:defRPr kumimoji="1" sz="600"/>
            </a:lvl1pPr>
          </a:lstStyle>
          <a:p>
            <a:r>
              <a:rPr lang="en-US" altLang="ja-JP">
                <a:latin typeface="メイリオ" panose="020B0604030504040204" pitchFamily="50" charset="-128"/>
                <a:ea typeface="メイリオ" panose="020B0604030504040204" pitchFamily="50" charset="-128"/>
              </a:rPr>
              <a:t>co110a.</a:t>
            </a:r>
            <a:r>
              <a:rPr lang="zh-TW" altLang="en-US">
                <a:latin typeface="メイリオ" panose="020B0604030504040204" pitchFamily="50" charset="-128"/>
                <a:ea typeface="メイリオ" panose="020B0604030504040204" pitchFamily="50" charset="-128"/>
              </a:rPr>
              <a:t>部隊編成</a:t>
            </a:r>
            <a:r>
              <a:rPr lang="ja-JP" altLang="en-US">
                <a:latin typeface="メイリオ" panose="020B0604030504040204" pitchFamily="50" charset="-128"/>
                <a:ea typeface="メイリオ" panose="020B0604030504040204" pitchFamily="50" charset="-128"/>
              </a:rPr>
              <a:t>エラー</a:t>
            </a:r>
          </a:p>
        </p:txBody>
      </p:sp>
      <p:cxnSp>
        <p:nvCxnSpPr>
          <p:cNvPr id="82" name="直線矢印コネクタ 81">
            <a:extLst>
              <a:ext uri="{FF2B5EF4-FFF2-40B4-BE49-F238E27FC236}">
                <a16:creationId xmlns:a16="http://schemas.microsoft.com/office/drawing/2014/main" id="{0E7E61DA-A9D3-4107-86CE-F5D0402577F5}"/>
              </a:ext>
            </a:extLst>
          </p:cNvPr>
          <p:cNvCxnSpPr>
            <a:cxnSpLocks/>
            <a:endCxn id="85" idx="0"/>
          </p:cNvCxnSpPr>
          <p:nvPr/>
        </p:nvCxnSpPr>
        <p:spPr>
          <a:xfrm>
            <a:off x="2855900" y="1741675"/>
            <a:ext cx="403016" cy="465331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85" name="テキスト ボックス 84">
            <a:extLst>
              <a:ext uri="{FF2B5EF4-FFF2-40B4-BE49-F238E27FC236}">
                <a16:creationId xmlns:a16="http://schemas.microsoft.com/office/drawing/2014/main" id="{026EB4EA-4D7C-4BC5-B1CD-528D5D72E04D}"/>
              </a:ext>
            </a:extLst>
          </p:cNvPr>
          <p:cNvSpPr txBox="1"/>
          <p:nvPr/>
        </p:nvSpPr>
        <p:spPr>
          <a:xfrm>
            <a:off x="2820334" y="6394988"/>
            <a:ext cx="877163" cy="184666"/>
          </a:xfrm>
          <a:prstGeom prst="rect">
            <a:avLst/>
          </a:prstGeom>
          <a:solidFill>
            <a:schemeClr val="bg1"/>
          </a:solidFill>
          <a:ln>
            <a:solidFill>
              <a:schemeClr val="tx1"/>
            </a:solidFill>
          </a:ln>
        </p:spPr>
        <p:txBody>
          <a:bodyPr wrap="square" rtlCol="0">
            <a:spAutoFit/>
          </a:bodyPr>
          <a:lstStyle>
            <a:defPPr>
              <a:defRPr lang="en-US"/>
            </a:defPPr>
            <a:lvl1pPr algn="ctr">
              <a:defRPr kumimoji="1" sz="600"/>
            </a:lvl1pPr>
          </a:lstStyle>
          <a:p>
            <a:r>
              <a:rPr lang="ja-JP" altLang="en-US"/>
              <a:t>次のページ</a:t>
            </a:r>
          </a:p>
        </p:txBody>
      </p:sp>
      <p:sp>
        <p:nvSpPr>
          <p:cNvPr id="59" name="テキスト ボックス 58">
            <a:extLst>
              <a:ext uri="{FF2B5EF4-FFF2-40B4-BE49-F238E27FC236}">
                <a16:creationId xmlns:a16="http://schemas.microsoft.com/office/drawing/2014/main" id="{55CF3CD8-4AA2-4B8C-9783-ED49521839A5}"/>
              </a:ext>
            </a:extLst>
          </p:cNvPr>
          <p:cNvSpPr txBox="1"/>
          <p:nvPr/>
        </p:nvSpPr>
        <p:spPr>
          <a:xfrm>
            <a:off x="5419779" y="959165"/>
            <a:ext cx="415498" cy="276999"/>
          </a:xfrm>
          <a:prstGeom prst="rect">
            <a:avLst/>
          </a:prstGeom>
          <a:noFill/>
        </p:spPr>
        <p:txBody>
          <a:bodyPr wrap="none" rtlCol="0">
            <a:spAutoFit/>
          </a:bodyPr>
          <a:lstStyle/>
          <a:p>
            <a:pPr algn="r"/>
            <a:r>
              <a:rPr kumimoji="1" lang="ja-JP" altLang="en-US" sz="600"/>
              <a:t>キャラ</a:t>
            </a:r>
            <a:endParaRPr kumimoji="1" lang="en-US" altLang="ja-JP" sz="600"/>
          </a:p>
          <a:p>
            <a:pPr algn="r"/>
            <a:r>
              <a:rPr kumimoji="1" lang="ja-JP" altLang="en-US" sz="600"/>
              <a:t>長押し</a:t>
            </a:r>
          </a:p>
        </p:txBody>
      </p:sp>
      <p:sp>
        <p:nvSpPr>
          <p:cNvPr id="63" name="テキスト ボックス 62">
            <a:extLst>
              <a:ext uri="{FF2B5EF4-FFF2-40B4-BE49-F238E27FC236}">
                <a16:creationId xmlns:a16="http://schemas.microsoft.com/office/drawing/2014/main" id="{B0E020CF-4DBC-4CF7-A475-D29245B2F69C}"/>
              </a:ext>
            </a:extLst>
          </p:cNvPr>
          <p:cNvSpPr txBox="1"/>
          <p:nvPr/>
        </p:nvSpPr>
        <p:spPr>
          <a:xfrm>
            <a:off x="3160245" y="4899436"/>
            <a:ext cx="569387" cy="369332"/>
          </a:xfrm>
          <a:prstGeom prst="rect">
            <a:avLst/>
          </a:prstGeom>
          <a:noFill/>
        </p:spPr>
        <p:txBody>
          <a:bodyPr wrap="none" rtlCol="0">
            <a:spAutoFit/>
          </a:bodyPr>
          <a:lstStyle/>
          <a:p>
            <a:pPr algn="r"/>
            <a:r>
              <a:rPr kumimoji="1" lang="en-US" altLang="ja-JP" sz="600"/>
              <a:t>TR</a:t>
            </a:r>
            <a:r>
              <a:rPr kumimoji="1" lang="ja-JP" altLang="en-US" sz="600"/>
              <a:t>カード</a:t>
            </a:r>
            <a:endParaRPr kumimoji="1" lang="en-US" altLang="ja-JP" sz="600"/>
          </a:p>
          <a:p>
            <a:pPr algn="r"/>
            <a:r>
              <a:rPr kumimoji="1" lang="ja-JP" altLang="en-US" sz="600"/>
              <a:t>（部隊・</a:t>
            </a:r>
            <a:endParaRPr kumimoji="1" lang="en-US" altLang="ja-JP" sz="600"/>
          </a:p>
          <a:p>
            <a:pPr algn="r"/>
            <a:r>
              <a:rPr kumimoji="1" lang="ja-JP" altLang="en-US" sz="600"/>
              <a:t>支援兵器）</a:t>
            </a:r>
          </a:p>
        </p:txBody>
      </p:sp>
      <p:sp>
        <p:nvSpPr>
          <p:cNvPr id="64" name="テキスト ボックス 63">
            <a:extLst>
              <a:ext uri="{FF2B5EF4-FFF2-40B4-BE49-F238E27FC236}">
                <a16:creationId xmlns:a16="http://schemas.microsoft.com/office/drawing/2014/main" id="{82B24323-65C6-4807-A196-7F3EDA34ADB6}"/>
              </a:ext>
            </a:extLst>
          </p:cNvPr>
          <p:cNvSpPr txBox="1"/>
          <p:nvPr/>
        </p:nvSpPr>
        <p:spPr>
          <a:xfrm>
            <a:off x="2766473" y="6069046"/>
            <a:ext cx="492443" cy="276999"/>
          </a:xfrm>
          <a:prstGeom prst="rect">
            <a:avLst/>
          </a:prstGeom>
          <a:noFill/>
        </p:spPr>
        <p:txBody>
          <a:bodyPr wrap="none" rtlCol="0">
            <a:spAutoFit/>
          </a:bodyPr>
          <a:lstStyle/>
          <a:p>
            <a:r>
              <a:rPr kumimoji="1" lang="ja-JP" altLang="en-US" sz="600"/>
              <a:t>支援兵器</a:t>
            </a:r>
            <a:endParaRPr kumimoji="1" lang="en-US" altLang="ja-JP" sz="600"/>
          </a:p>
          <a:p>
            <a:r>
              <a:rPr kumimoji="1" lang="ja-JP" altLang="en-US" sz="600"/>
              <a:t>アイコン</a:t>
            </a:r>
          </a:p>
        </p:txBody>
      </p:sp>
      <p:cxnSp>
        <p:nvCxnSpPr>
          <p:cNvPr id="66" name="直線矢印コネクタ 57">
            <a:extLst>
              <a:ext uri="{FF2B5EF4-FFF2-40B4-BE49-F238E27FC236}">
                <a16:creationId xmlns:a16="http://schemas.microsoft.com/office/drawing/2014/main" id="{B6F72ECA-3AEE-4055-AF88-7A55ED3D9957}"/>
              </a:ext>
            </a:extLst>
          </p:cNvPr>
          <p:cNvCxnSpPr>
            <a:cxnSpLocks/>
            <a:stCxn id="51" idx="3"/>
            <a:endCxn id="67" idx="1"/>
          </p:cNvCxnSpPr>
          <p:nvPr/>
        </p:nvCxnSpPr>
        <p:spPr>
          <a:xfrm>
            <a:off x="2854252" y="1741463"/>
            <a:ext cx="809081" cy="35795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直線矢印コネクタ 78">
            <a:extLst>
              <a:ext uri="{FF2B5EF4-FFF2-40B4-BE49-F238E27FC236}">
                <a16:creationId xmlns:a16="http://schemas.microsoft.com/office/drawing/2014/main" id="{9C0A5DFE-675F-4560-AB3C-8BE3624DFAAF}"/>
              </a:ext>
            </a:extLst>
          </p:cNvPr>
          <p:cNvCxnSpPr>
            <a:cxnSpLocks/>
            <a:stCxn id="67" idx="3"/>
            <a:endCxn id="49" idx="1"/>
          </p:cNvCxnSpPr>
          <p:nvPr/>
        </p:nvCxnSpPr>
        <p:spPr>
          <a:xfrm>
            <a:off x="4534083" y="5321040"/>
            <a:ext cx="1995417" cy="10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460" name="グループ化 459">
            <a:extLst>
              <a:ext uri="{FF2B5EF4-FFF2-40B4-BE49-F238E27FC236}">
                <a16:creationId xmlns:a16="http://schemas.microsoft.com/office/drawing/2014/main" id="{38FBDAB7-0945-4A58-9527-093F7D444468}"/>
              </a:ext>
            </a:extLst>
          </p:cNvPr>
          <p:cNvGrpSpPr/>
          <p:nvPr/>
        </p:nvGrpSpPr>
        <p:grpSpPr>
          <a:xfrm>
            <a:off x="3258916" y="667621"/>
            <a:ext cx="2585133" cy="1075836"/>
            <a:chOff x="3258916" y="667621"/>
            <a:chExt cx="2585133" cy="1075836"/>
          </a:xfrm>
        </p:grpSpPr>
        <p:cxnSp>
          <p:nvCxnSpPr>
            <p:cNvPr id="453" name="直線コネクタ 452">
              <a:extLst>
                <a:ext uri="{FF2B5EF4-FFF2-40B4-BE49-F238E27FC236}">
                  <a16:creationId xmlns:a16="http://schemas.microsoft.com/office/drawing/2014/main" id="{41ACD08C-C153-4C2A-BF4D-49A4518DA37C}"/>
                </a:ext>
              </a:extLst>
            </p:cNvPr>
            <p:cNvCxnSpPr/>
            <p:nvPr/>
          </p:nvCxnSpPr>
          <p:spPr>
            <a:xfrm flipV="1">
              <a:off x="3258916" y="669091"/>
              <a:ext cx="0" cy="1074366"/>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2934A2A6-0FBF-4840-BF22-66327C56328F}"/>
                </a:ext>
              </a:extLst>
            </p:cNvPr>
            <p:cNvCxnSpPr>
              <a:cxnSpLocks/>
            </p:cNvCxnSpPr>
            <p:nvPr/>
          </p:nvCxnSpPr>
          <p:spPr>
            <a:xfrm flipH="1">
              <a:off x="3258918" y="667622"/>
              <a:ext cx="201686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7" name="直線矢印コネクタ 81">
              <a:extLst>
                <a:ext uri="{FF2B5EF4-FFF2-40B4-BE49-F238E27FC236}">
                  <a16:creationId xmlns:a16="http://schemas.microsoft.com/office/drawing/2014/main" id="{D90786FC-1F3F-4D00-A75D-285FCB668B52}"/>
                </a:ext>
              </a:extLst>
            </p:cNvPr>
            <p:cNvCxnSpPr>
              <a:cxnSpLocks/>
            </p:cNvCxnSpPr>
            <p:nvPr/>
          </p:nvCxnSpPr>
          <p:spPr>
            <a:xfrm rot="16200000" flipH="1">
              <a:off x="5255224" y="688180"/>
              <a:ext cx="609384" cy="56826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97436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E411406C-6350-4D19-A0DE-3423552E28B9}"/>
              </a:ext>
            </a:extLst>
          </p:cNvPr>
          <p:cNvPicPr>
            <a:picLocks noChangeAspect="1"/>
          </p:cNvPicPr>
          <p:nvPr/>
        </p:nvPicPr>
        <p:blipFill>
          <a:blip r:embed="rId2"/>
          <a:stretch>
            <a:fillRect/>
          </a:stretch>
        </p:blipFill>
        <p:spPr>
          <a:xfrm>
            <a:off x="603594" y="967348"/>
            <a:ext cx="870585" cy="1548000"/>
          </a:xfrm>
          <a:prstGeom prst="rect">
            <a:avLst/>
          </a:prstGeom>
        </p:spPr>
      </p:pic>
      <p:pic>
        <p:nvPicPr>
          <p:cNvPr id="35" name="図 34" descr="駐車場, バス, 駐車 が含まれている画像&#10;&#10;自動的に生成された説明">
            <a:extLst>
              <a:ext uri="{FF2B5EF4-FFF2-40B4-BE49-F238E27FC236}">
                <a16:creationId xmlns:a16="http://schemas.microsoft.com/office/drawing/2014/main" id="{9E2D18F7-352E-4CFB-B440-E898CB842B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3373" y="967348"/>
            <a:ext cx="872527" cy="1548654"/>
          </a:xfrm>
          <a:prstGeom prst="rect">
            <a:avLst/>
          </a:prstGeom>
        </p:spPr>
      </p:pic>
      <p:sp>
        <p:nvSpPr>
          <p:cNvPr id="24" name="テキスト ボックス 23">
            <a:extLst>
              <a:ext uri="{FF2B5EF4-FFF2-40B4-BE49-F238E27FC236}">
                <a16:creationId xmlns:a16="http://schemas.microsoft.com/office/drawing/2014/main" id="{91550422-2DD2-4695-9BC9-04CBBC5A216D}"/>
              </a:ext>
            </a:extLst>
          </p:cNvPr>
          <p:cNvSpPr txBox="1"/>
          <p:nvPr/>
        </p:nvSpPr>
        <p:spPr>
          <a:xfrm>
            <a:off x="4628946" y="2539614"/>
            <a:ext cx="1127232" cy="184666"/>
          </a:xfrm>
          <a:prstGeom prst="rect">
            <a:avLst/>
          </a:prstGeom>
          <a:noFill/>
        </p:spPr>
        <p:txBody>
          <a:bodyPr wrap="none" rtlCol="0">
            <a:spAutoFit/>
          </a:bodyPr>
          <a:lstStyle>
            <a:defPPr>
              <a:defRPr lang="en-US"/>
            </a:defPPr>
            <a:lvl1pPr>
              <a:defRPr kumimoji="1" sz="600"/>
            </a:lvl1pPr>
          </a:lstStyle>
          <a:p>
            <a:pPr algn="ctr"/>
            <a:r>
              <a:rPr lang="en-US" altLang="ja-JP"/>
              <a:t>co120.</a:t>
            </a:r>
            <a:r>
              <a:rPr lang="ja-JP" altLang="en-US"/>
              <a:t>部隊キャラ選択画面</a:t>
            </a:r>
            <a:endParaRPr lang="en-US" altLang="ja-JP"/>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710999" cy="307777"/>
          </a:xfrm>
          <a:prstGeom prst="rect">
            <a:avLst/>
          </a:prstGeom>
          <a:noFill/>
        </p:spPr>
        <p:txBody>
          <a:bodyPr wrap="none" rtlCol="0">
            <a:spAutoFit/>
          </a:bodyPr>
          <a:lstStyle/>
          <a:p>
            <a:r>
              <a:rPr kumimoji="1" lang="ja-JP" altLang="en-US" sz="1400" b="1"/>
              <a:t>●部隊編成フロー</a:t>
            </a:r>
            <a:r>
              <a:rPr kumimoji="1" lang="ja-JP" altLang="en-US" sz="1000" b="1">
                <a:solidFill>
                  <a:schemeClr val="bg1">
                    <a:lumMod val="85000"/>
                  </a:schemeClr>
                </a:solidFill>
              </a:rPr>
              <a:t>（</a:t>
            </a:r>
            <a:r>
              <a:rPr kumimoji="1" lang="en-US" altLang="ja-JP" sz="1000" b="1">
                <a:solidFill>
                  <a:schemeClr val="bg1">
                    <a:lumMod val="85000"/>
                  </a:schemeClr>
                </a:solidFill>
              </a:rPr>
              <a:t>20191226</a:t>
            </a:r>
            <a:r>
              <a:rPr kumimoji="1" lang="ja-JP" altLang="en-US" sz="1000" b="1">
                <a:solidFill>
                  <a:schemeClr val="bg1">
                    <a:lumMod val="85000"/>
                  </a:schemeClr>
                </a:solidFill>
              </a:rPr>
              <a:t>修正）</a:t>
            </a:r>
          </a:p>
        </p:txBody>
      </p:sp>
      <p:cxnSp>
        <p:nvCxnSpPr>
          <p:cNvPr id="167" name="直線矢印コネクタ 166">
            <a:extLst>
              <a:ext uri="{FF2B5EF4-FFF2-40B4-BE49-F238E27FC236}">
                <a16:creationId xmlns:a16="http://schemas.microsoft.com/office/drawing/2014/main" id="{53C7CC87-35A8-421A-B3D0-59193640EF49}"/>
              </a:ext>
            </a:extLst>
          </p:cNvPr>
          <p:cNvCxnSpPr>
            <a:cxnSpLocks/>
            <a:stCxn id="2" idx="3"/>
            <a:endCxn id="35" idx="1"/>
          </p:cNvCxnSpPr>
          <p:nvPr/>
        </p:nvCxnSpPr>
        <p:spPr>
          <a:xfrm>
            <a:off x="1474179" y="1741348"/>
            <a:ext cx="509194" cy="3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6" name="テキスト ボックス 195">
            <a:extLst>
              <a:ext uri="{FF2B5EF4-FFF2-40B4-BE49-F238E27FC236}">
                <a16:creationId xmlns:a16="http://schemas.microsoft.com/office/drawing/2014/main" id="{926A7AA2-CCE4-433E-8F11-0685B90E389C}"/>
              </a:ext>
            </a:extLst>
          </p:cNvPr>
          <p:cNvSpPr txBox="1"/>
          <p:nvPr/>
        </p:nvSpPr>
        <p:spPr>
          <a:xfrm>
            <a:off x="1482158" y="1497693"/>
            <a:ext cx="492443" cy="184666"/>
          </a:xfrm>
          <a:prstGeom prst="rect">
            <a:avLst/>
          </a:prstGeom>
          <a:noFill/>
        </p:spPr>
        <p:txBody>
          <a:bodyPr wrap="none" rtlCol="0">
            <a:spAutoFit/>
          </a:bodyPr>
          <a:lstStyle/>
          <a:p>
            <a:pPr algn="r"/>
            <a:r>
              <a:rPr kumimoji="1" lang="ja-JP" altLang="en-US" sz="600"/>
              <a:t>部隊編成</a:t>
            </a:r>
          </a:p>
        </p:txBody>
      </p:sp>
      <p:sp>
        <p:nvSpPr>
          <p:cNvPr id="215" name="テキスト ボックス 214">
            <a:extLst>
              <a:ext uri="{FF2B5EF4-FFF2-40B4-BE49-F238E27FC236}">
                <a16:creationId xmlns:a16="http://schemas.microsoft.com/office/drawing/2014/main" id="{B7FBC78D-AF13-4721-B3E2-E5619C9B8673}"/>
              </a:ext>
            </a:extLst>
          </p:cNvPr>
          <p:cNvSpPr txBox="1"/>
          <p:nvPr/>
        </p:nvSpPr>
        <p:spPr>
          <a:xfrm>
            <a:off x="2911229" y="1512833"/>
            <a:ext cx="492443" cy="184666"/>
          </a:xfrm>
          <a:prstGeom prst="rect">
            <a:avLst/>
          </a:prstGeom>
          <a:noFill/>
        </p:spPr>
        <p:txBody>
          <a:bodyPr wrap="none" rtlCol="0">
            <a:spAutoFit/>
          </a:bodyPr>
          <a:lstStyle/>
          <a:p>
            <a:pPr algn="r"/>
            <a:r>
              <a:rPr kumimoji="1" lang="ja-JP" altLang="en-US" sz="600"/>
              <a:t>支援兵器</a:t>
            </a:r>
          </a:p>
        </p:txBody>
      </p:sp>
      <p:sp>
        <p:nvSpPr>
          <p:cNvPr id="239" name="テキスト ボックス 238">
            <a:extLst>
              <a:ext uri="{FF2B5EF4-FFF2-40B4-BE49-F238E27FC236}">
                <a16:creationId xmlns:a16="http://schemas.microsoft.com/office/drawing/2014/main" id="{D35F365D-A38B-4083-B15D-03CB37B8F5B0}"/>
              </a:ext>
            </a:extLst>
          </p:cNvPr>
          <p:cNvSpPr txBox="1"/>
          <p:nvPr/>
        </p:nvSpPr>
        <p:spPr>
          <a:xfrm>
            <a:off x="641086" y="2554693"/>
            <a:ext cx="750580" cy="184666"/>
          </a:xfrm>
          <a:prstGeom prst="rect">
            <a:avLst/>
          </a:prstGeom>
          <a:noFill/>
        </p:spPr>
        <p:txBody>
          <a:bodyPr wrap="square" rtlCol="0">
            <a:spAutoFit/>
          </a:bodyPr>
          <a:lstStyle/>
          <a:p>
            <a:pPr algn="ctr"/>
            <a:r>
              <a:rPr kumimoji="1" lang="en-US" altLang="ja-JP" sz="600"/>
              <a:t>co100.</a:t>
            </a:r>
            <a:r>
              <a:rPr kumimoji="1" lang="ja-JP" altLang="en-US" sz="600"/>
              <a:t>部隊画面</a:t>
            </a:r>
          </a:p>
        </p:txBody>
      </p:sp>
      <p:sp>
        <p:nvSpPr>
          <p:cNvPr id="240" name="テキスト ボックス 239">
            <a:extLst>
              <a:ext uri="{FF2B5EF4-FFF2-40B4-BE49-F238E27FC236}">
                <a16:creationId xmlns:a16="http://schemas.microsoft.com/office/drawing/2014/main" id="{590FE713-CD56-4B82-A976-49DD3DFBBFFE}"/>
              </a:ext>
            </a:extLst>
          </p:cNvPr>
          <p:cNvSpPr txBox="1"/>
          <p:nvPr/>
        </p:nvSpPr>
        <p:spPr>
          <a:xfrm>
            <a:off x="2008731" y="2554693"/>
            <a:ext cx="825868" cy="184666"/>
          </a:xfrm>
          <a:prstGeom prst="rect">
            <a:avLst/>
          </a:prstGeom>
          <a:noFill/>
        </p:spPr>
        <p:txBody>
          <a:bodyPr wrap="none" rtlCol="0">
            <a:spAutoFit/>
          </a:bodyPr>
          <a:lstStyle>
            <a:defPPr>
              <a:defRPr lang="en-US"/>
            </a:defPPr>
            <a:lvl1pPr algn="ctr">
              <a:defRPr kumimoji="1" sz="600"/>
            </a:lvl1pPr>
          </a:lstStyle>
          <a:p>
            <a:r>
              <a:rPr lang="en-US" altLang="ja-JP">
                <a:latin typeface="メイリオ" panose="020B0604030504040204" pitchFamily="50" charset="-128"/>
                <a:ea typeface="メイリオ" panose="020B0604030504040204" pitchFamily="50" charset="-128"/>
              </a:rPr>
              <a:t>co110.</a:t>
            </a:r>
            <a:r>
              <a:rPr lang="zh-TW" altLang="en-US">
                <a:latin typeface="メイリオ" panose="020B0604030504040204" pitchFamily="50" charset="-128"/>
                <a:ea typeface="メイリオ" panose="020B0604030504040204" pitchFamily="50" charset="-128"/>
              </a:rPr>
              <a:t>隊編成画面</a:t>
            </a:r>
            <a:endParaRPr lang="ja-JP" altLang="en-US">
              <a:latin typeface="メイリオ" panose="020B0604030504040204" pitchFamily="50" charset="-128"/>
              <a:ea typeface="メイリオ" panose="020B0604030504040204" pitchFamily="50" charset="-128"/>
            </a:endParaRPr>
          </a:p>
        </p:txBody>
      </p:sp>
      <p:sp>
        <p:nvSpPr>
          <p:cNvPr id="255" name="テキスト ボックス 254">
            <a:extLst>
              <a:ext uri="{FF2B5EF4-FFF2-40B4-BE49-F238E27FC236}">
                <a16:creationId xmlns:a16="http://schemas.microsoft.com/office/drawing/2014/main" id="{2702F37F-5AC7-449D-B987-162AE1DD8854}"/>
              </a:ext>
            </a:extLst>
          </p:cNvPr>
          <p:cNvSpPr txBox="1"/>
          <p:nvPr/>
        </p:nvSpPr>
        <p:spPr>
          <a:xfrm>
            <a:off x="3270352" y="2555889"/>
            <a:ext cx="1133644" cy="184666"/>
          </a:xfrm>
          <a:prstGeom prst="rect">
            <a:avLst/>
          </a:prstGeom>
          <a:noFill/>
        </p:spPr>
        <p:txBody>
          <a:bodyPr wrap="none" rtlCol="0">
            <a:spAutoFit/>
          </a:bodyPr>
          <a:lstStyle>
            <a:defPPr>
              <a:defRPr lang="en-US"/>
            </a:defPPr>
            <a:lvl1pPr>
              <a:defRPr kumimoji="1" sz="600"/>
            </a:lvl1pPr>
          </a:lstStyle>
          <a:p>
            <a:pPr algn="ctr"/>
            <a:r>
              <a:rPr lang="en-US" altLang="ja-JP"/>
              <a:t>C0170.</a:t>
            </a:r>
            <a:r>
              <a:rPr lang="ja-JP" altLang="en-US"/>
              <a:t>支援兵器セット画面</a:t>
            </a:r>
          </a:p>
        </p:txBody>
      </p:sp>
      <p:pic>
        <p:nvPicPr>
          <p:cNvPr id="472" name="図 471">
            <a:extLst>
              <a:ext uri="{FF2B5EF4-FFF2-40B4-BE49-F238E27FC236}">
                <a16:creationId xmlns:a16="http://schemas.microsoft.com/office/drawing/2014/main" id="{3B2FF4BC-96B6-4857-96EC-77828CAB6A15}"/>
              </a:ext>
            </a:extLst>
          </p:cNvPr>
          <p:cNvPicPr>
            <a:picLocks noChangeAspect="1"/>
          </p:cNvPicPr>
          <p:nvPr/>
        </p:nvPicPr>
        <p:blipFill>
          <a:blip r:embed="rId4"/>
          <a:stretch>
            <a:fillRect/>
          </a:stretch>
        </p:blipFill>
        <p:spPr>
          <a:xfrm>
            <a:off x="3382831" y="968012"/>
            <a:ext cx="885600" cy="1568423"/>
          </a:xfrm>
          <a:prstGeom prst="rect">
            <a:avLst/>
          </a:prstGeom>
        </p:spPr>
      </p:pic>
      <p:cxnSp>
        <p:nvCxnSpPr>
          <p:cNvPr id="128" name="直線矢印コネクタ 127">
            <a:extLst>
              <a:ext uri="{FF2B5EF4-FFF2-40B4-BE49-F238E27FC236}">
                <a16:creationId xmlns:a16="http://schemas.microsoft.com/office/drawing/2014/main" id="{235B6F30-9381-4775-B420-F0575B01FB42}"/>
              </a:ext>
            </a:extLst>
          </p:cNvPr>
          <p:cNvCxnSpPr>
            <a:cxnSpLocks/>
            <a:stCxn id="472" idx="3"/>
            <a:endCxn id="478" idx="1"/>
          </p:cNvCxnSpPr>
          <p:nvPr/>
        </p:nvCxnSpPr>
        <p:spPr>
          <a:xfrm>
            <a:off x="4268431" y="1752224"/>
            <a:ext cx="519937" cy="1268028"/>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1" name="直線矢印コネクタ 130">
            <a:extLst>
              <a:ext uri="{FF2B5EF4-FFF2-40B4-BE49-F238E27FC236}">
                <a16:creationId xmlns:a16="http://schemas.microsoft.com/office/drawing/2014/main" id="{6540BC45-2751-44BA-A5A3-AAB5043AD841}"/>
              </a:ext>
            </a:extLst>
          </p:cNvPr>
          <p:cNvCxnSpPr>
            <a:cxnSpLocks/>
            <a:stCxn id="472" idx="3"/>
            <a:endCxn id="25" idx="1"/>
          </p:cNvCxnSpPr>
          <p:nvPr/>
        </p:nvCxnSpPr>
        <p:spPr>
          <a:xfrm flipV="1">
            <a:off x="4268431" y="1743458"/>
            <a:ext cx="519937" cy="87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8" name="テキスト ボックス 477">
            <a:extLst>
              <a:ext uri="{FF2B5EF4-FFF2-40B4-BE49-F238E27FC236}">
                <a16:creationId xmlns:a16="http://schemas.microsoft.com/office/drawing/2014/main" id="{0B8EA781-9D97-4653-8DD5-9059ACB8C9B3}"/>
              </a:ext>
            </a:extLst>
          </p:cNvPr>
          <p:cNvSpPr txBox="1"/>
          <p:nvPr/>
        </p:nvSpPr>
        <p:spPr>
          <a:xfrm>
            <a:off x="4788368" y="2927919"/>
            <a:ext cx="877163" cy="184666"/>
          </a:xfrm>
          <a:prstGeom prst="rect">
            <a:avLst/>
          </a:prstGeom>
          <a:solidFill>
            <a:schemeClr val="bg1"/>
          </a:solidFill>
          <a:ln>
            <a:solidFill>
              <a:schemeClr val="tx1"/>
            </a:solidFill>
          </a:ln>
        </p:spPr>
        <p:txBody>
          <a:bodyPr wrap="square" rtlCol="0">
            <a:spAutoFit/>
          </a:bodyPr>
          <a:lstStyle>
            <a:defPPr>
              <a:defRPr lang="en-US"/>
            </a:defPPr>
            <a:lvl1pPr algn="ctr">
              <a:defRPr kumimoji="1" sz="600"/>
            </a:lvl1pPr>
          </a:lstStyle>
          <a:p>
            <a:r>
              <a:rPr lang="ja-JP" altLang="en-US"/>
              <a:t>ＴＲセット画面へ</a:t>
            </a:r>
          </a:p>
        </p:txBody>
      </p:sp>
      <p:cxnSp>
        <p:nvCxnSpPr>
          <p:cNvPr id="188" name="直線矢印コネクタ 187">
            <a:extLst>
              <a:ext uri="{FF2B5EF4-FFF2-40B4-BE49-F238E27FC236}">
                <a16:creationId xmlns:a16="http://schemas.microsoft.com/office/drawing/2014/main" id="{0BFC9093-5716-4967-928C-BEABBA509F78}"/>
              </a:ext>
            </a:extLst>
          </p:cNvPr>
          <p:cNvCxnSpPr>
            <a:cxnSpLocks/>
            <a:stCxn id="35" idx="3"/>
            <a:endCxn id="472" idx="1"/>
          </p:cNvCxnSpPr>
          <p:nvPr/>
        </p:nvCxnSpPr>
        <p:spPr>
          <a:xfrm>
            <a:off x="2855900" y="1741675"/>
            <a:ext cx="526931" cy="105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5" name="図 24" descr="ポーズ が含まれている画像&#10;&#10;自動的に生成された説明">
            <a:extLst>
              <a:ext uri="{FF2B5EF4-FFF2-40B4-BE49-F238E27FC236}">
                <a16:creationId xmlns:a16="http://schemas.microsoft.com/office/drawing/2014/main" id="{D1972A04-1F1E-4D4A-ACA0-30808267048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88368" y="968494"/>
            <a:ext cx="873060" cy="1549927"/>
          </a:xfrm>
          <a:prstGeom prst="rect">
            <a:avLst/>
          </a:prstGeom>
        </p:spPr>
      </p:pic>
      <p:pic>
        <p:nvPicPr>
          <p:cNvPr id="7" name="図 6" descr="スクリーンショット, バス, コンピュータ が含まれている画像&#10;&#10;自動的に生成された説明">
            <a:extLst>
              <a:ext uri="{FF2B5EF4-FFF2-40B4-BE49-F238E27FC236}">
                <a16:creationId xmlns:a16="http://schemas.microsoft.com/office/drawing/2014/main" id="{B887FD5B-61C2-435E-B4C8-1BF1C383C80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82831" y="3341121"/>
            <a:ext cx="878812" cy="1557750"/>
          </a:xfrm>
          <a:prstGeom prst="rect">
            <a:avLst/>
          </a:prstGeom>
        </p:spPr>
      </p:pic>
      <p:pic>
        <p:nvPicPr>
          <p:cNvPr id="9" name="図 8" descr="コンピュータ, 時計 が含まれている画像&#10;&#10;自動的に生成された説明">
            <a:extLst>
              <a:ext uri="{FF2B5EF4-FFF2-40B4-BE49-F238E27FC236}">
                <a16:creationId xmlns:a16="http://schemas.microsoft.com/office/drawing/2014/main" id="{8921868A-AE62-4463-98B3-8F75936E1FF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54742" y="3341121"/>
            <a:ext cx="875640" cy="1557750"/>
          </a:xfrm>
          <a:prstGeom prst="rect">
            <a:avLst/>
          </a:prstGeom>
        </p:spPr>
      </p:pic>
      <p:sp>
        <p:nvSpPr>
          <p:cNvPr id="31" name="テキスト ボックス 30">
            <a:extLst>
              <a:ext uri="{FF2B5EF4-FFF2-40B4-BE49-F238E27FC236}">
                <a16:creationId xmlns:a16="http://schemas.microsoft.com/office/drawing/2014/main" id="{FBB6A4A6-775A-4479-8027-4FF133F7718B}"/>
              </a:ext>
            </a:extLst>
          </p:cNvPr>
          <p:cNvSpPr txBox="1"/>
          <p:nvPr/>
        </p:nvSpPr>
        <p:spPr>
          <a:xfrm>
            <a:off x="3324053" y="4896321"/>
            <a:ext cx="1026242" cy="184666"/>
          </a:xfrm>
          <a:prstGeom prst="rect">
            <a:avLst/>
          </a:prstGeom>
          <a:noFill/>
        </p:spPr>
        <p:txBody>
          <a:bodyPr wrap="none" rtlCol="0">
            <a:spAutoFit/>
          </a:bodyPr>
          <a:lstStyle>
            <a:defPPr>
              <a:defRPr lang="en-US"/>
            </a:defPPr>
            <a:lvl1pPr algn="ctr">
              <a:defRPr kumimoji="1" sz="600"/>
            </a:lvl1pPr>
          </a:lstStyle>
          <a:p>
            <a:r>
              <a:rPr lang="en-US" altLang="ja-JP">
                <a:latin typeface="メイリオ" panose="020B0604030504040204" pitchFamily="50" charset="-128"/>
                <a:ea typeface="メイリオ" panose="020B0604030504040204" pitchFamily="50" charset="-128"/>
              </a:rPr>
              <a:t>co110b.</a:t>
            </a:r>
            <a:r>
              <a:rPr lang="zh-TW" altLang="en-US">
                <a:latin typeface="メイリオ" panose="020B0604030504040204" pitchFamily="50" charset="-128"/>
                <a:ea typeface="メイリオ" panose="020B0604030504040204" pitchFamily="50" charset="-128"/>
              </a:rPr>
              <a:t>隊編</a:t>
            </a:r>
            <a:r>
              <a:rPr lang="ja-JP" altLang="en-US">
                <a:latin typeface="メイリオ" panose="020B0604030504040204" pitchFamily="50" charset="-128"/>
                <a:ea typeface="メイリオ" panose="020B0604030504040204" pitchFamily="50" charset="-128"/>
              </a:rPr>
              <a:t>コピー確認</a:t>
            </a:r>
          </a:p>
        </p:txBody>
      </p:sp>
      <p:sp>
        <p:nvSpPr>
          <p:cNvPr id="33" name="テキスト ボックス 32">
            <a:extLst>
              <a:ext uri="{FF2B5EF4-FFF2-40B4-BE49-F238E27FC236}">
                <a16:creationId xmlns:a16="http://schemas.microsoft.com/office/drawing/2014/main" id="{981B3597-B08F-46EC-A664-2D0D78B908C9}"/>
              </a:ext>
            </a:extLst>
          </p:cNvPr>
          <p:cNvSpPr txBox="1"/>
          <p:nvPr/>
        </p:nvSpPr>
        <p:spPr>
          <a:xfrm>
            <a:off x="4714497" y="4873974"/>
            <a:ext cx="1018227" cy="184666"/>
          </a:xfrm>
          <a:prstGeom prst="rect">
            <a:avLst/>
          </a:prstGeom>
          <a:noFill/>
        </p:spPr>
        <p:txBody>
          <a:bodyPr wrap="none" rtlCol="0">
            <a:spAutoFit/>
          </a:bodyPr>
          <a:lstStyle>
            <a:defPPr>
              <a:defRPr lang="en-US"/>
            </a:defPPr>
            <a:lvl1pPr algn="ctr">
              <a:defRPr kumimoji="1" sz="600"/>
            </a:lvl1pPr>
          </a:lstStyle>
          <a:p>
            <a:r>
              <a:rPr lang="en-US" altLang="ja-JP">
                <a:latin typeface="メイリオ" panose="020B0604030504040204" pitchFamily="50" charset="-128"/>
                <a:ea typeface="メイリオ" panose="020B0604030504040204" pitchFamily="50" charset="-128"/>
              </a:rPr>
              <a:t>co110c.</a:t>
            </a:r>
            <a:r>
              <a:rPr lang="zh-TW" altLang="en-US">
                <a:latin typeface="メイリオ" panose="020B0604030504040204" pitchFamily="50" charset="-128"/>
                <a:ea typeface="メイリオ" panose="020B0604030504040204" pitchFamily="50" charset="-128"/>
              </a:rPr>
              <a:t>隊編</a:t>
            </a:r>
            <a:r>
              <a:rPr lang="ja-JP" altLang="en-US">
                <a:latin typeface="メイリオ" panose="020B0604030504040204" pitchFamily="50" charset="-128"/>
                <a:ea typeface="メイリオ" panose="020B0604030504040204" pitchFamily="50" charset="-128"/>
              </a:rPr>
              <a:t>コピー完了</a:t>
            </a:r>
          </a:p>
        </p:txBody>
      </p:sp>
      <p:cxnSp>
        <p:nvCxnSpPr>
          <p:cNvPr id="34" name="直線矢印コネクタ 127">
            <a:extLst>
              <a:ext uri="{FF2B5EF4-FFF2-40B4-BE49-F238E27FC236}">
                <a16:creationId xmlns:a16="http://schemas.microsoft.com/office/drawing/2014/main" id="{866B69F8-483A-4023-A25D-4F7C916C14C6}"/>
              </a:ext>
            </a:extLst>
          </p:cNvPr>
          <p:cNvCxnSpPr>
            <a:cxnSpLocks/>
            <a:stCxn id="35" idx="3"/>
            <a:endCxn id="7" idx="1"/>
          </p:cNvCxnSpPr>
          <p:nvPr/>
        </p:nvCxnSpPr>
        <p:spPr>
          <a:xfrm>
            <a:off x="2855900" y="1741675"/>
            <a:ext cx="526931" cy="237832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37A470AD-0802-431C-9BEA-4E30F0C29D78}"/>
              </a:ext>
            </a:extLst>
          </p:cNvPr>
          <p:cNvCxnSpPr>
            <a:stCxn id="7" idx="3"/>
            <a:endCxn id="9" idx="1"/>
          </p:cNvCxnSpPr>
          <p:nvPr/>
        </p:nvCxnSpPr>
        <p:spPr>
          <a:xfrm>
            <a:off x="4261643" y="4119996"/>
            <a:ext cx="4930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 name="図 3" descr="屋外, 写真, ストリート, 座る が含まれている画像&#10;&#10;自動的に生成された説明">
            <a:extLst>
              <a:ext uri="{FF2B5EF4-FFF2-40B4-BE49-F238E27FC236}">
                <a16:creationId xmlns:a16="http://schemas.microsoft.com/office/drawing/2014/main" id="{4B31032C-7B33-43ED-8694-97EEC3B85FD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21685" y="3167119"/>
            <a:ext cx="870750" cy="1548000"/>
          </a:xfrm>
          <a:prstGeom prst="rect">
            <a:avLst/>
          </a:prstGeom>
        </p:spPr>
      </p:pic>
      <p:pic>
        <p:nvPicPr>
          <p:cNvPr id="30" name="図 29" descr="写真, ストリート, 覆い, 多い が含まれている画像&#10;&#10;自動的に生成された説明">
            <a:extLst>
              <a:ext uri="{FF2B5EF4-FFF2-40B4-BE49-F238E27FC236}">
                <a16:creationId xmlns:a16="http://schemas.microsoft.com/office/drawing/2014/main" id="{083DE6A4-4F8B-4F42-B497-BF87366BAF7A}"/>
              </a:ext>
            </a:extLst>
          </p:cNvPr>
          <p:cNvPicPr preferRelativeResize="0">
            <a:picLocks noChangeAspect="1"/>
          </p:cNvPicPr>
          <p:nvPr/>
        </p:nvPicPr>
        <p:blipFill>
          <a:blip r:embed="rId9">
            <a:extLst>
              <a:ext uri="{28A0092B-C50C-407E-A947-70E740481C1C}">
                <a14:useLocalDpi xmlns:a14="http://schemas.microsoft.com/office/drawing/2010/main" val="0"/>
              </a:ext>
            </a:extLst>
          </a:blip>
          <a:stretch>
            <a:fillRect/>
          </a:stretch>
        </p:blipFill>
        <p:spPr>
          <a:xfrm>
            <a:off x="1983373" y="967348"/>
            <a:ext cx="870879" cy="1548230"/>
          </a:xfrm>
          <a:prstGeom prst="rect">
            <a:avLst/>
          </a:prstGeom>
        </p:spPr>
      </p:pic>
    </p:spTree>
    <p:extLst>
      <p:ext uri="{BB962C8B-B14F-4D97-AF65-F5344CB8AC3E}">
        <p14:creationId xmlns:p14="http://schemas.microsoft.com/office/powerpoint/2010/main" val="3884249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C4FBC834-5F24-4182-BBD8-FDA4E897BDA7}"/>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36356" y="1199130"/>
            <a:ext cx="2008416" cy="3570517"/>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886125"/>
            <a:ext cx="2542684" cy="276999"/>
          </a:xfrm>
          <a:prstGeom prst="rect">
            <a:avLst/>
          </a:prstGeom>
          <a:noFill/>
        </p:spPr>
        <p:txBody>
          <a:bodyPr wrap="none" rtlCol="0">
            <a:spAutoFit/>
          </a:bodyPr>
          <a:lstStyle/>
          <a:p>
            <a:r>
              <a:rPr kumimoji="1" lang="ja-JP" altLang="en-US" sz="1200" b="1"/>
              <a:t>○</a:t>
            </a:r>
            <a:r>
              <a:rPr kumimoji="1" lang="en-US" altLang="ja-JP" sz="1200" b="1"/>
              <a:t>co100.</a:t>
            </a:r>
            <a:r>
              <a:rPr kumimoji="1" lang="ja-JP" altLang="en-US" sz="1200" b="1"/>
              <a:t>部隊画面</a:t>
            </a:r>
            <a:r>
              <a:rPr kumimoji="1" lang="ja-JP" altLang="en-US" sz="1000" b="1">
                <a:solidFill>
                  <a:schemeClr val="bg1">
                    <a:lumMod val="75000"/>
                  </a:schemeClr>
                </a:solidFill>
              </a:rPr>
              <a:t>（</a:t>
            </a:r>
            <a:r>
              <a:rPr kumimoji="1" lang="en-US" altLang="ja-JP" sz="1000" b="1">
                <a:solidFill>
                  <a:schemeClr val="bg1">
                    <a:lumMod val="75000"/>
                  </a:schemeClr>
                </a:solidFill>
              </a:rPr>
              <a:t>20200304</a:t>
            </a:r>
            <a:r>
              <a:rPr kumimoji="1" lang="ja-JP" altLang="en-US" sz="1000" b="1">
                <a:solidFill>
                  <a:schemeClr val="bg1">
                    <a:lumMod val="75000"/>
                  </a:schemeClr>
                </a:solidFill>
              </a:rPr>
              <a:t>新規）</a:t>
            </a:r>
          </a:p>
        </p:txBody>
      </p:sp>
      <p:cxnSp>
        <p:nvCxnSpPr>
          <p:cNvPr id="4" name="直線コネクタ 3">
            <a:extLst>
              <a:ext uri="{FF2B5EF4-FFF2-40B4-BE49-F238E27FC236}">
                <a16:creationId xmlns:a16="http://schemas.microsoft.com/office/drawing/2014/main" id="{27998541-9EAA-4DEB-9357-25EF4110E7E9}"/>
              </a:ext>
            </a:extLst>
          </p:cNvPr>
          <p:cNvCxnSpPr>
            <a:cxnSpLocks/>
            <a:endCxn id="12" idx="1"/>
          </p:cNvCxnSpPr>
          <p:nvPr/>
        </p:nvCxnSpPr>
        <p:spPr>
          <a:xfrm flipV="1">
            <a:off x="967666" y="1372346"/>
            <a:ext cx="1992040" cy="37934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F3857D4B-908D-4251-AC18-092E796295E1}"/>
              </a:ext>
            </a:extLst>
          </p:cNvPr>
          <p:cNvSpPr txBox="1"/>
          <p:nvPr/>
        </p:nvSpPr>
        <p:spPr>
          <a:xfrm>
            <a:off x="2959706" y="1272318"/>
            <a:ext cx="848309" cy="200055"/>
          </a:xfrm>
          <a:prstGeom prst="rect">
            <a:avLst/>
          </a:prstGeom>
          <a:noFill/>
        </p:spPr>
        <p:txBody>
          <a:bodyPr wrap="none" rtlCol="0">
            <a:spAutoFit/>
          </a:bodyPr>
          <a:lstStyle/>
          <a:p>
            <a:r>
              <a:rPr kumimoji="1" lang="en-US" altLang="ja-JP" sz="700"/>
              <a:t>01.</a:t>
            </a:r>
            <a:r>
              <a:rPr kumimoji="1" lang="ja-JP" altLang="en-US" sz="700"/>
              <a:t>もどるボタン</a:t>
            </a:r>
          </a:p>
        </p:txBody>
      </p:sp>
      <p:sp>
        <p:nvSpPr>
          <p:cNvPr id="63" name="テキスト ボックス 62">
            <a:extLst>
              <a:ext uri="{FF2B5EF4-FFF2-40B4-BE49-F238E27FC236}">
                <a16:creationId xmlns:a16="http://schemas.microsoft.com/office/drawing/2014/main" id="{8B2FA87E-B123-4D77-AF10-F5A0FAB15502}"/>
              </a:ext>
            </a:extLst>
          </p:cNvPr>
          <p:cNvSpPr txBox="1"/>
          <p:nvPr/>
        </p:nvSpPr>
        <p:spPr>
          <a:xfrm>
            <a:off x="4271395" y="1272318"/>
            <a:ext cx="1172116" cy="246221"/>
          </a:xfrm>
          <a:prstGeom prst="rect">
            <a:avLst/>
          </a:prstGeom>
          <a:noFill/>
        </p:spPr>
        <p:txBody>
          <a:bodyPr wrap="none" rtlCol="0">
            <a:spAutoFit/>
          </a:bodyPr>
          <a:lstStyle/>
          <a:p>
            <a:r>
              <a:rPr kumimoji="1" lang="en-US" altLang="ja-JP" sz="1000" b="1">
                <a:latin typeface="+mn-ea"/>
              </a:rPr>
              <a:t>01.</a:t>
            </a:r>
            <a:r>
              <a:rPr kumimoji="1" lang="ja-JP" altLang="en-US" sz="1000" b="1">
                <a:latin typeface="+mn-ea"/>
              </a:rPr>
              <a:t>もどるボタン</a:t>
            </a:r>
          </a:p>
        </p:txBody>
      </p:sp>
      <p:sp>
        <p:nvSpPr>
          <p:cNvPr id="64" name="テキスト ボックス 63">
            <a:extLst>
              <a:ext uri="{FF2B5EF4-FFF2-40B4-BE49-F238E27FC236}">
                <a16:creationId xmlns:a16="http://schemas.microsoft.com/office/drawing/2014/main" id="{94C2FE46-16D1-4EB6-9E0F-79F248E9DF81}"/>
              </a:ext>
            </a:extLst>
          </p:cNvPr>
          <p:cNvSpPr txBox="1"/>
          <p:nvPr/>
        </p:nvSpPr>
        <p:spPr>
          <a:xfrm>
            <a:off x="4463838" y="1517149"/>
            <a:ext cx="1723549" cy="246221"/>
          </a:xfrm>
          <a:prstGeom prst="rect">
            <a:avLst/>
          </a:prstGeom>
          <a:noFill/>
        </p:spPr>
        <p:txBody>
          <a:bodyPr wrap="none" rtlCol="0">
            <a:spAutoFit/>
          </a:bodyPr>
          <a:lstStyle/>
          <a:p>
            <a:r>
              <a:rPr kumimoji="1" lang="ja-JP" altLang="en-US" sz="1000"/>
              <a:t>前の画面にもどるボタン。</a:t>
            </a:r>
            <a:endParaRPr kumimoji="1" lang="en-US" altLang="ja-JP" sz="1000"/>
          </a:p>
        </p:txBody>
      </p:sp>
      <p:sp>
        <p:nvSpPr>
          <p:cNvPr id="65" name="テキスト ボックス 64">
            <a:extLst>
              <a:ext uri="{FF2B5EF4-FFF2-40B4-BE49-F238E27FC236}">
                <a16:creationId xmlns:a16="http://schemas.microsoft.com/office/drawing/2014/main" id="{5363C766-8053-40F7-9F41-696232CE6E81}"/>
              </a:ext>
            </a:extLst>
          </p:cNvPr>
          <p:cNvSpPr txBox="1"/>
          <p:nvPr/>
        </p:nvSpPr>
        <p:spPr>
          <a:xfrm>
            <a:off x="4271395" y="1835453"/>
            <a:ext cx="1199627" cy="246221"/>
          </a:xfrm>
          <a:prstGeom prst="rect">
            <a:avLst/>
          </a:prstGeom>
          <a:noFill/>
        </p:spPr>
        <p:txBody>
          <a:bodyPr wrap="square" rtlCol="0">
            <a:noAutofit/>
          </a:bodyPr>
          <a:lstStyle/>
          <a:p>
            <a:r>
              <a:rPr kumimoji="1" lang="en-US" altLang="ja-JP" sz="1000" b="1">
                <a:latin typeface="+mn-ea"/>
              </a:rPr>
              <a:t>02.</a:t>
            </a:r>
            <a:r>
              <a:rPr kumimoji="1" lang="ja-JP" altLang="en-US" sz="1000" b="1">
                <a:latin typeface="+mn-ea"/>
              </a:rPr>
              <a:t>ページ見出し</a:t>
            </a:r>
          </a:p>
        </p:txBody>
      </p:sp>
      <p:sp>
        <p:nvSpPr>
          <p:cNvPr id="66" name="テキスト ボックス 65">
            <a:extLst>
              <a:ext uri="{FF2B5EF4-FFF2-40B4-BE49-F238E27FC236}">
                <a16:creationId xmlns:a16="http://schemas.microsoft.com/office/drawing/2014/main" id="{353EF03D-250A-4D0A-85AE-1A76694892B9}"/>
              </a:ext>
            </a:extLst>
          </p:cNvPr>
          <p:cNvSpPr txBox="1"/>
          <p:nvPr/>
        </p:nvSpPr>
        <p:spPr>
          <a:xfrm>
            <a:off x="4463838" y="2080284"/>
            <a:ext cx="1723549" cy="246221"/>
          </a:xfrm>
          <a:prstGeom prst="rect">
            <a:avLst/>
          </a:prstGeom>
          <a:noFill/>
        </p:spPr>
        <p:txBody>
          <a:bodyPr wrap="none" rtlCol="0">
            <a:spAutoFit/>
          </a:bodyPr>
          <a:lstStyle/>
          <a:p>
            <a:r>
              <a:rPr kumimoji="1" lang="ja-JP" altLang="en-US" sz="1000"/>
              <a:t>本ページのテキスト表示。</a:t>
            </a:r>
            <a:endParaRPr kumimoji="1" lang="en-US" altLang="ja-JP" sz="1000"/>
          </a:p>
        </p:txBody>
      </p:sp>
      <p:sp>
        <p:nvSpPr>
          <p:cNvPr id="67" name="テキスト ボックス 66">
            <a:extLst>
              <a:ext uri="{FF2B5EF4-FFF2-40B4-BE49-F238E27FC236}">
                <a16:creationId xmlns:a16="http://schemas.microsoft.com/office/drawing/2014/main" id="{111018DD-EE99-4E5D-8B0B-DF5B03911363}"/>
              </a:ext>
            </a:extLst>
          </p:cNvPr>
          <p:cNvSpPr txBox="1"/>
          <p:nvPr/>
        </p:nvSpPr>
        <p:spPr>
          <a:xfrm>
            <a:off x="4289573" y="2397198"/>
            <a:ext cx="1300356" cy="246221"/>
          </a:xfrm>
          <a:prstGeom prst="rect">
            <a:avLst/>
          </a:prstGeom>
          <a:noFill/>
        </p:spPr>
        <p:txBody>
          <a:bodyPr wrap="none" rtlCol="0">
            <a:spAutoFit/>
          </a:bodyPr>
          <a:lstStyle/>
          <a:p>
            <a:r>
              <a:rPr kumimoji="1" lang="en-US" altLang="ja-JP" sz="1000" b="1">
                <a:latin typeface="+mn-ea"/>
              </a:rPr>
              <a:t>03.</a:t>
            </a:r>
            <a:r>
              <a:rPr kumimoji="1" lang="ja-JP" altLang="en-US" sz="1000" b="1">
                <a:latin typeface="+mn-ea"/>
              </a:rPr>
              <a:t>部隊編成ボタン</a:t>
            </a:r>
          </a:p>
        </p:txBody>
      </p:sp>
      <p:sp>
        <p:nvSpPr>
          <p:cNvPr id="68" name="テキスト ボックス 67">
            <a:extLst>
              <a:ext uri="{FF2B5EF4-FFF2-40B4-BE49-F238E27FC236}">
                <a16:creationId xmlns:a16="http://schemas.microsoft.com/office/drawing/2014/main" id="{41D22FDF-7928-4428-8246-422A31A7C08C}"/>
              </a:ext>
            </a:extLst>
          </p:cNvPr>
          <p:cNvSpPr txBox="1"/>
          <p:nvPr/>
        </p:nvSpPr>
        <p:spPr>
          <a:xfrm>
            <a:off x="4482017" y="2642029"/>
            <a:ext cx="4460647" cy="400110"/>
          </a:xfrm>
          <a:prstGeom prst="rect">
            <a:avLst/>
          </a:prstGeom>
          <a:noFill/>
        </p:spPr>
        <p:txBody>
          <a:bodyPr wrap="square" rtlCol="0">
            <a:spAutoFit/>
          </a:bodyPr>
          <a:lstStyle/>
          <a:p>
            <a:r>
              <a:rPr kumimoji="1" lang="ja-JP" altLang="en-US" sz="1000"/>
              <a:t>部隊を編成するボタン。</a:t>
            </a:r>
            <a:endParaRPr kumimoji="1" lang="en-US" altLang="ja-JP" sz="1000" b="1">
              <a:solidFill>
                <a:srgbClr val="00B050"/>
              </a:solidFill>
            </a:endParaRPr>
          </a:p>
          <a:p>
            <a:r>
              <a:rPr kumimoji="1" lang="ja-JP" altLang="en-US" sz="1000"/>
              <a:t>本仕様の流れとなる。</a:t>
            </a:r>
            <a:endParaRPr kumimoji="1" lang="en-US" altLang="ja-JP" sz="1000"/>
          </a:p>
        </p:txBody>
      </p:sp>
      <p:sp>
        <p:nvSpPr>
          <p:cNvPr id="71" name="テキスト ボックス 70">
            <a:extLst>
              <a:ext uri="{FF2B5EF4-FFF2-40B4-BE49-F238E27FC236}">
                <a16:creationId xmlns:a16="http://schemas.microsoft.com/office/drawing/2014/main" id="{D1EDFD2B-C13B-4405-BDDB-424AD5964A33}"/>
              </a:ext>
            </a:extLst>
          </p:cNvPr>
          <p:cNvSpPr txBox="1"/>
          <p:nvPr/>
        </p:nvSpPr>
        <p:spPr>
          <a:xfrm>
            <a:off x="4290973" y="3108660"/>
            <a:ext cx="1353256" cy="246221"/>
          </a:xfrm>
          <a:prstGeom prst="rect">
            <a:avLst/>
          </a:prstGeom>
          <a:noFill/>
        </p:spPr>
        <p:txBody>
          <a:bodyPr wrap="none" rtlCol="0">
            <a:spAutoFit/>
          </a:bodyPr>
          <a:lstStyle/>
          <a:p>
            <a:r>
              <a:rPr kumimoji="1" lang="en-US" altLang="ja-JP" sz="1000" b="1">
                <a:latin typeface="+mn-ea"/>
              </a:rPr>
              <a:t>04.TR</a:t>
            </a:r>
            <a:r>
              <a:rPr kumimoji="1" lang="ja-JP" altLang="en-US" sz="1000" b="1">
                <a:latin typeface="+mn-ea"/>
              </a:rPr>
              <a:t>カードボタン</a:t>
            </a:r>
          </a:p>
        </p:txBody>
      </p:sp>
      <p:sp>
        <p:nvSpPr>
          <p:cNvPr id="72" name="テキスト ボックス 71">
            <a:extLst>
              <a:ext uri="{FF2B5EF4-FFF2-40B4-BE49-F238E27FC236}">
                <a16:creationId xmlns:a16="http://schemas.microsoft.com/office/drawing/2014/main" id="{5ED98086-2823-49BE-A756-B9F4B90BFD5A}"/>
              </a:ext>
            </a:extLst>
          </p:cNvPr>
          <p:cNvSpPr txBox="1"/>
          <p:nvPr/>
        </p:nvSpPr>
        <p:spPr>
          <a:xfrm>
            <a:off x="4483416" y="3353491"/>
            <a:ext cx="2113079" cy="400110"/>
          </a:xfrm>
          <a:prstGeom prst="rect">
            <a:avLst/>
          </a:prstGeom>
          <a:noFill/>
        </p:spPr>
        <p:txBody>
          <a:bodyPr wrap="none" rtlCol="0">
            <a:spAutoFit/>
          </a:bodyPr>
          <a:lstStyle/>
          <a:p>
            <a:r>
              <a:rPr kumimoji="1" lang="en-US" altLang="ja-JP" sz="1000"/>
              <a:t>TR</a:t>
            </a:r>
            <a:r>
              <a:rPr kumimoji="1" lang="ja-JP" altLang="en-US" sz="1000"/>
              <a:t>カードの強化等のボタン。</a:t>
            </a:r>
            <a:endParaRPr kumimoji="1" lang="en-US" altLang="ja-JP" sz="1000"/>
          </a:p>
          <a:p>
            <a:r>
              <a:rPr kumimoji="1" lang="en-US" altLang="ja-JP" sz="1000"/>
              <a:t>※TR</a:t>
            </a:r>
            <a:r>
              <a:rPr kumimoji="1" lang="ja-JP" altLang="en-US" sz="1000"/>
              <a:t>カード画面仕様へ遷移する。</a:t>
            </a:r>
            <a:endParaRPr kumimoji="1" lang="en-US" altLang="ja-JP" sz="1000"/>
          </a:p>
        </p:txBody>
      </p:sp>
      <p:sp>
        <p:nvSpPr>
          <p:cNvPr id="73" name="テキスト ボックス 72">
            <a:extLst>
              <a:ext uri="{FF2B5EF4-FFF2-40B4-BE49-F238E27FC236}">
                <a16:creationId xmlns:a16="http://schemas.microsoft.com/office/drawing/2014/main" id="{902E62C6-E9F5-4284-8DBC-CDF745C0252F}"/>
              </a:ext>
            </a:extLst>
          </p:cNvPr>
          <p:cNvSpPr txBox="1"/>
          <p:nvPr/>
        </p:nvSpPr>
        <p:spPr>
          <a:xfrm>
            <a:off x="4290973" y="3820829"/>
            <a:ext cx="1261884" cy="246221"/>
          </a:xfrm>
          <a:prstGeom prst="rect">
            <a:avLst/>
          </a:prstGeom>
          <a:noFill/>
        </p:spPr>
        <p:txBody>
          <a:bodyPr wrap="none" rtlCol="0">
            <a:noAutofit/>
          </a:bodyPr>
          <a:lstStyle/>
          <a:p>
            <a:r>
              <a:rPr kumimoji="1" lang="en-US" altLang="ja-JP" sz="1000" b="1">
                <a:latin typeface="+mn-ea"/>
              </a:rPr>
              <a:t>05.</a:t>
            </a:r>
            <a:r>
              <a:rPr kumimoji="1" lang="ja-JP" altLang="en-US" sz="1000" b="1">
                <a:latin typeface="+mn-ea"/>
              </a:rPr>
              <a:t>装備ボタン</a:t>
            </a:r>
            <a:endParaRPr kumimoji="1" lang="ja-JP" altLang="en-US" sz="1000" b="1">
              <a:solidFill>
                <a:srgbClr val="FF0000"/>
              </a:solidFill>
              <a:latin typeface="+mn-ea"/>
            </a:endParaRPr>
          </a:p>
        </p:txBody>
      </p:sp>
      <p:sp>
        <p:nvSpPr>
          <p:cNvPr id="74" name="テキスト ボックス 73">
            <a:extLst>
              <a:ext uri="{FF2B5EF4-FFF2-40B4-BE49-F238E27FC236}">
                <a16:creationId xmlns:a16="http://schemas.microsoft.com/office/drawing/2014/main" id="{65428E57-D196-4B9C-9752-66313C616509}"/>
              </a:ext>
            </a:extLst>
          </p:cNvPr>
          <p:cNvSpPr txBox="1"/>
          <p:nvPr/>
        </p:nvSpPr>
        <p:spPr>
          <a:xfrm>
            <a:off x="4483416" y="4065660"/>
            <a:ext cx="3390672" cy="400110"/>
          </a:xfrm>
          <a:prstGeom prst="rect">
            <a:avLst/>
          </a:prstGeom>
          <a:noFill/>
        </p:spPr>
        <p:txBody>
          <a:bodyPr wrap="none" rtlCol="0">
            <a:spAutoFit/>
          </a:bodyPr>
          <a:lstStyle/>
          <a:p>
            <a:r>
              <a:rPr kumimoji="1" lang="ja-JP" altLang="en-US" sz="1000"/>
              <a:t>武器、パーツや結晶などを扱う画面へ遷移するボタン。</a:t>
            </a:r>
            <a:endParaRPr kumimoji="1" lang="en-US" altLang="ja-JP" sz="1000"/>
          </a:p>
          <a:p>
            <a:r>
              <a:rPr kumimoji="1" lang="ja-JP" altLang="en-US" sz="1000"/>
              <a:t>この遷移先にある抽出の数によってバッジを表示する。</a:t>
            </a:r>
            <a:endParaRPr kumimoji="1" lang="en-US" altLang="ja-JP" sz="1000"/>
          </a:p>
        </p:txBody>
      </p:sp>
      <p:cxnSp>
        <p:nvCxnSpPr>
          <p:cNvPr id="28" name="直線コネクタ 27">
            <a:extLst>
              <a:ext uri="{FF2B5EF4-FFF2-40B4-BE49-F238E27FC236}">
                <a16:creationId xmlns:a16="http://schemas.microsoft.com/office/drawing/2014/main" id="{5AA0AB75-A51F-4491-91E1-8BA22A598B5A}"/>
              </a:ext>
            </a:extLst>
          </p:cNvPr>
          <p:cNvCxnSpPr>
            <a:cxnSpLocks/>
            <a:endCxn id="45" idx="1"/>
          </p:cNvCxnSpPr>
          <p:nvPr/>
        </p:nvCxnSpPr>
        <p:spPr>
          <a:xfrm flipV="1">
            <a:off x="2370338" y="1931207"/>
            <a:ext cx="589368" cy="18273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E7EEC625-3748-4E39-9068-26641C35A29F}"/>
              </a:ext>
            </a:extLst>
          </p:cNvPr>
          <p:cNvCxnSpPr>
            <a:cxnSpLocks/>
            <a:endCxn id="44" idx="1"/>
          </p:cNvCxnSpPr>
          <p:nvPr/>
        </p:nvCxnSpPr>
        <p:spPr>
          <a:xfrm flipV="1">
            <a:off x="1459094" y="1663952"/>
            <a:ext cx="1500612" cy="13885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7F001D43-838E-43E5-B2F8-99DAC9D5F602}"/>
              </a:ext>
            </a:extLst>
          </p:cNvPr>
          <p:cNvSpPr txBox="1"/>
          <p:nvPr/>
        </p:nvSpPr>
        <p:spPr>
          <a:xfrm>
            <a:off x="2959706" y="1563924"/>
            <a:ext cx="848309" cy="200055"/>
          </a:xfrm>
          <a:prstGeom prst="rect">
            <a:avLst/>
          </a:prstGeom>
          <a:noFill/>
        </p:spPr>
        <p:txBody>
          <a:bodyPr wrap="none" rtlCol="0">
            <a:spAutoFit/>
          </a:bodyPr>
          <a:lstStyle/>
          <a:p>
            <a:r>
              <a:rPr kumimoji="1" lang="en-US" altLang="ja-JP" sz="700"/>
              <a:t>02.</a:t>
            </a:r>
            <a:r>
              <a:rPr kumimoji="1" lang="ja-JP" altLang="en-US" sz="700"/>
              <a:t>ページ見出し</a:t>
            </a:r>
            <a:endParaRPr kumimoji="1" lang="en-US" altLang="ja-JP" sz="700"/>
          </a:p>
        </p:txBody>
      </p:sp>
      <p:sp>
        <p:nvSpPr>
          <p:cNvPr id="45" name="テキスト ボックス 44">
            <a:extLst>
              <a:ext uri="{FF2B5EF4-FFF2-40B4-BE49-F238E27FC236}">
                <a16:creationId xmlns:a16="http://schemas.microsoft.com/office/drawing/2014/main" id="{3BBA1BF6-E437-42C8-9EF2-47B540686102}"/>
              </a:ext>
            </a:extLst>
          </p:cNvPr>
          <p:cNvSpPr txBox="1"/>
          <p:nvPr/>
        </p:nvSpPr>
        <p:spPr>
          <a:xfrm>
            <a:off x="2959706" y="1831179"/>
            <a:ext cx="938077" cy="200055"/>
          </a:xfrm>
          <a:prstGeom prst="rect">
            <a:avLst/>
          </a:prstGeom>
          <a:noFill/>
        </p:spPr>
        <p:txBody>
          <a:bodyPr wrap="none" rtlCol="0">
            <a:spAutoFit/>
          </a:bodyPr>
          <a:lstStyle/>
          <a:p>
            <a:r>
              <a:rPr kumimoji="1" lang="en-US" altLang="ja-JP" sz="700"/>
              <a:t>03.</a:t>
            </a:r>
            <a:r>
              <a:rPr kumimoji="1" lang="ja-JP" altLang="en-US" sz="700"/>
              <a:t>部隊編成ボタン</a:t>
            </a:r>
            <a:endParaRPr kumimoji="1" lang="en-US" altLang="ja-JP" sz="700"/>
          </a:p>
        </p:txBody>
      </p:sp>
      <p:sp>
        <p:nvSpPr>
          <p:cNvPr id="51" name="テキスト ボックス 50">
            <a:extLst>
              <a:ext uri="{FF2B5EF4-FFF2-40B4-BE49-F238E27FC236}">
                <a16:creationId xmlns:a16="http://schemas.microsoft.com/office/drawing/2014/main" id="{A1CAA192-B55B-458A-BBB1-B5A53239EA73}"/>
              </a:ext>
            </a:extLst>
          </p:cNvPr>
          <p:cNvSpPr txBox="1"/>
          <p:nvPr/>
        </p:nvSpPr>
        <p:spPr>
          <a:xfrm>
            <a:off x="2959706" y="2291370"/>
            <a:ext cx="1027845" cy="200055"/>
          </a:xfrm>
          <a:prstGeom prst="rect">
            <a:avLst/>
          </a:prstGeom>
          <a:noFill/>
        </p:spPr>
        <p:txBody>
          <a:bodyPr wrap="none" rtlCol="0">
            <a:noAutofit/>
          </a:bodyPr>
          <a:lstStyle/>
          <a:p>
            <a:r>
              <a:rPr kumimoji="1" lang="en-US" altLang="ja-JP" sz="700"/>
              <a:t>04.TR</a:t>
            </a:r>
            <a:r>
              <a:rPr kumimoji="1" lang="ja-JP" altLang="en-US" sz="700"/>
              <a:t>カードボタン</a:t>
            </a:r>
            <a:endParaRPr kumimoji="1" lang="en-US" altLang="ja-JP" sz="700"/>
          </a:p>
        </p:txBody>
      </p:sp>
      <p:sp>
        <p:nvSpPr>
          <p:cNvPr id="53" name="テキスト ボックス 52">
            <a:extLst>
              <a:ext uri="{FF2B5EF4-FFF2-40B4-BE49-F238E27FC236}">
                <a16:creationId xmlns:a16="http://schemas.microsoft.com/office/drawing/2014/main" id="{01F430AA-9EBD-4522-A1DB-77E00E59B691}"/>
              </a:ext>
            </a:extLst>
          </p:cNvPr>
          <p:cNvSpPr txBox="1"/>
          <p:nvPr/>
        </p:nvSpPr>
        <p:spPr>
          <a:xfrm>
            <a:off x="2959706" y="2913138"/>
            <a:ext cx="758541" cy="200055"/>
          </a:xfrm>
          <a:prstGeom prst="rect">
            <a:avLst/>
          </a:prstGeom>
          <a:noFill/>
        </p:spPr>
        <p:txBody>
          <a:bodyPr wrap="none" rtlCol="0">
            <a:spAutoFit/>
          </a:bodyPr>
          <a:lstStyle/>
          <a:p>
            <a:r>
              <a:rPr kumimoji="1" lang="en-US" altLang="ja-JP" sz="700"/>
              <a:t>05.</a:t>
            </a:r>
            <a:r>
              <a:rPr kumimoji="1" lang="ja-JP" altLang="en-US" sz="700"/>
              <a:t>装備ボタン</a:t>
            </a:r>
            <a:endParaRPr kumimoji="1" lang="en-US" altLang="ja-JP" sz="700"/>
          </a:p>
        </p:txBody>
      </p:sp>
      <p:sp>
        <p:nvSpPr>
          <p:cNvPr id="54" name="テキスト ボックス 53">
            <a:extLst>
              <a:ext uri="{FF2B5EF4-FFF2-40B4-BE49-F238E27FC236}">
                <a16:creationId xmlns:a16="http://schemas.microsoft.com/office/drawing/2014/main" id="{0F496114-5369-4A37-91BC-3DF312ADA39D}"/>
              </a:ext>
            </a:extLst>
          </p:cNvPr>
          <p:cNvSpPr txBox="1"/>
          <p:nvPr/>
        </p:nvSpPr>
        <p:spPr>
          <a:xfrm>
            <a:off x="2959706" y="3410117"/>
            <a:ext cx="938077" cy="200055"/>
          </a:xfrm>
          <a:prstGeom prst="rect">
            <a:avLst/>
          </a:prstGeom>
          <a:noFill/>
        </p:spPr>
        <p:txBody>
          <a:bodyPr wrap="none" rtlCol="0">
            <a:spAutoFit/>
          </a:bodyPr>
          <a:lstStyle/>
          <a:p>
            <a:r>
              <a:rPr kumimoji="1" lang="en-US" altLang="ja-JP" sz="700"/>
              <a:t>06.</a:t>
            </a:r>
            <a:r>
              <a:rPr kumimoji="1" lang="ja-JP" altLang="en-US" sz="700"/>
              <a:t>支援兵器ボタン</a:t>
            </a:r>
            <a:endParaRPr kumimoji="1" lang="en-US" altLang="ja-JP" sz="700"/>
          </a:p>
        </p:txBody>
      </p:sp>
      <p:sp>
        <p:nvSpPr>
          <p:cNvPr id="62" name="テキスト ボックス 61">
            <a:extLst>
              <a:ext uri="{FF2B5EF4-FFF2-40B4-BE49-F238E27FC236}">
                <a16:creationId xmlns:a16="http://schemas.microsoft.com/office/drawing/2014/main" id="{0D3D496B-393B-4552-A3CF-B807DA40C554}"/>
              </a:ext>
            </a:extLst>
          </p:cNvPr>
          <p:cNvSpPr txBox="1"/>
          <p:nvPr/>
        </p:nvSpPr>
        <p:spPr>
          <a:xfrm>
            <a:off x="4267800" y="4530106"/>
            <a:ext cx="1261884" cy="246221"/>
          </a:xfrm>
          <a:prstGeom prst="rect">
            <a:avLst/>
          </a:prstGeom>
          <a:noFill/>
        </p:spPr>
        <p:txBody>
          <a:bodyPr wrap="none" rtlCol="0">
            <a:noAutofit/>
          </a:bodyPr>
          <a:lstStyle/>
          <a:p>
            <a:r>
              <a:rPr kumimoji="1" lang="en-US" altLang="ja-JP" sz="1000" b="1">
                <a:latin typeface="+mn-ea"/>
              </a:rPr>
              <a:t>06.</a:t>
            </a:r>
            <a:r>
              <a:rPr kumimoji="1" lang="ja-JP" altLang="en-US" sz="1000" b="1">
                <a:latin typeface="+mn-ea"/>
              </a:rPr>
              <a:t>支援兵器ボタン</a:t>
            </a:r>
          </a:p>
        </p:txBody>
      </p:sp>
      <p:sp>
        <p:nvSpPr>
          <p:cNvPr id="75" name="テキスト ボックス 74">
            <a:extLst>
              <a:ext uri="{FF2B5EF4-FFF2-40B4-BE49-F238E27FC236}">
                <a16:creationId xmlns:a16="http://schemas.microsoft.com/office/drawing/2014/main" id="{EB1104D9-F8E7-4880-9A2A-D0EB88EAA643}"/>
              </a:ext>
            </a:extLst>
          </p:cNvPr>
          <p:cNvSpPr txBox="1"/>
          <p:nvPr/>
        </p:nvSpPr>
        <p:spPr>
          <a:xfrm>
            <a:off x="4460243" y="4774937"/>
            <a:ext cx="3518912" cy="400110"/>
          </a:xfrm>
          <a:prstGeom prst="rect">
            <a:avLst/>
          </a:prstGeom>
          <a:noFill/>
        </p:spPr>
        <p:txBody>
          <a:bodyPr wrap="none" rtlCol="0">
            <a:spAutoFit/>
          </a:bodyPr>
          <a:lstStyle/>
          <a:p>
            <a:r>
              <a:rPr kumimoji="1" lang="ja-JP" altLang="en-US" sz="1000"/>
              <a:t>支援兵器の開発、強化等の画面へ遷移するボタン。</a:t>
            </a:r>
            <a:endParaRPr kumimoji="1" lang="en-US" altLang="ja-JP" sz="1000"/>
          </a:p>
          <a:p>
            <a:r>
              <a:rPr kumimoji="1" lang="ja-JP" altLang="en-US" sz="1000"/>
              <a:t>開発完了しているものがある場合などバッジを表示する。</a:t>
            </a:r>
            <a:endParaRPr kumimoji="1" lang="en-US" altLang="ja-JP" sz="1000"/>
          </a:p>
        </p:txBody>
      </p:sp>
      <p:cxnSp>
        <p:nvCxnSpPr>
          <p:cNvPr id="40" name="直線コネクタ 39">
            <a:extLst>
              <a:ext uri="{FF2B5EF4-FFF2-40B4-BE49-F238E27FC236}">
                <a16:creationId xmlns:a16="http://schemas.microsoft.com/office/drawing/2014/main" id="{09934496-D1C2-43CA-A469-81B2A4D7D5D2}"/>
              </a:ext>
            </a:extLst>
          </p:cNvPr>
          <p:cNvCxnSpPr>
            <a:cxnSpLocks/>
            <a:endCxn id="51" idx="1"/>
          </p:cNvCxnSpPr>
          <p:nvPr/>
        </p:nvCxnSpPr>
        <p:spPr>
          <a:xfrm flipV="1">
            <a:off x="2370338" y="2391398"/>
            <a:ext cx="589368" cy="25476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36A87743-D9CA-45F2-B3F8-DEE99D839894}"/>
              </a:ext>
            </a:extLst>
          </p:cNvPr>
          <p:cNvCxnSpPr>
            <a:cxnSpLocks/>
            <a:endCxn id="58" idx="1"/>
          </p:cNvCxnSpPr>
          <p:nvPr/>
        </p:nvCxnSpPr>
        <p:spPr>
          <a:xfrm>
            <a:off x="1459094" y="3992109"/>
            <a:ext cx="1500612" cy="19428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73D5A0B8-7EFE-4470-BD27-D5BF85FFAA9D}"/>
              </a:ext>
            </a:extLst>
          </p:cNvPr>
          <p:cNvSpPr txBox="1"/>
          <p:nvPr/>
        </p:nvSpPr>
        <p:spPr>
          <a:xfrm>
            <a:off x="2959706" y="4086369"/>
            <a:ext cx="668773" cy="200055"/>
          </a:xfrm>
          <a:prstGeom prst="rect">
            <a:avLst/>
          </a:prstGeom>
          <a:noFill/>
        </p:spPr>
        <p:txBody>
          <a:bodyPr wrap="none" rtlCol="0">
            <a:spAutoFit/>
          </a:bodyPr>
          <a:lstStyle/>
          <a:p>
            <a:r>
              <a:rPr kumimoji="1" lang="en-US" altLang="ja-JP" sz="700"/>
              <a:t>07.</a:t>
            </a:r>
            <a:r>
              <a:rPr kumimoji="1" lang="ja-JP" altLang="en-US" sz="700"/>
              <a:t>平密竜子</a:t>
            </a:r>
            <a:endParaRPr kumimoji="1" lang="en-US" altLang="ja-JP" sz="700"/>
          </a:p>
        </p:txBody>
      </p:sp>
      <p:sp>
        <p:nvSpPr>
          <p:cNvPr id="93" name="テキスト ボックス 92">
            <a:extLst>
              <a:ext uri="{FF2B5EF4-FFF2-40B4-BE49-F238E27FC236}">
                <a16:creationId xmlns:a16="http://schemas.microsoft.com/office/drawing/2014/main" id="{48BB8596-EAC7-462A-866A-A76D69DDC08D}"/>
              </a:ext>
            </a:extLst>
          </p:cNvPr>
          <p:cNvSpPr txBox="1"/>
          <p:nvPr/>
        </p:nvSpPr>
        <p:spPr>
          <a:xfrm>
            <a:off x="4285978" y="5239383"/>
            <a:ext cx="1261884" cy="246221"/>
          </a:xfrm>
          <a:prstGeom prst="rect">
            <a:avLst/>
          </a:prstGeom>
          <a:noFill/>
        </p:spPr>
        <p:txBody>
          <a:bodyPr wrap="none" rtlCol="0">
            <a:noAutofit/>
          </a:bodyPr>
          <a:lstStyle/>
          <a:p>
            <a:r>
              <a:rPr kumimoji="1" lang="en-US" altLang="ja-JP" sz="1000" b="1">
                <a:latin typeface="+mn-ea"/>
              </a:rPr>
              <a:t>07.</a:t>
            </a:r>
            <a:r>
              <a:rPr kumimoji="1" lang="ja-JP" altLang="en-US" sz="1000" b="1">
                <a:latin typeface="+mn-ea"/>
              </a:rPr>
              <a:t>平密竜子</a:t>
            </a:r>
          </a:p>
        </p:txBody>
      </p:sp>
      <p:sp>
        <p:nvSpPr>
          <p:cNvPr id="94" name="テキスト ボックス 93">
            <a:extLst>
              <a:ext uri="{FF2B5EF4-FFF2-40B4-BE49-F238E27FC236}">
                <a16:creationId xmlns:a16="http://schemas.microsoft.com/office/drawing/2014/main" id="{219212E9-76C3-41F5-BE69-3E22BD19C5E3}"/>
              </a:ext>
            </a:extLst>
          </p:cNvPr>
          <p:cNvSpPr txBox="1"/>
          <p:nvPr/>
        </p:nvSpPr>
        <p:spPr>
          <a:xfrm>
            <a:off x="4478421" y="5484214"/>
            <a:ext cx="3467616" cy="553998"/>
          </a:xfrm>
          <a:prstGeom prst="rect">
            <a:avLst/>
          </a:prstGeom>
          <a:noFill/>
        </p:spPr>
        <p:txBody>
          <a:bodyPr wrap="none" rtlCol="0">
            <a:spAutoFit/>
          </a:bodyPr>
          <a:lstStyle/>
          <a:p>
            <a:r>
              <a:rPr kumimoji="1" lang="ja-JP" altLang="en-US" sz="1000"/>
              <a:t>平密竜子の</a:t>
            </a:r>
            <a:r>
              <a:rPr kumimoji="1" lang="en-US" altLang="ja-JP" sz="1000"/>
              <a:t>3D</a:t>
            </a:r>
            <a:r>
              <a:rPr kumimoji="1" lang="ja-JP" altLang="en-US" sz="1000"/>
              <a:t>モデルあるいは</a:t>
            </a:r>
            <a:r>
              <a:rPr kumimoji="1" lang="en-US" altLang="ja-JP" sz="1000"/>
              <a:t>2D</a:t>
            </a:r>
            <a:r>
              <a:rPr kumimoji="1" lang="ja-JP" altLang="en-US" sz="1000"/>
              <a:t>の立ち絵を表示したい。</a:t>
            </a:r>
            <a:endParaRPr kumimoji="1" lang="en-US" altLang="ja-JP" sz="1000"/>
          </a:p>
          <a:p>
            <a:r>
              <a:rPr kumimoji="1" lang="ja-JP" altLang="en-US" sz="1000"/>
              <a:t>（部隊のトップはひょっとしたら黒木の方がいいかも</a:t>
            </a:r>
            <a:endParaRPr kumimoji="1" lang="en-US" altLang="ja-JP" sz="1000"/>
          </a:p>
          <a:p>
            <a:r>
              <a:rPr kumimoji="1" lang="ja-JP" altLang="en-US" sz="1000"/>
              <a:t>変更の余地は残しておくこと）</a:t>
            </a:r>
            <a:endParaRPr kumimoji="1" lang="en-US" altLang="ja-JP" sz="1000"/>
          </a:p>
        </p:txBody>
      </p:sp>
      <p:sp>
        <p:nvSpPr>
          <p:cNvPr id="49" name="テキスト ボックス 48">
            <a:extLst>
              <a:ext uri="{FF2B5EF4-FFF2-40B4-BE49-F238E27FC236}">
                <a16:creationId xmlns:a16="http://schemas.microsoft.com/office/drawing/2014/main" id="{6CA2BF6C-5033-4122-A695-0FD654726336}"/>
              </a:ext>
            </a:extLst>
          </p:cNvPr>
          <p:cNvSpPr txBox="1"/>
          <p:nvPr/>
        </p:nvSpPr>
        <p:spPr>
          <a:xfrm>
            <a:off x="415419" y="538799"/>
            <a:ext cx="902811" cy="307777"/>
          </a:xfrm>
          <a:prstGeom prst="rect">
            <a:avLst/>
          </a:prstGeom>
          <a:noFill/>
        </p:spPr>
        <p:txBody>
          <a:bodyPr wrap="none" rtlCol="0">
            <a:spAutoFit/>
          </a:bodyPr>
          <a:lstStyle/>
          <a:p>
            <a:r>
              <a:rPr kumimoji="1" lang="ja-JP" altLang="en-US" sz="1400" b="1"/>
              <a:t>●各画面</a:t>
            </a:r>
          </a:p>
        </p:txBody>
      </p:sp>
      <p:pic>
        <p:nvPicPr>
          <p:cNvPr id="61" name="図 60" descr="抽象, スクリーンショット, コンピュータ が含まれている画像&#10;&#10;自動的に生成された説明">
            <a:extLst>
              <a:ext uri="{FF2B5EF4-FFF2-40B4-BE49-F238E27FC236}">
                <a16:creationId xmlns:a16="http://schemas.microsoft.com/office/drawing/2014/main" id="{2ECFEFB6-5C0F-42B1-9709-31CDB1E382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6356" y="4885327"/>
            <a:ext cx="906976" cy="1610137"/>
          </a:xfrm>
          <a:prstGeom prst="rect">
            <a:avLst/>
          </a:prstGeom>
        </p:spPr>
      </p:pic>
      <p:sp>
        <p:nvSpPr>
          <p:cNvPr id="13" name="楕円 12">
            <a:extLst>
              <a:ext uri="{FF2B5EF4-FFF2-40B4-BE49-F238E27FC236}">
                <a16:creationId xmlns:a16="http://schemas.microsoft.com/office/drawing/2014/main" id="{8F242566-5113-4361-B925-148570C8F8E6}"/>
              </a:ext>
            </a:extLst>
          </p:cNvPr>
          <p:cNvSpPr/>
          <p:nvPr/>
        </p:nvSpPr>
        <p:spPr>
          <a:xfrm>
            <a:off x="2522039" y="3005762"/>
            <a:ext cx="169938" cy="169938"/>
          </a:xfrm>
          <a:prstGeom prst="ellipse">
            <a:avLst/>
          </a:prstGeom>
          <a:solidFill>
            <a:srgbClr val="FF0000"/>
          </a:solidFill>
          <a:ln w="19050">
            <a:solidFill>
              <a:schemeClr val="bg1"/>
            </a:solidFill>
          </a:ln>
          <a:effectLst>
            <a:outerShdw dist="25400" dir="5400000" algn="t"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a:t>1</a:t>
            </a:r>
            <a:endParaRPr kumimoji="1" lang="ja-JP" altLang="en-US" b="1"/>
          </a:p>
        </p:txBody>
      </p:sp>
      <p:sp>
        <p:nvSpPr>
          <p:cNvPr id="82" name="楕円 81">
            <a:extLst>
              <a:ext uri="{FF2B5EF4-FFF2-40B4-BE49-F238E27FC236}">
                <a16:creationId xmlns:a16="http://schemas.microsoft.com/office/drawing/2014/main" id="{C6F0EC86-644A-4CE7-90D1-59FDA075E755}"/>
              </a:ext>
            </a:extLst>
          </p:cNvPr>
          <p:cNvSpPr/>
          <p:nvPr/>
        </p:nvSpPr>
        <p:spPr>
          <a:xfrm>
            <a:off x="2522039" y="3525203"/>
            <a:ext cx="169938" cy="169938"/>
          </a:xfrm>
          <a:prstGeom prst="ellipse">
            <a:avLst/>
          </a:prstGeom>
          <a:solidFill>
            <a:srgbClr val="FF0000"/>
          </a:solidFill>
          <a:ln w="19050">
            <a:solidFill>
              <a:schemeClr val="bg1"/>
            </a:solidFill>
          </a:ln>
          <a:effectLst>
            <a:outerShdw dist="25400" dir="5400000" algn="t"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b="1"/>
              <a:t>1</a:t>
            </a:r>
            <a:endParaRPr kumimoji="1" lang="ja-JP" altLang="en-US" b="1"/>
          </a:p>
        </p:txBody>
      </p:sp>
      <p:cxnSp>
        <p:nvCxnSpPr>
          <p:cNvPr id="34" name="直線コネクタ 33">
            <a:extLst>
              <a:ext uri="{FF2B5EF4-FFF2-40B4-BE49-F238E27FC236}">
                <a16:creationId xmlns:a16="http://schemas.microsoft.com/office/drawing/2014/main" id="{8F67FE09-0911-44A8-B2E0-F676054F6FE0}"/>
              </a:ext>
            </a:extLst>
          </p:cNvPr>
          <p:cNvCxnSpPr>
            <a:cxnSpLocks/>
            <a:endCxn id="53" idx="1"/>
          </p:cNvCxnSpPr>
          <p:nvPr/>
        </p:nvCxnSpPr>
        <p:spPr>
          <a:xfrm flipV="1">
            <a:off x="2517853" y="3013166"/>
            <a:ext cx="441853" cy="20742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33A9EBF7-D8C7-4458-B422-E84418B22F8A}"/>
              </a:ext>
            </a:extLst>
          </p:cNvPr>
          <p:cNvCxnSpPr>
            <a:cxnSpLocks/>
            <a:endCxn id="54" idx="1"/>
          </p:cNvCxnSpPr>
          <p:nvPr/>
        </p:nvCxnSpPr>
        <p:spPr>
          <a:xfrm flipV="1">
            <a:off x="2442099" y="3510145"/>
            <a:ext cx="517607" cy="15374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1968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■編成画面仕様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46" name="テキスト ボックス 45">
            <a:extLst>
              <a:ext uri="{FF2B5EF4-FFF2-40B4-BE49-F238E27FC236}">
                <a16:creationId xmlns:a16="http://schemas.microsoft.com/office/drawing/2014/main" id="{56CA78C5-5E5A-4669-B7D9-4CCD77CD1749}"/>
              </a:ext>
            </a:extLst>
          </p:cNvPr>
          <p:cNvSpPr txBox="1"/>
          <p:nvPr/>
        </p:nvSpPr>
        <p:spPr>
          <a:xfrm>
            <a:off x="738384" y="886125"/>
            <a:ext cx="3401893" cy="276999"/>
          </a:xfrm>
          <a:prstGeom prst="rect">
            <a:avLst/>
          </a:prstGeom>
          <a:noFill/>
        </p:spPr>
        <p:txBody>
          <a:bodyPr wrap="none" rtlCol="0">
            <a:spAutoFit/>
          </a:bodyPr>
          <a:lstStyle/>
          <a:p>
            <a:r>
              <a:rPr kumimoji="1" lang="ja-JP" altLang="en-US" sz="1200" b="1"/>
              <a:t>○</a:t>
            </a:r>
            <a:r>
              <a:rPr kumimoji="1" lang="en-US" altLang="ja-JP" sz="1200" b="1"/>
              <a:t>co110.</a:t>
            </a:r>
            <a:r>
              <a:rPr kumimoji="1" lang="ja-JP" altLang="en-US" sz="1200" b="1"/>
              <a:t>部隊編成画面（</a:t>
            </a:r>
            <a:r>
              <a:rPr kumimoji="1" lang="en-US" altLang="ja-JP" sz="1200" b="1"/>
              <a:t>1/4</a:t>
            </a:r>
            <a:r>
              <a:rPr kumimoji="1" lang="ja-JP" altLang="en-US" sz="1200" b="1"/>
              <a:t>）</a:t>
            </a:r>
            <a:r>
              <a:rPr kumimoji="1" lang="ja-JP" altLang="en-US" sz="1000" b="1">
                <a:solidFill>
                  <a:schemeClr val="bg1">
                    <a:lumMod val="85000"/>
                  </a:schemeClr>
                </a:solidFill>
              </a:rPr>
              <a:t>（</a:t>
            </a:r>
            <a:r>
              <a:rPr kumimoji="1" lang="en-US" altLang="ja-JP" sz="1000" b="1">
                <a:solidFill>
                  <a:schemeClr val="bg1">
                    <a:lumMod val="85000"/>
                  </a:schemeClr>
                </a:solidFill>
              </a:rPr>
              <a:t>20191226</a:t>
            </a:r>
            <a:r>
              <a:rPr kumimoji="1" lang="ja-JP" altLang="en-US" sz="1000" b="1">
                <a:solidFill>
                  <a:schemeClr val="bg1">
                    <a:lumMod val="85000"/>
                  </a:schemeClr>
                </a:solidFill>
              </a:rPr>
              <a:t>修正）</a:t>
            </a:r>
          </a:p>
        </p:txBody>
      </p:sp>
      <p:sp>
        <p:nvSpPr>
          <p:cNvPr id="63" name="テキスト ボックス 62">
            <a:extLst>
              <a:ext uri="{FF2B5EF4-FFF2-40B4-BE49-F238E27FC236}">
                <a16:creationId xmlns:a16="http://schemas.microsoft.com/office/drawing/2014/main" id="{8B2FA87E-B123-4D77-AF10-F5A0FAB15502}"/>
              </a:ext>
            </a:extLst>
          </p:cNvPr>
          <p:cNvSpPr txBox="1"/>
          <p:nvPr/>
        </p:nvSpPr>
        <p:spPr>
          <a:xfrm>
            <a:off x="4271395" y="1186737"/>
            <a:ext cx="915635" cy="246221"/>
          </a:xfrm>
          <a:prstGeom prst="rect">
            <a:avLst/>
          </a:prstGeom>
          <a:noFill/>
        </p:spPr>
        <p:txBody>
          <a:bodyPr wrap="none" rtlCol="0">
            <a:spAutoFit/>
          </a:bodyPr>
          <a:lstStyle/>
          <a:p>
            <a:r>
              <a:rPr kumimoji="1" lang="en-US" altLang="ja-JP" sz="1000" b="1">
                <a:latin typeface="+mn-ea"/>
              </a:rPr>
              <a:t>01.</a:t>
            </a:r>
            <a:r>
              <a:rPr kumimoji="1" lang="ja-JP" altLang="en-US" sz="1000" b="1">
                <a:latin typeface="+mn-ea"/>
              </a:rPr>
              <a:t>部隊番号</a:t>
            </a:r>
          </a:p>
        </p:txBody>
      </p:sp>
      <p:sp>
        <p:nvSpPr>
          <p:cNvPr id="64" name="テキスト ボックス 63">
            <a:extLst>
              <a:ext uri="{FF2B5EF4-FFF2-40B4-BE49-F238E27FC236}">
                <a16:creationId xmlns:a16="http://schemas.microsoft.com/office/drawing/2014/main" id="{94C2FE46-16D1-4EB6-9E0F-79F248E9DF81}"/>
              </a:ext>
            </a:extLst>
          </p:cNvPr>
          <p:cNvSpPr txBox="1"/>
          <p:nvPr/>
        </p:nvSpPr>
        <p:spPr>
          <a:xfrm>
            <a:off x="4463838" y="1431568"/>
            <a:ext cx="3647152" cy="246221"/>
          </a:xfrm>
          <a:prstGeom prst="rect">
            <a:avLst/>
          </a:prstGeom>
          <a:noFill/>
        </p:spPr>
        <p:txBody>
          <a:bodyPr wrap="none" rtlCol="0">
            <a:spAutoFit/>
          </a:bodyPr>
          <a:lstStyle/>
          <a:p>
            <a:r>
              <a:rPr kumimoji="1" lang="ja-JP" altLang="en-US" sz="1000"/>
              <a:t>表示中の部隊が何番目の部隊なのかを表す通し番号となる。</a:t>
            </a:r>
            <a:endParaRPr kumimoji="1" lang="en-US" altLang="ja-JP" sz="1000"/>
          </a:p>
        </p:txBody>
      </p:sp>
      <p:sp>
        <p:nvSpPr>
          <p:cNvPr id="65" name="テキスト ボックス 64">
            <a:extLst>
              <a:ext uri="{FF2B5EF4-FFF2-40B4-BE49-F238E27FC236}">
                <a16:creationId xmlns:a16="http://schemas.microsoft.com/office/drawing/2014/main" id="{5363C766-8053-40F7-9F41-696232CE6E81}"/>
              </a:ext>
            </a:extLst>
          </p:cNvPr>
          <p:cNvSpPr txBox="1"/>
          <p:nvPr/>
        </p:nvSpPr>
        <p:spPr>
          <a:xfrm>
            <a:off x="4271395" y="2787170"/>
            <a:ext cx="1199627" cy="246221"/>
          </a:xfrm>
          <a:prstGeom prst="rect">
            <a:avLst/>
          </a:prstGeom>
          <a:noFill/>
        </p:spPr>
        <p:txBody>
          <a:bodyPr wrap="square" rtlCol="0">
            <a:noAutofit/>
          </a:bodyPr>
          <a:lstStyle/>
          <a:p>
            <a:r>
              <a:rPr kumimoji="1" lang="en-US" altLang="ja-JP" sz="1000" b="1">
                <a:latin typeface="+mn-ea"/>
              </a:rPr>
              <a:t>03.</a:t>
            </a:r>
            <a:r>
              <a:rPr kumimoji="1" lang="ja-JP" altLang="en-US" sz="1000" b="1">
                <a:latin typeface="+mn-ea"/>
              </a:rPr>
              <a:t>部隊</a:t>
            </a:r>
            <a:r>
              <a:rPr kumimoji="1" lang="en-US" altLang="ja-JP" sz="1000" b="1">
                <a:latin typeface="+mn-ea"/>
              </a:rPr>
              <a:t>HP</a:t>
            </a:r>
            <a:endParaRPr kumimoji="1" lang="ja-JP" altLang="en-US" sz="1000" b="1">
              <a:latin typeface="+mn-ea"/>
            </a:endParaRPr>
          </a:p>
        </p:txBody>
      </p:sp>
      <p:sp>
        <p:nvSpPr>
          <p:cNvPr id="66" name="テキスト ボックス 65">
            <a:extLst>
              <a:ext uri="{FF2B5EF4-FFF2-40B4-BE49-F238E27FC236}">
                <a16:creationId xmlns:a16="http://schemas.microsoft.com/office/drawing/2014/main" id="{353EF03D-250A-4D0A-85AE-1A76694892B9}"/>
              </a:ext>
            </a:extLst>
          </p:cNvPr>
          <p:cNvSpPr txBox="1"/>
          <p:nvPr/>
        </p:nvSpPr>
        <p:spPr>
          <a:xfrm>
            <a:off x="4463838" y="3032001"/>
            <a:ext cx="3938899" cy="246221"/>
          </a:xfrm>
          <a:prstGeom prst="rect">
            <a:avLst/>
          </a:prstGeom>
          <a:noFill/>
        </p:spPr>
        <p:txBody>
          <a:bodyPr wrap="none" rtlCol="0">
            <a:spAutoFit/>
          </a:bodyPr>
          <a:lstStyle/>
          <a:p>
            <a:r>
              <a:rPr kumimoji="1" lang="ja-JP" altLang="en-US" sz="1000"/>
              <a:t>本部隊の総</a:t>
            </a:r>
            <a:r>
              <a:rPr kumimoji="1" lang="en-US" altLang="ja-JP" sz="1000"/>
              <a:t>HP</a:t>
            </a:r>
            <a:r>
              <a:rPr kumimoji="1" lang="ja-JP" altLang="en-US" sz="1000"/>
              <a:t>です。スキル等の効果が乗ったパラメータとする。</a:t>
            </a:r>
            <a:endParaRPr kumimoji="1" lang="en-US" altLang="ja-JP" sz="1000"/>
          </a:p>
        </p:txBody>
      </p:sp>
      <p:sp>
        <p:nvSpPr>
          <p:cNvPr id="67" name="テキスト ボックス 66">
            <a:extLst>
              <a:ext uri="{FF2B5EF4-FFF2-40B4-BE49-F238E27FC236}">
                <a16:creationId xmlns:a16="http://schemas.microsoft.com/office/drawing/2014/main" id="{111018DD-EE99-4E5D-8B0B-DF5B03911363}"/>
              </a:ext>
            </a:extLst>
          </p:cNvPr>
          <p:cNvSpPr txBox="1"/>
          <p:nvPr/>
        </p:nvSpPr>
        <p:spPr>
          <a:xfrm>
            <a:off x="4289573" y="1759005"/>
            <a:ext cx="915635" cy="246221"/>
          </a:xfrm>
          <a:prstGeom prst="rect">
            <a:avLst/>
          </a:prstGeom>
          <a:noFill/>
        </p:spPr>
        <p:txBody>
          <a:bodyPr wrap="none" rtlCol="0">
            <a:spAutoFit/>
          </a:bodyPr>
          <a:lstStyle/>
          <a:p>
            <a:r>
              <a:rPr kumimoji="1" lang="en-US" altLang="ja-JP" sz="1000" b="1">
                <a:latin typeface="+mn-ea"/>
              </a:rPr>
              <a:t>02.</a:t>
            </a:r>
            <a:r>
              <a:rPr kumimoji="1" lang="ja-JP" altLang="en-US" sz="1000" b="1">
                <a:latin typeface="+mn-ea"/>
              </a:rPr>
              <a:t>バフ情報</a:t>
            </a:r>
          </a:p>
        </p:txBody>
      </p:sp>
      <p:sp>
        <p:nvSpPr>
          <p:cNvPr id="68" name="テキスト ボックス 67">
            <a:extLst>
              <a:ext uri="{FF2B5EF4-FFF2-40B4-BE49-F238E27FC236}">
                <a16:creationId xmlns:a16="http://schemas.microsoft.com/office/drawing/2014/main" id="{41D22FDF-7928-4428-8246-422A31A7C08C}"/>
              </a:ext>
            </a:extLst>
          </p:cNvPr>
          <p:cNvSpPr txBox="1"/>
          <p:nvPr/>
        </p:nvSpPr>
        <p:spPr>
          <a:xfrm>
            <a:off x="4482017" y="2003836"/>
            <a:ext cx="4460647" cy="707886"/>
          </a:xfrm>
          <a:prstGeom prst="rect">
            <a:avLst/>
          </a:prstGeom>
          <a:noFill/>
        </p:spPr>
        <p:txBody>
          <a:bodyPr wrap="square" rtlCol="0">
            <a:spAutoFit/>
          </a:bodyPr>
          <a:lstStyle/>
          <a:p>
            <a:r>
              <a:rPr kumimoji="1" lang="ja-JP" altLang="en-US" sz="1000"/>
              <a:t>バフがかかっている部隊にのみ表示される。</a:t>
            </a:r>
            <a:endParaRPr kumimoji="1" lang="en-US" altLang="ja-JP" sz="1000"/>
          </a:p>
          <a:p>
            <a:r>
              <a:rPr kumimoji="1" lang="ja-JP" altLang="en-US" sz="1000"/>
              <a:t>かかっているバフのアイコンと残り回数の表示となる。</a:t>
            </a:r>
            <a:endParaRPr kumimoji="1" lang="en-US" altLang="ja-JP" sz="1000"/>
          </a:p>
          <a:p>
            <a:r>
              <a:rPr kumimoji="1" lang="ja-JP" altLang="en-US" sz="1000"/>
              <a:t>バフについては、</a:t>
            </a:r>
            <a:endParaRPr kumimoji="1" lang="en-US" altLang="ja-JP" sz="1000"/>
          </a:p>
          <a:p>
            <a:r>
              <a:rPr kumimoji="1" lang="en-US" altLang="ja-JP" sz="1000" b="1">
                <a:solidFill>
                  <a:srgbClr val="00B050"/>
                </a:solidFill>
              </a:rPr>
              <a:t>【GP01】</a:t>
            </a:r>
            <a:r>
              <a:rPr kumimoji="1" lang="ja-JP" altLang="en-US" sz="1000" b="1">
                <a:solidFill>
                  <a:srgbClr val="00B050"/>
                </a:solidFill>
              </a:rPr>
              <a:t>ほかほかタイムについて</a:t>
            </a:r>
            <a:r>
              <a:rPr kumimoji="1" lang="en-US" altLang="ja-JP" sz="1000" b="1">
                <a:solidFill>
                  <a:srgbClr val="00B050"/>
                </a:solidFill>
              </a:rPr>
              <a:t>_[</a:t>
            </a:r>
            <a:r>
              <a:rPr kumimoji="1" lang="ja-JP" altLang="en-US" sz="1000" b="1">
                <a:solidFill>
                  <a:srgbClr val="00B050"/>
                </a:solidFill>
              </a:rPr>
              <a:t>日付</a:t>
            </a:r>
            <a:r>
              <a:rPr kumimoji="1" lang="en-US" altLang="ja-JP" sz="1000" b="1">
                <a:solidFill>
                  <a:srgbClr val="00B050"/>
                </a:solidFill>
              </a:rPr>
              <a:t>]</a:t>
            </a:r>
            <a:r>
              <a:rPr kumimoji="1" lang="ja-JP" altLang="en-US" sz="1000" b="1">
                <a:solidFill>
                  <a:srgbClr val="00B050"/>
                </a:solidFill>
              </a:rPr>
              <a:t>を参照。</a:t>
            </a:r>
          </a:p>
        </p:txBody>
      </p:sp>
      <p:sp>
        <p:nvSpPr>
          <p:cNvPr id="71" name="テキスト ボックス 70">
            <a:extLst>
              <a:ext uri="{FF2B5EF4-FFF2-40B4-BE49-F238E27FC236}">
                <a16:creationId xmlns:a16="http://schemas.microsoft.com/office/drawing/2014/main" id="{D1EDFD2B-C13B-4405-BDDB-424AD5964A33}"/>
              </a:ext>
            </a:extLst>
          </p:cNvPr>
          <p:cNvSpPr txBox="1"/>
          <p:nvPr/>
        </p:nvSpPr>
        <p:spPr>
          <a:xfrm>
            <a:off x="4290973" y="3353670"/>
            <a:ext cx="1428596" cy="246221"/>
          </a:xfrm>
          <a:prstGeom prst="rect">
            <a:avLst/>
          </a:prstGeom>
          <a:noFill/>
        </p:spPr>
        <p:txBody>
          <a:bodyPr wrap="none" rtlCol="0">
            <a:spAutoFit/>
          </a:bodyPr>
          <a:lstStyle/>
          <a:p>
            <a:r>
              <a:rPr kumimoji="1" lang="en-US" altLang="ja-JP" sz="1000" b="1">
                <a:latin typeface="+mn-ea"/>
              </a:rPr>
              <a:t>04.</a:t>
            </a:r>
            <a:r>
              <a:rPr kumimoji="1" lang="ja-JP" altLang="en-US" sz="1000" b="1">
                <a:latin typeface="+mn-ea"/>
              </a:rPr>
              <a:t>リーダーアイコン</a:t>
            </a:r>
          </a:p>
        </p:txBody>
      </p:sp>
      <p:sp>
        <p:nvSpPr>
          <p:cNvPr id="72" name="テキスト ボックス 71">
            <a:extLst>
              <a:ext uri="{FF2B5EF4-FFF2-40B4-BE49-F238E27FC236}">
                <a16:creationId xmlns:a16="http://schemas.microsoft.com/office/drawing/2014/main" id="{5ED98086-2823-49BE-A756-B9F4B90BFD5A}"/>
              </a:ext>
            </a:extLst>
          </p:cNvPr>
          <p:cNvSpPr txBox="1"/>
          <p:nvPr/>
        </p:nvSpPr>
        <p:spPr>
          <a:xfrm>
            <a:off x="4483416" y="3598501"/>
            <a:ext cx="3134191" cy="400110"/>
          </a:xfrm>
          <a:prstGeom prst="rect">
            <a:avLst/>
          </a:prstGeom>
          <a:noFill/>
        </p:spPr>
        <p:txBody>
          <a:bodyPr wrap="none" rtlCol="0">
            <a:spAutoFit/>
          </a:bodyPr>
          <a:lstStyle/>
          <a:p>
            <a:r>
              <a:rPr kumimoji="1" lang="ja-JP" altLang="en-US" sz="1000"/>
              <a:t>本部隊のリーダーのマーク。必ず一番左のキャラが</a:t>
            </a:r>
            <a:endParaRPr kumimoji="1" lang="en-US" altLang="ja-JP" sz="1000"/>
          </a:p>
          <a:p>
            <a:r>
              <a:rPr kumimoji="1" lang="ja-JP" altLang="en-US" sz="1000"/>
              <a:t>リーダーとなる。</a:t>
            </a:r>
            <a:endParaRPr kumimoji="1" lang="en-US" altLang="ja-JP" sz="1000"/>
          </a:p>
        </p:txBody>
      </p:sp>
      <p:sp>
        <p:nvSpPr>
          <p:cNvPr id="73" name="テキスト ボックス 72">
            <a:extLst>
              <a:ext uri="{FF2B5EF4-FFF2-40B4-BE49-F238E27FC236}">
                <a16:creationId xmlns:a16="http://schemas.microsoft.com/office/drawing/2014/main" id="{902E62C6-E9F5-4284-8DBC-CDF745C0252F}"/>
              </a:ext>
            </a:extLst>
          </p:cNvPr>
          <p:cNvSpPr txBox="1"/>
          <p:nvPr/>
        </p:nvSpPr>
        <p:spPr>
          <a:xfrm>
            <a:off x="4290973" y="4080734"/>
            <a:ext cx="1261884" cy="246221"/>
          </a:xfrm>
          <a:prstGeom prst="rect">
            <a:avLst/>
          </a:prstGeom>
          <a:noFill/>
        </p:spPr>
        <p:txBody>
          <a:bodyPr wrap="none" rtlCol="0">
            <a:noAutofit/>
          </a:bodyPr>
          <a:lstStyle/>
          <a:p>
            <a:r>
              <a:rPr kumimoji="1" lang="en-US" altLang="ja-JP" sz="1000" b="1">
                <a:latin typeface="+mn-ea"/>
              </a:rPr>
              <a:t>05.</a:t>
            </a:r>
            <a:r>
              <a:rPr kumimoji="1" lang="ja-JP" altLang="en-US" sz="1000" b="1">
                <a:latin typeface="+mn-ea"/>
              </a:rPr>
              <a:t>キャラアイコン</a:t>
            </a:r>
            <a:endParaRPr kumimoji="1" lang="ja-JP" altLang="en-US" sz="1000" b="1">
              <a:solidFill>
                <a:srgbClr val="FF0000"/>
              </a:solidFill>
              <a:latin typeface="+mn-ea"/>
            </a:endParaRPr>
          </a:p>
        </p:txBody>
      </p:sp>
      <p:sp>
        <p:nvSpPr>
          <p:cNvPr id="74" name="テキスト ボックス 73">
            <a:extLst>
              <a:ext uri="{FF2B5EF4-FFF2-40B4-BE49-F238E27FC236}">
                <a16:creationId xmlns:a16="http://schemas.microsoft.com/office/drawing/2014/main" id="{65428E57-D196-4B9C-9752-66313C616509}"/>
              </a:ext>
            </a:extLst>
          </p:cNvPr>
          <p:cNvSpPr txBox="1"/>
          <p:nvPr/>
        </p:nvSpPr>
        <p:spPr>
          <a:xfrm>
            <a:off x="4483416" y="4325565"/>
            <a:ext cx="2749471" cy="246221"/>
          </a:xfrm>
          <a:prstGeom prst="rect">
            <a:avLst/>
          </a:prstGeom>
          <a:noFill/>
        </p:spPr>
        <p:txBody>
          <a:bodyPr wrap="none" rtlCol="0">
            <a:spAutoFit/>
          </a:bodyPr>
          <a:lstStyle/>
          <a:p>
            <a:r>
              <a:rPr kumimoji="1" lang="ja-JP" altLang="en-US" sz="1000"/>
              <a:t>セットしてあるキャラアイコンを表示する。</a:t>
            </a:r>
            <a:endParaRPr kumimoji="1" lang="en-US" altLang="ja-JP" sz="1000"/>
          </a:p>
        </p:txBody>
      </p:sp>
      <p:sp>
        <p:nvSpPr>
          <p:cNvPr id="76" name="テキスト ボックス 75">
            <a:extLst>
              <a:ext uri="{FF2B5EF4-FFF2-40B4-BE49-F238E27FC236}">
                <a16:creationId xmlns:a16="http://schemas.microsoft.com/office/drawing/2014/main" id="{736E26DC-41F4-4A85-A5F5-ABEA1BCBF435}"/>
              </a:ext>
            </a:extLst>
          </p:cNvPr>
          <p:cNvSpPr txBox="1"/>
          <p:nvPr/>
        </p:nvSpPr>
        <p:spPr>
          <a:xfrm>
            <a:off x="714366" y="6138920"/>
            <a:ext cx="697627" cy="246221"/>
          </a:xfrm>
          <a:prstGeom prst="rect">
            <a:avLst/>
          </a:prstGeom>
          <a:noFill/>
        </p:spPr>
        <p:txBody>
          <a:bodyPr wrap="none" rtlCol="0">
            <a:spAutoFit/>
          </a:bodyPr>
          <a:lstStyle/>
          <a:p>
            <a:r>
              <a:rPr kumimoji="1" lang="ja-JP" altLang="en-US" sz="1000"/>
              <a:t>▼つづく</a:t>
            </a:r>
            <a:endParaRPr kumimoji="1" lang="en-US" altLang="ja-JP" sz="1000"/>
          </a:p>
        </p:txBody>
      </p:sp>
      <p:sp>
        <p:nvSpPr>
          <p:cNvPr id="93" name="テキスト ボックス 92">
            <a:extLst>
              <a:ext uri="{FF2B5EF4-FFF2-40B4-BE49-F238E27FC236}">
                <a16:creationId xmlns:a16="http://schemas.microsoft.com/office/drawing/2014/main" id="{48BB8596-EAC7-462A-866A-A76D69DDC08D}"/>
              </a:ext>
            </a:extLst>
          </p:cNvPr>
          <p:cNvSpPr txBox="1"/>
          <p:nvPr/>
        </p:nvSpPr>
        <p:spPr>
          <a:xfrm>
            <a:off x="4285978" y="5520871"/>
            <a:ext cx="1261884" cy="246221"/>
          </a:xfrm>
          <a:prstGeom prst="rect">
            <a:avLst/>
          </a:prstGeom>
          <a:noFill/>
        </p:spPr>
        <p:txBody>
          <a:bodyPr wrap="none" rtlCol="0">
            <a:noAutofit/>
          </a:bodyPr>
          <a:lstStyle/>
          <a:p>
            <a:r>
              <a:rPr kumimoji="1" lang="en-US" altLang="ja-JP" sz="1000" b="1">
                <a:latin typeface="+mn-ea"/>
              </a:rPr>
              <a:t>07.</a:t>
            </a:r>
            <a:r>
              <a:rPr kumimoji="1" lang="ja-JP" altLang="en-US" sz="1000" b="1">
                <a:latin typeface="+mn-ea"/>
              </a:rPr>
              <a:t>カードアイコン</a:t>
            </a:r>
            <a:r>
              <a:rPr kumimoji="1" lang="ja-JP" altLang="en-US" sz="1000" b="1">
                <a:solidFill>
                  <a:srgbClr val="FF0000"/>
                </a:solidFill>
                <a:latin typeface="+mn-ea"/>
              </a:rPr>
              <a:t>（</a:t>
            </a:r>
            <a:r>
              <a:rPr kumimoji="1" lang="en-US" altLang="ja-JP" sz="1000" b="1">
                <a:solidFill>
                  <a:srgbClr val="FF0000"/>
                </a:solidFill>
                <a:latin typeface="+mn-ea"/>
              </a:rPr>
              <a:t>20200313</a:t>
            </a:r>
            <a:r>
              <a:rPr kumimoji="1" lang="ja-JP" altLang="en-US" sz="1000" b="1">
                <a:solidFill>
                  <a:srgbClr val="FF0000"/>
                </a:solidFill>
                <a:latin typeface="+mn-ea"/>
              </a:rPr>
              <a:t>修正）</a:t>
            </a:r>
          </a:p>
        </p:txBody>
      </p:sp>
      <p:sp>
        <p:nvSpPr>
          <p:cNvPr id="94" name="テキスト ボックス 93">
            <a:extLst>
              <a:ext uri="{FF2B5EF4-FFF2-40B4-BE49-F238E27FC236}">
                <a16:creationId xmlns:a16="http://schemas.microsoft.com/office/drawing/2014/main" id="{219212E9-76C3-41F5-BE69-3E22BD19C5E3}"/>
              </a:ext>
            </a:extLst>
          </p:cNvPr>
          <p:cNvSpPr txBox="1"/>
          <p:nvPr/>
        </p:nvSpPr>
        <p:spPr>
          <a:xfrm>
            <a:off x="4478421" y="5765702"/>
            <a:ext cx="3139001" cy="553998"/>
          </a:xfrm>
          <a:prstGeom prst="rect">
            <a:avLst/>
          </a:prstGeom>
          <a:noFill/>
        </p:spPr>
        <p:txBody>
          <a:bodyPr wrap="none" rtlCol="0">
            <a:spAutoFit/>
          </a:bodyPr>
          <a:lstStyle/>
          <a:p>
            <a:r>
              <a:rPr kumimoji="1" lang="ja-JP" altLang="en-US" sz="1000"/>
              <a:t>キャラが装備している</a:t>
            </a:r>
            <a:r>
              <a:rPr kumimoji="1" lang="en-US" altLang="ja-JP" sz="1000"/>
              <a:t>TR</a:t>
            </a:r>
            <a:r>
              <a:rPr kumimoji="1" lang="ja-JP" altLang="en-US" sz="1000"/>
              <a:t>カードの情報を表示する。</a:t>
            </a:r>
            <a:endParaRPr kumimoji="1" lang="en-US" altLang="ja-JP" sz="1000"/>
          </a:p>
          <a:p>
            <a:r>
              <a:rPr kumimoji="1" lang="ja-JP" altLang="en-US" sz="1000"/>
              <a:t>属性マークはつける。（３枚表示でなくてもいい）</a:t>
            </a:r>
            <a:endParaRPr kumimoji="1" lang="en-US" altLang="ja-JP" sz="1000"/>
          </a:p>
          <a:p>
            <a:r>
              <a:rPr kumimoji="1" lang="ja-JP" altLang="en-US" sz="1000"/>
              <a:t>左下参照。</a:t>
            </a:r>
            <a:endParaRPr kumimoji="1" lang="en-US" altLang="ja-JP" sz="1000"/>
          </a:p>
        </p:txBody>
      </p:sp>
      <p:sp>
        <p:nvSpPr>
          <p:cNvPr id="49" name="テキスト ボックス 48">
            <a:extLst>
              <a:ext uri="{FF2B5EF4-FFF2-40B4-BE49-F238E27FC236}">
                <a16:creationId xmlns:a16="http://schemas.microsoft.com/office/drawing/2014/main" id="{6CA2BF6C-5033-4122-A695-0FD654726336}"/>
              </a:ext>
            </a:extLst>
          </p:cNvPr>
          <p:cNvSpPr txBox="1"/>
          <p:nvPr/>
        </p:nvSpPr>
        <p:spPr>
          <a:xfrm>
            <a:off x="415419" y="538799"/>
            <a:ext cx="902811" cy="307777"/>
          </a:xfrm>
          <a:prstGeom prst="rect">
            <a:avLst/>
          </a:prstGeom>
          <a:noFill/>
        </p:spPr>
        <p:txBody>
          <a:bodyPr wrap="none" rtlCol="0">
            <a:spAutoFit/>
          </a:bodyPr>
          <a:lstStyle/>
          <a:p>
            <a:r>
              <a:rPr kumimoji="1" lang="ja-JP" altLang="en-US" sz="1400" b="1"/>
              <a:t>●各画面</a:t>
            </a:r>
          </a:p>
        </p:txBody>
      </p:sp>
      <p:sp>
        <p:nvSpPr>
          <p:cNvPr id="84" name="テキスト ボックス 83">
            <a:extLst>
              <a:ext uri="{FF2B5EF4-FFF2-40B4-BE49-F238E27FC236}">
                <a16:creationId xmlns:a16="http://schemas.microsoft.com/office/drawing/2014/main" id="{ED5439D3-6A6B-4B3B-8166-F882D27F00B2}"/>
              </a:ext>
            </a:extLst>
          </p:cNvPr>
          <p:cNvSpPr txBox="1"/>
          <p:nvPr/>
        </p:nvSpPr>
        <p:spPr>
          <a:xfrm>
            <a:off x="4294742" y="4647609"/>
            <a:ext cx="1261884" cy="246221"/>
          </a:xfrm>
          <a:prstGeom prst="rect">
            <a:avLst/>
          </a:prstGeom>
          <a:noFill/>
        </p:spPr>
        <p:txBody>
          <a:bodyPr wrap="none" rtlCol="0">
            <a:noAutofit/>
          </a:bodyPr>
          <a:lstStyle/>
          <a:p>
            <a:r>
              <a:rPr kumimoji="1" lang="en-US" altLang="ja-JP" sz="1000" b="1">
                <a:latin typeface="+mn-ea"/>
              </a:rPr>
              <a:t>06.</a:t>
            </a:r>
            <a:r>
              <a:rPr kumimoji="1" lang="ja-JP" altLang="en-US" sz="1000" b="1">
                <a:latin typeface="+mn-ea"/>
              </a:rPr>
              <a:t>キャラパラメータ</a:t>
            </a:r>
          </a:p>
        </p:txBody>
      </p:sp>
      <p:sp>
        <p:nvSpPr>
          <p:cNvPr id="85" name="テキスト ボックス 84">
            <a:extLst>
              <a:ext uri="{FF2B5EF4-FFF2-40B4-BE49-F238E27FC236}">
                <a16:creationId xmlns:a16="http://schemas.microsoft.com/office/drawing/2014/main" id="{6D849526-49DF-454C-9C23-96E876D24B09}"/>
              </a:ext>
            </a:extLst>
          </p:cNvPr>
          <p:cNvSpPr txBox="1"/>
          <p:nvPr/>
        </p:nvSpPr>
        <p:spPr>
          <a:xfrm>
            <a:off x="4487185" y="4892440"/>
            <a:ext cx="3523722" cy="553998"/>
          </a:xfrm>
          <a:prstGeom prst="rect">
            <a:avLst/>
          </a:prstGeom>
          <a:noFill/>
        </p:spPr>
        <p:txBody>
          <a:bodyPr wrap="none" rtlCol="0">
            <a:spAutoFit/>
          </a:bodyPr>
          <a:lstStyle/>
          <a:p>
            <a:r>
              <a:rPr kumimoji="1" lang="ja-JP" altLang="en-US" sz="1000"/>
              <a:t>キャラのパラメータを表示する。</a:t>
            </a:r>
            <a:endParaRPr kumimoji="1" lang="en-US" altLang="ja-JP" sz="1000"/>
          </a:p>
          <a:p>
            <a:r>
              <a:rPr kumimoji="1" lang="ja-JP" altLang="en-US" sz="1000"/>
              <a:t>スペースの確保が難しければ</a:t>
            </a:r>
            <a:r>
              <a:rPr kumimoji="1" lang="en-US" altLang="ja-JP" sz="1000" err="1"/>
              <a:t>ATK</a:t>
            </a:r>
            <a:r>
              <a:rPr kumimoji="1" lang="ja-JP" altLang="en-US" sz="1000"/>
              <a:t>のみでいい。</a:t>
            </a:r>
            <a:endParaRPr kumimoji="1" lang="en-US" altLang="ja-JP" sz="1000"/>
          </a:p>
          <a:p>
            <a:r>
              <a:rPr kumimoji="1" lang="ja-JP" altLang="en-US" sz="1000"/>
              <a:t>ここでは武器、</a:t>
            </a:r>
            <a:r>
              <a:rPr kumimoji="1" lang="en-US" altLang="ja-JP" sz="1000"/>
              <a:t>TR</a:t>
            </a:r>
            <a:r>
              <a:rPr kumimoji="1" lang="ja-JP" altLang="en-US" sz="1000"/>
              <a:t>カードの補正が乗った数値を表示する。</a:t>
            </a:r>
            <a:endParaRPr kumimoji="1" lang="en-US" altLang="ja-JP" sz="1000"/>
          </a:p>
        </p:txBody>
      </p:sp>
      <p:grpSp>
        <p:nvGrpSpPr>
          <p:cNvPr id="39" name="グループ化 38">
            <a:extLst>
              <a:ext uri="{FF2B5EF4-FFF2-40B4-BE49-F238E27FC236}">
                <a16:creationId xmlns:a16="http://schemas.microsoft.com/office/drawing/2014/main" id="{56E457A7-F921-4396-8DE5-49CEB1F50B33}"/>
              </a:ext>
            </a:extLst>
          </p:cNvPr>
          <p:cNvGrpSpPr/>
          <p:nvPr/>
        </p:nvGrpSpPr>
        <p:grpSpPr>
          <a:xfrm>
            <a:off x="736355" y="1208264"/>
            <a:ext cx="3520501" cy="3895714"/>
            <a:chOff x="736355" y="1208264"/>
            <a:chExt cx="3520501" cy="3895714"/>
          </a:xfrm>
        </p:grpSpPr>
        <p:pic>
          <p:nvPicPr>
            <p:cNvPr id="21" name="図 20" descr="写真, ストリート, 覆い, 多い が含まれている画像&#10;&#10;自動的に生成された説明">
              <a:extLst>
                <a:ext uri="{FF2B5EF4-FFF2-40B4-BE49-F238E27FC236}">
                  <a16:creationId xmlns:a16="http://schemas.microsoft.com/office/drawing/2014/main" id="{4AA87CE1-37CD-4912-B890-D6A1FE32155E}"/>
                </a:ext>
              </a:extLst>
            </p:cNvPr>
            <p:cNvPicPr preferRelativeResize="0">
              <a:picLocks noChangeAspect="1"/>
            </p:cNvPicPr>
            <p:nvPr/>
          </p:nvPicPr>
          <p:blipFill>
            <a:blip r:embed="rId2">
              <a:extLst>
                <a:ext uri="{28A0092B-C50C-407E-A947-70E740481C1C}">
                  <a14:useLocalDpi xmlns:a14="http://schemas.microsoft.com/office/drawing/2010/main" val="0"/>
                </a:ext>
              </a:extLst>
            </a:blip>
            <a:stretch>
              <a:fillRect/>
            </a:stretch>
          </p:blipFill>
          <p:spPr>
            <a:xfrm>
              <a:off x="736355" y="1208264"/>
              <a:ext cx="2008800" cy="3571200"/>
            </a:xfrm>
            <a:prstGeom prst="rect">
              <a:avLst/>
            </a:prstGeom>
          </p:spPr>
        </p:pic>
        <p:sp>
          <p:nvSpPr>
            <p:cNvPr id="60" name="テキスト ボックス 59">
              <a:extLst>
                <a:ext uri="{FF2B5EF4-FFF2-40B4-BE49-F238E27FC236}">
                  <a16:creationId xmlns:a16="http://schemas.microsoft.com/office/drawing/2014/main" id="{D5168127-504A-4A21-ABFE-17E1CE1D8FCA}"/>
                </a:ext>
              </a:extLst>
            </p:cNvPr>
            <p:cNvSpPr txBox="1"/>
            <p:nvPr/>
          </p:nvSpPr>
          <p:spPr>
            <a:xfrm>
              <a:off x="2959706" y="4903923"/>
              <a:ext cx="758541" cy="200055"/>
            </a:xfrm>
            <a:prstGeom prst="rect">
              <a:avLst/>
            </a:prstGeom>
            <a:noFill/>
          </p:spPr>
          <p:txBody>
            <a:bodyPr wrap="none" rtlCol="0">
              <a:spAutoFit/>
            </a:bodyPr>
            <a:lstStyle/>
            <a:p>
              <a:r>
                <a:rPr kumimoji="1" lang="en-US" altLang="ja-JP" sz="700"/>
                <a:t>15.</a:t>
              </a:r>
              <a:r>
                <a:rPr kumimoji="1" lang="ja-JP" altLang="en-US" sz="700"/>
                <a:t>ページ表示</a:t>
              </a:r>
              <a:endParaRPr kumimoji="1" lang="en-US" altLang="ja-JP" sz="700"/>
            </a:p>
          </p:txBody>
        </p:sp>
        <p:cxnSp>
          <p:nvCxnSpPr>
            <p:cNvPr id="4" name="直線コネクタ 3">
              <a:extLst>
                <a:ext uri="{FF2B5EF4-FFF2-40B4-BE49-F238E27FC236}">
                  <a16:creationId xmlns:a16="http://schemas.microsoft.com/office/drawing/2014/main" id="{27998541-9EAA-4DEB-9357-25EF4110E7E9}"/>
                </a:ext>
              </a:extLst>
            </p:cNvPr>
            <p:cNvCxnSpPr>
              <a:cxnSpLocks/>
              <a:endCxn id="12" idx="1"/>
            </p:cNvCxnSpPr>
            <p:nvPr/>
          </p:nvCxnSpPr>
          <p:spPr>
            <a:xfrm flipV="1">
              <a:off x="994299" y="1345273"/>
              <a:ext cx="1965407" cy="68596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F3857D4B-908D-4251-AC18-092E796295E1}"/>
                </a:ext>
              </a:extLst>
            </p:cNvPr>
            <p:cNvSpPr txBox="1"/>
            <p:nvPr/>
          </p:nvSpPr>
          <p:spPr>
            <a:xfrm>
              <a:off x="2959706" y="1245245"/>
              <a:ext cx="668773" cy="200055"/>
            </a:xfrm>
            <a:prstGeom prst="rect">
              <a:avLst/>
            </a:prstGeom>
            <a:noFill/>
          </p:spPr>
          <p:txBody>
            <a:bodyPr wrap="none" rtlCol="0">
              <a:spAutoFit/>
            </a:bodyPr>
            <a:lstStyle/>
            <a:p>
              <a:r>
                <a:rPr kumimoji="1" lang="en-US" altLang="ja-JP" sz="700"/>
                <a:t>01.</a:t>
              </a:r>
              <a:r>
                <a:rPr kumimoji="1" lang="ja-JP" altLang="en-US" sz="700"/>
                <a:t>部隊番号</a:t>
              </a:r>
            </a:p>
          </p:txBody>
        </p:sp>
        <p:cxnSp>
          <p:nvCxnSpPr>
            <p:cNvPr id="26" name="直線コネクタ 25">
              <a:extLst>
                <a:ext uri="{FF2B5EF4-FFF2-40B4-BE49-F238E27FC236}">
                  <a16:creationId xmlns:a16="http://schemas.microsoft.com/office/drawing/2014/main" id="{90F9DC90-C483-4A95-B78A-222A55604BC0}"/>
                </a:ext>
              </a:extLst>
            </p:cNvPr>
            <p:cNvCxnSpPr>
              <a:cxnSpLocks/>
              <a:endCxn id="47" idx="1"/>
            </p:cNvCxnSpPr>
            <p:nvPr/>
          </p:nvCxnSpPr>
          <p:spPr>
            <a:xfrm flipV="1">
              <a:off x="1318230" y="3180468"/>
              <a:ext cx="1641476" cy="30581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5AA0AB75-A51F-4491-91E1-8BA22A598B5A}"/>
                </a:ext>
              </a:extLst>
            </p:cNvPr>
            <p:cNvCxnSpPr>
              <a:cxnSpLocks/>
              <a:endCxn id="45" idx="1"/>
            </p:cNvCxnSpPr>
            <p:nvPr/>
          </p:nvCxnSpPr>
          <p:spPr>
            <a:xfrm flipV="1">
              <a:off x="1459094" y="1603270"/>
              <a:ext cx="1500612" cy="41438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E7EEC625-3748-4E39-9068-26641C35A29F}"/>
                </a:ext>
              </a:extLst>
            </p:cNvPr>
            <p:cNvCxnSpPr>
              <a:cxnSpLocks/>
              <a:endCxn id="44" idx="1"/>
            </p:cNvCxnSpPr>
            <p:nvPr/>
          </p:nvCxnSpPr>
          <p:spPr>
            <a:xfrm flipV="1">
              <a:off x="2610530" y="1867615"/>
              <a:ext cx="349176" cy="15640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4690FAB9-9B92-42DF-A759-9B7491960D75}"/>
                </a:ext>
              </a:extLst>
            </p:cNvPr>
            <p:cNvCxnSpPr>
              <a:cxnSpLocks/>
              <a:endCxn id="52" idx="1"/>
            </p:cNvCxnSpPr>
            <p:nvPr/>
          </p:nvCxnSpPr>
          <p:spPr>
            <a:xfrm flipV="1">
              <a:off x="1228462" y="2403371"/>
              <a:ext cx="1731244" cy="34223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8F67FE09-0911-44A8-B2E0-F676054F6FE0}"/>
                </a:ext>
              </a:extLst>
            </p:cNvPr>
            <p:cNvCxnSpPr>
              <a:cxnSpLocks/>
              <a:endCxn id="53" idx="1"/>
            </p:cNvCxnSpPr>
            <p:nvPr/>
          </p:nvCxnSpPr>
          <p:spPr>
            <a:xfrm flipV="1">
              <a:off x="1318230" y="2701375"/>
              <a:ext cx="1641476" cy="2966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33A9EBF7-D8C7-4458-B422-E84418B22F8A}"/>
                </a:ext>
              </a:extLst>
            </p:cNvPr>
            <p:cNvCxnSpPr>
              <a:cxnSpLocks/>
              <a:endCxn id="54" idx="1"/>
            </p:cNvCxnSpPr>
            <p:nvPr/>
          </p:nvCxnSpPr>
          <p:spPr>
            <a:xfrm>
              <a:off x="2530136" y="4613925"/>
              <a:ext cx="429570" cy="10097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7F001D43-838E-43E5-B2F8-99DAC9D5F602}"/>
                </a:ext>
              </a:extLst>
            </p:cNvPr>
            <p:cNvSpPr txBox="1"/>
            <p:nvPr/>
          </p:nvSpPr>
          <p:spPr>
            <a:xfrm>
              <a:off x="2959706" y="1767587"/>
              <a:ext cx="603050" cy="200055"/>
            </a:xfrm>
            <a:prstGeom prst="rect">
              <a:avLst/>
            </a:prstGeom>
            <a:noFill/>
          </p:spPr>
          <p:txBody>
            <a:bodyPr wrap="none" rtlCol="0">
              <a:spAutoFit/>
            </a:bodyPr>
            <a:lstStyle/>
            <a:p>
              <a:r>
                <a:rPr kumimoji="1" lang="en-US" altLang="ja-JP" sz="700"/>
                <a:t>03.</a:t>
              </a:r>
              <a:r>
                <a:rPr kumimoji="1" lang="ja-JP" altLang="en-US" sz="700"/>
                <a:t>部隊</a:t>
              </a:r>
              <a:r>
                <a:rPr kumimoji="1" lang="en-US" altLang="ja-JP" sz="700"/>
                <a:t>HP</a:t>
              </a:r>
            </a:p>
          </p:txBody>
        </p:sp>
        <p:sp>
          <p:nvSpPr>
            <p:cNvPr id="45" name="テキスト ボックス 44">
              <a:extLst>
                <a:ext uri="{FF2B5EF4-FFF2-40B4-BE49-F238E27FC236}">
                  <a16:creationId xmlns:a16="http://schemas.microsoft.com/office/drawing/2014/main" id="{3BBA1BF6-E437-42C8-9EF2-47B540686102}"/>
                </a:ext>
              </a:extLst>
            </p:cNvPr>
            <p:cNvSpPr txBox="1"/>
            <p:nvPr/>
          </p:nvSpPr>
          <p:spPr>
            <a:xfrm>
              <a:off x="2959706" y="1503242"/>
              <a:ext cx="668773" cy="200055"/>
            </a:xfrm>
            <a:prstGeom prst="rect">
              <a:avLst/>
            </a:prstGeom>
            <a:noFill/>
          </p:spPr>
          <p:txBody>
            <a:bodyPr wrap="none" rtlCol="0">
              <a:spAutoFit/>
            </a:bodyPr>
            <a:lstStyle/>
            <a:p>
              <a:r>
                <a:rPr kumimoji="1" lang="en-US" altLang="ja-JP" sz="700"/>
                <a:t>02.</a:t>
              </a:r>
              <a:r>
                <a:rPr kumimoji="1" lang="ja-JP" altLang="en-US" sz="700"/>
                <a:t>バフ情報</a:t>
              </a:r>
              <a:endParaRPr kumimoji="1" lang="en-US" altLang="ja-JP" sz="700"/>
            </a:p>
          </p:txBody>
        </p:sp>
        <p:sp>
          <p:nvSpPr>
            <p:cNvPr id="51" name="テキスト ボックス 50">
              <a:extLst>
                <a:ext uri="{FF2B5EF4-FFF2-40B4-BE49-F238E27FC236}">
                  <a16:creationId xmlns:a16="http://schemas.microsoft.com/office/drawing/2014/main" id="{A1CAA192-B55B-458A-BBB1-B5A53239EA73}"/>
                </a:ext>
              </a:extLst>
            </p:cNvPr>
            <p:cNvSpPr txBox="1"/>
            <p:nvPr/>
          </p:nvSpPr>
          <p:spPr>
            <a:xfrm>
              <a:off x="2959706" y="2070070"/>
              <a:ext cx="1027845" cy="200055"/>
            </a:xfrm>
            <a:prstGeom prst="rect">
              <a:avLst/>
            </a:prstGeom>
            <a:noFill/>
          </p:spPr>
          <p:txBody>
            <a:bodyPr wrap="none" rtlCol="0">
              <a:noAutofit/>
            </a:bodyPr>
            <a:lstStyle/>
            <a:p>
              <a:r>
                <a:rPr kumimoji="1" lang="en-US" altLang="ja-JP" sz="700"/>
                <a:t>04.</a:t>
              </a:r>
              <a:r>
                <a:rPr kumimoji="1" lang="ja-JP" altLang="en-US" sz="700"/>
                <a:t>リーダーアイコン</a:t>
              </a:r>
              <a:endParaRPr kumimoji="1" lang="en-US" altLang="ja-JP" sz="700"/>
            </a:p>
          </p:txBody>
        </p:sp>
        <p:sp>
          <p:nvSpPr>
            <p:cNvPr id="52" name="テキスト ボックス 51">
              <a:extLst>
                <a:ext uri="{FF2B5EF4-FFF2-40B4-BE49-F238E27FC236}">
                  <a16:creationId xmlns:a16="http://schemas.microsoft.com/office/drawing/2014/main" id="{F1F52205-9E60-420D-A1BA-24C574ECC6AB}"/>
                </a:ext>
              </a:extLst>
            </p:cNvPr>
            <p:cNvSpPr txBox="1"/>
            <p:nvPr/>
          </p:nvSpPr>
          <p:spPr>
            <a:xfrm>
              <a:off x="2959706" y="2303343"/>
              <a:ext cx="938077" cy="200055"/>
            </a:xfrm>
            <a:prstGeom prst="rect">
              <a:avLst/>
            </a:prstGeom>
            <a:noFill/>
          </p:spPr>
          <p:txBody>
            <a:bodyPr wrap="none" rtlCol="0">
              <a:spAutoFit/>
            </a:bodyPr>
            <a:lstStyle/>
            <a:p>
              <a:r>
                <a:rPr kumimoji="1" lang="en-US" altLang="ja-JP" sz="700"/>
                <a:t>05.</a:t>
              </a:r>
              <a:r>
                <a:rPr kumimoji="1" lang="ja-JP" altLang="en-US" sz="700"/>
                <a:t>キャラアイコン</a:t>
              </a:r>
              <a:endParaRPr kumimoji="1" lang="en-US" altLang="ja-JP" sz="700"/>
            </a:p>
          </p:txBody>
        </p:sp>
        <p:sp>
          <p:nvSpPr>
            <p:cNvPr id="53" name="テキスト ボックス 52">
              <a:extLst>
                <a:ext uri="{FF2B5EF4-FFF2-40B4-BE49-F238E27FC236}">
                  <a16:creationId xmlns:a16="http://schemas.microsoft.com/office/drawing/2014/main" id="{01F430AA-9EBD-4522-A1DB-77E00E59B691}"/>
                </a:ext>
              </a:extLst>
            </p:cNvPr>
            <p:cNvSpPr txBox="1"/>
            <p:nvPr/>
          </p:nvSpPr>
          <p:spPr>
            <a:xfrm>
              <a:off x="2959706" y="2601347"/>
              <a:ext cx="1067921" cy="200055"/>
            </a:xfrm>
            <a:prstGeom prst="rect">
              <a:avLst/>
            </a:prstGeom>
            <a:noFill/>
          </p:spPr>
          <p:txBody>
            <a:bodyPr wrap="none" rtlCol="0">
              <a:spAutoFit/>
            </a:bodyPr>
            <a:lstStyle/>
            <a:p>
              <a:r>
                <a:rPr kumimoji="1" lang="en-US" altLang="ja-JP" sz="700"/>
                <a:t>06.</a:t>
              </a:r>
              <a:r>
                <a:rPr kumimoji="1" lang="ja-JP" altLang="en-US" sz="700"/>
                <a:t>キャラパラメータ</a:t>
              </a:r>
              <a:endParaRPr kumimoji="1" lang="en-US" altLang="ja-JP" sz="700"/>
            </a:p>
          </p:txBody>
        </p:sp>
        <p:sp>
          <p:nvSpPr>
            <p:cNvPr id="54" name="テキスト ボックス 53">
              <a:extLst>
                <a:ext uri="{FF2B5EF4-FFF2-40B4-BE49-F238E27FC236}">
                  <a16:creationId xmlns:a16="http://schemas.microsoft.com/office/drawing/2014/main" id="{0F496114-5369-4A37-91BC-3DF312ADA39D}"/>
                </a:ext>
              </a:extLst>
            </p:cNvPr>
            <p:cNvSpPr txBox="1"/>
            <p:nvPr/>
          </p:nvSpPr>
          <p:spPr>
            <a:xfrm>
              <a:off x="2959706" y="4614869"/>
              <a:ext cx="938077" cy="200055"/>
            </a:xfrm>
            <a:prstGeom prst="rect">
              <a:avLst/>
            </a:prstGeom>
            <a:noFill/>
          </p:spPr>
          <p:txBody>
            <a:bodyPr wrap="none" rtlCol="0">
              <a:spAutoFit/>
            </a:bodyPr>
            <a:lstStyle/>
            <a:p>
              <a:r>
                <a:rPr kumimoji="1" lang="en-US" altLang="ja-JP" sz="700"/>
                <a:t>14.</a:t>
              </a:r>
              <a:r>
                <a:rPr kumimoji="1" lang="ja-JP" altLang="en-US" sz="700"/>
                <a:t>おまかせボタン</a:t>
              </a:r>
              <a:endParaRPr kumimoji="1" lang="en-US" altLang="ja-JP" sz="700"/>
            </a:p>
          </p:txBody>
        </p:sp>
        <p:cxnSp>
          <p:nvCxnSpPr>
            <p:cNvPr id="40" name="直線コネクタ 39">
              <a:extLst>
                <a:ext uri="{FF2B5EF4-FFF2-40B4-BE49-F238E27FC236}">
                  <a16:creationId xmlns:a16="http://schemas.microsoft.com/office/drawing/2014/main" id="{09934496-D1C2-43CA-A469-81B2A4D7D5D2}"/>
                </a:ext>
              </a:extLst>
            </p:cNvPr>
            <p:cNvCxnSpPr>
              <a:cxnSpLocks/>
              <a:endCxn id="51" idx="1"/>
            </p:cNvCxnSpPr>
            <p:nvPr/>
          </p:nvCxnSpPr>
          <p:spPr>
            <a:xfrm flipV="1">
              <a:off x="1109709" y="2170098"/>
              <a:ext cx="1849997" cy="10002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7" name="テキスト ボックス 46">
              <a:extLst>
                <a:ext uri="{FF2B5EF4-FFF2-40B4-BE49-F238E27FC236}">
                  <a16:creationId xmlns:a16="http://schemas.microsoft.com/office/drawing/2014/main" id="{2092004D-6CA9-4F2D-8F2D-549A834A261A}"/>
                </a:ext>
              </a:extLst>
            </p:cNvPr>
            <p:cNvSpPr txBox="1"/>
            <p:nvPr/>
          </p:nvSpPr>
          <p:spPr>
            <a:xfrm>
              <a:off x="2959706" y="3080440"/>
              <a:ext cx="848309" cy="200055"/>
            </a:xfrm>
            <a:prstGeom prst="rect">
              <a:avLst/>
            </a:prstGeom>
            <a:noFill/>
          </p:spPr>
          <p:txBody>
            <a:bodyPr wrap="none" rtlCol="0">
              <a:spAutoFit/>
            </a:bodyPr>
            <a:lstStyle/>
            <a:p>
              <a:r>
                <a:rPr kumimoji="1" lang="en-US" altLang="ja-JP" sz="700"/>
                <a:t>08.</a:t>
              </a:r>
              <a:r>
                <a:rPr kumimoji="1" lang="ja-JP" altLang="en-US" sz="700"/>
                <a:t>武器アイコン</a:t>
              </a:r>
              <a:endParaRPr kumimoji="1" lang="en-US" altLang="ja-JP" sz="700"/>
            </a:p>
          </p:txBody>
        </p:sp>
        <p:cxnSp>
          <p:nvCxnSpPr>
            <p:cNvPr id="48" name="直線コネクタ 47">
              <a:extLst>
                <a:ext uri="{FF2B5EF4-FFF2-40B4-BE49-F238E27FC236}">
                  <a16:creationId xmlns:a16="http://schemas.microsoft.com/office/drawing/2014/main" id="{01D695D6-78F1-4550-8414-35157BEBEED2}"/>
                </a:ext>
              </a:extLst>
            </p:cNvPr>
            <p:cNvCxnSpPr>
              <a:cxnSpLocks/>
              <a:endCxn id="78" idx="1"/>
            </p:cNvCxnSpPr>
            <p:nvPr/>
          </p:nvCxnSpPr>
          <p:spPr>
            <a:xfrm flipV="1">
              <a:off x="994299" y="2919102"/>
              <a:ext cx="1965407" cy="39966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F5CB0309-CC5D-4CA8-ADFD-79CF7473A566}"/>
                </a:ext>
              </a:extLst>
            </p:cNvPr>
            <p:cNvCxnSpPr>
              <a:cxnSpLocks/>
              <a:endCxn id="56" idx="1"/>
            </p:cNvCxnSpPr>
            <p:nvPr/>
          </p:nvCxnSpPr>
          <p:spPr>
            <a:xfrm flipV="1">
              <a:off x="2092987" y="4170328"/>
              <a:ext cx="866719" cy="1142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6" name="テキスト ボックス 55">
              <a:extLst>
                <a:ext uri="{FF2B5EF4-FFF2-40B4-BE49-F238E27FC236}">
                  <a16:creationId xmlns:a16="http://schemas.microsoft.com/office/drawing/2014/main" id="{FE6C1C5B-24C7-4D18-9A20-B96BC73F5766}"/>
                </a:ext>
              </a:extLst>
            </p:cNvPr>
            <p:cNvSpPr txBox="1"/>
            <p:nvPr/>
          </p:nvSpPr>
          <p:spPr>
            <a:xfrm>
              <a:off x="2959706" y="4070300"/>
              <a:ext cx="1067921" cy="200055"/>
            </a:xfrm>
            <a:prstGeom prst="rect">
              <a:avLst/>
            </a:prstGeom>
            <a:noFill/>
          </p:spPr>
          <p:txBody>
            <a:bodyPr wrap="none" rtlCol="0">
              <a:spAutoFit/>
            </a:bodyPr>
            <a:lstStyle/>
            <a:p>
              <a:r>
                <a:rPr kumimoji="1" lang="en-US" altLang="ja-JP" sz="700"/>
                <a:t>12.</a:t>
              </a:r>
              <a:r>
                <a:rPr kumimoji="1" lang="ja-JP" altLang="en-US" sz="700"/>
                <a:t>支援兵器アイコン</a:t>
              </a:r>
              <a:endParaRPr kumimoji="1" lang="en-US" altLang="ja-JP" sz="700"/>
            </a:p>
          </p:txBody>
        </p:sp>
        <p:cxnSp>
          <p:nvCxnSpPr>
            <p:cNvPr id="57" name="直線コネクタ 56">
              <a:extLst>
                <a:ext uri="{FF2B5EF4-FFF2-40B4-BE49-F238E27FC236}">
                  <a16:creationId xmlns:a16="http://schemas.microsoft.com/office/drawing/2014/main" id="{36A87743-D9CA-45F2-B3F8-DEE99D839894}"/>
                </a:ext>
              </a:extLst>
            </p:cNvPr>
            <p:cNvCxnSpPr>
              <a:cxnSpLocks/>
              <a:endCxn id="58" idx="1"/>
            </p:cNvCxnSpPr>
            <p:nvPr/>
          </p:nvCxnSpPr>
          <p:spPr>
            <a:xfrm flipV="1">
              <a:off x="1228462" y="3468327"/>
              <a:ext cx="1731244" cy="36436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73D5A0B8-7EFE-4470-BD27-D5BF85FFAA9D}"/>
                </a:ext>
              </a:extLst>
            </p:cNvPr>
            <p:cNvSpPr txBox="1"/>
            <p:nvPr/>
          </p:nvSpPr>
          <p:spPr>
            <a:xfrm>
              <a:off x="2959706" y="3368299"/>
              <a:ext cx="938077" cy="200055"/>
            </a:xfrm>
            <a:prstGeom prst="rect">
              <a:avLst/>
            </a:prstGeom>
            <a:noFill/>
          </p:spPr>
          <p:txBody>
            <a:bodyPr wrap="none" rtlCol="0">
              <a:spAutoFit/>
            </a:bodyPr>
            <a:lstStyle/>
            <a:p>
              <a:r>
                <a:rPr kumimoji="1" lang="en-US" altLang="ja-JP" sz="700"/>
                <a:t>09.</a:t>
              </a:r>
              <a:r>
                <a:rPr kumimoji="1" lang="ja-JP" altLang="en-US" sz="700"/>
                <a:t>搭乗員アイコン</a:t>
              </a:r>
              <a:endParaRPr kumimoji="1" lang="en-US" altLang="ja-JP" sz="700"/>
            </a:p>
          </p:txBody>
        </p:sp>
        <p:cxnSp>
          <p:nvCxnSpPr>
            <p:cNvPr id="59" name="直線コネクタ 58">
              <a:extLst>
                <a:ext uri="{FF2B5EF4-FFF2-40B4-BE49-F238E27FC236}">
                  <a16:creationId xmlns:a16="http://schemas.microsoft.com/office/drawing/2014/main" id="{F10C0749-EA31-469F-9B55-42E9FEA21D4E}"/>
                </a:ext>
              </a:extLst>
            </p:cNvPr>
            <p:cNvCxnSpPr>
              <a:cxnSpLocks/>
              <a:endCxn id="60" idx="1"/>
            </p:cNvCxnSpPr>
            <p:nvPr/>
          </p:nvCxnSpPr>
          <p:spPr>
            <a:xfrm>
              <a:off x="1926454" y="4732539"/>
              <a:ext cx="1033252" cy="27141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78" name="テキスト ボックス 77">
              <a:extLst>
                <a:ext uri="{FF2B5EF4-FFF2-40B4-BE49-F238E27FC236}">
                  <a16:creationId xmlns:a16="http://schemas.microsoft.com/office/drawing/2014/main" id="{85DA124D-49F6-4411-9EA6-6D2E551A4D33}"/>
                </a:ext>
              </a:extLst>
            </p:cNvPr>
            <p:cNvSpPr txBox="1"/>
            <p:nvPr/>
          </p:nvSpPr>
          <p:spPr>
            <a:xfrm>
              <a:off x="2959706" y="2819074"/>
              <a:ext cx="938077" cy="200055"/>
            </a:xfrm>
            <a:prstGeom prst="rect">
              <a:avLst/>
            </a:prstGeom>
            <a:noFill/>
          </p:spPr>
          <p:txBody>
            <a:bodyPr wrap="none" rtlCol="0">
              <a:spAutoFit/>
            </a:bodyPr>
            <a:lstStyle/>
            <a:p>
              <a:r>
                <a:rPr kumimoji="1" lang="en-US" altLang="ja-JP" sz="700"/>
                <a:t>07.</a:t>
              </a:r>
              <a:r>
                <a:rPr kumimoji="1" lang="ja-JP" altLang="en-US" sz="700"/>
                <a:t>カードアイコン</a:t>
              </a:r>
              <a:endParaRPr kumimoji="1" lang="en-US" altLang="ja-JP" sz="700"/>
            </a:p>
          </p:txBody>
        </p:sp>
        <p:sp>
          <p:nvSpPr>
            <p:cNvPr id="77" name="テキスト ボックス 76">
              <a:extLst>
                <a:ext uri="{FF2B5EF4-FFF2-40B4-BE49-F238E27FC236}">
                  <a16:creationId xmlns:a16="http://schemas.microsoft.com/office/drawing/2014/main" id="{02457476-82D1-45A8-8BD1-15D7FF28CBC0}"/>
                </a:ext>
              </a:extLst>
            </p:cNvPr>
            <p:cNvSpPr txBox="1"/>
            <p:nvPr/>
          </p:nvSpPr>
          <p:spPr>
            <a:xfrm>
              <a:off x="2959706" y="3592786"/>
              <a:ext cx="1297150" cy="200055"/>
            </a:xfrm>
            <a:prstGeom prst="rect">
              <a:avLst/>
            </a:prstGeom>
            <a:noFill/>
          </p:spPr>
          <p:txBody>
            <a:bodyPr wrap="none" rtlCol="0">
              <a:spAutoFit/>
            </a:bodyPr>
            <a:lstStyle/>
            <a:p>
              <a:r>
                <a:rPr kumimoji="1" lang="en-US" altLang="ja-JP" sz="700"/>
                <a:t>10.</a:t>
              </a:r>
              <a:r>
                <a:rPr kumimoji="1" lang="ja-JP" altLang="en-US" sz="700"/>
                <a:t>支援兵器カードアイコン</a:t>
              </a:r>
              <a:endParaRPr kumimoji="1" lang="en-US" altLang="ja-JP" sz="700"/>
            </a:p>
          </p:txBody>
        </p:sp>
        <p:sp>
          <p:nvSpPr>
            <p:cNvPr id="79" name="テキスト ボックス 78">
              <a:extLst>
                <a:ext uri="{FF2B5EF4-FFF2-40B4-BE49-F238E27FC236}">
                  <a16:creationId xmlns:a16="http://schemas.microsoft.com/office/drawing/2014/main" id="{35798AA4-1AD7-44B1-833C-587E16C07CCB}"/>
                </a:ext>
              </a:extLst>
            </p:cNvPr>
            <p:cNvSpPr txBox="1"/>
            <p:nvPr/>
          </p:nvSpPr>
          <p:spPr>
            <a:xfrm>
              <a:off x="2959706" y="3817273"/>
              <a:ext cx="848309" cy="200055"/>
            </a:xfrm>
            <a:prstGeom prst="rect">
              <a:avLst/>
            </a:prstGeom>
            <a:noFill/>
          </p:spPr>
          <p:txBody>
            <a:bodyPr wrap="none" rtlCol="0">
              <a:spAutoFit/>
            </a:bodyPr>
            <a:lstStyle/>
            <a:p>
              <a:r>
                <a:rPr kumimoji="1" lang="en-US" altLang="ja-JP" sz="700"/>
                <a:t>11.</a:t>
              </a:r>
              <a:r>
                <a:rPr kumimoji="1" lang="ja-JP" altLang="en-US" sz="700"/>
                <a:t>支援兵器情報</a:t>
              </a:r>
              <a:endParaRPr kumimoji="1" lang="en-US" altLang="ja-JP" sz="700"/>
            </a:p>
          </p:txBody>
        </p:sp>
        <p:cxnSp>
          <p:nvCxnSpPr>
            <p:cNvPr id="80" name="直線コネクタ 79">
              <a:extLst>
                <a:ext uri="{FF2B5EF4-FFF2-40B4-BE49-F238E27FC236}">
                  <a16:creationId xmlns:a16="http://schemas.microsoft.com/office/drawing/2014/main" id="{66C71E6F-7A38-46E3-B099-612CF038C66B}"/>
                </a:ext>
              </a:extLst>
            </p:cNvPr>
            <p:cNvCxnSpPr>
              <a:cxnSpLocks/>
              <a:endCxn id="77" idx="1"/>
            </p:cNvCxnSpPr>
            <p:nvPr/>
          </p:nvCxnSpPr>
          <p:spPr>
            <a:xfrm flipV="1">
              <a:off x="994299" y="3692814"/>
              <a:ext cx="1965407" cy="52911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336F5DC4-FC0B-4EB5-AB30-7AD6DD20557F}"/>
                </a:ext>
              </a:extLst>
            </p:cNvPr>
            <p:cNvCxnSpPr>
              <a:cxnSpLocks/>
              <a:endCxn id="79" idx="1"/>
            </p:cNvCxnSpPr>
            <p:nvPr/>
          </p:nvCxnSpPr>
          <p:spPr>
            <a:xfrm flipV="1">
              <a:off x="2530136" y="3917301"/>
              <a:ext cx="429570" cy="439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7" name="テキスト ボックス 86">
              <a:extLst>
                <a:ext uri="{FF2B5EF4-FFF2-40B4-BE49-F238E27FC236}">
                  <a16:creationId xmlns:a16="http://schemas.microsoft.com/office/drawing/2014/main" id="{339FB591-5ACC-4C09-A43B-3B3F442A4587}"/>
                </a:ext>
              </a:extLst>
            </p:cNvPr>
            <p:cNvSpPr txBox="1"/>
            <p:nvPr/>
          </p:nvSpPr>
          <p:spPr>
            <a:xfrm>
              <a:off x="2959706" y="4349280"/>
              <a:ext cx="848309" cy="200055"/>
            </a:xfrm>
            <a:prstGeom prst="rect">
              <a:avLst/>
            </a:prstGeom>
            <a:noFill/>
          </p:spPr>
          <p:txBody>
            <a:bodyPr wrap="none" rtlCol="0">
              <a:spAutoFit/>
            </a:bodyPr>
            <a:lstStyle/>
            <a:p>
              <a:r>
                <a:rPr kumimoji="1" lang="en-US" altLang="ja-JP" sz="700"/>
                <a:t>13.</a:t>
              </a:r>
              <a:r>
                <a:rPr kumimoji="1" lang="ja-JP" altLang="en-US" sz="700"/>
                <a:t>コピーボタン</a:t>
              </a:r>
              <a:endParaRPr kumimoji="1" lang="en-US" altLang="ja-JP" sz="700"/>
            </a:p>
          </p:txBody>
        </p:sp>
        <p:cxnSp>
          <p:nvCxnSpPr>
            <p:cNvPr id="88" name="直線コネクタ 87">
              <a:extLst>
                <a:ext uri="{FF2B5EF4-FFF2-40B4-BE49-F238E27FC236}">
                  <a16:creationId xmlns:a16="http://schemas.microsoft.com/office/drawing/2014/main" id="{66252B79-ED07-4DF6-AF44-5E04794598C4}"/>
                </a:ext>
              </a:extLst>
            </p:cNvPr>
            <p:cNvCxnSpPr>
              <a:cxnSpLocks/>
              <a:endCxn id="87" idx="1"/>
            </p:cNvCxnSpPr>
            <p:nvPr/>
          </p:nvCxnSpPr>
          <p:spPr>
            <a:xfrm flipV="1">
              <a:off x="2092987" y="4449308"/>
              <a:ext cx="866719" cy="10973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grpSp>
        <p:nvGrpSpPr>
          <p:cNvPr id="61" name="グループ化 60">
            <a:extLst>
              <a:ext uri="{FF2B5EF4-FFF2-40B4-BE49-F238E27FC236}">
                <a16:creationId xmlns:a16="http://schemas.microsoft.com/office/drawing/2014/main" id="{16DFD621-CC60-4BEC-9763-535275B8B3CA}"/>
              </a:ext>
            </a:extLst>
          </p:cNvPr>
          <p:cNvGrpSpPr/>
          <p:nvPr/>
        </p:nvGrpSpPr>
        <p:grpSpPr>
          <a:xfrm>
            <a:off x="245541" y="4899316"/>
            <a:ext cx="1574937" cy="1292946"/>
            <a:chOff x="245541" y="4899316"/>
            <a:chExt cx="1574937" cy="1292946"/>
          </a:xfrm>
        </p:grpSpPr>
        <p:grpSp>
          <p:nvGrpSpPr>
            <p:cNvPr id="62" name="グループ化 61">
              <a:extLst>
                <a:ext uri="{FF2B5EF4-FFF2-40B4-BE49-F238E27FC236}">
                  <a16:creationId xmlns:a16="http://schemas.microsoft.com/office/drawing/2014/main" id="{573D35A9-648A-4D5F-B8FE-44B01FF55868}"/>
                </a:ext>
              </a:extLst>
            </p:cNvPr>
            <p:cNvGrpSpPr/>
            <p:nvPr/>
          </p:nvGrpSpPr>
          <p:grpSpPr>
            <a:xfrm>
              <a:off x="245541" y="4899932"/>
              <a:ext cx="1574937" cy="1292330"/>
              <a:chOff x="0" y="4846590"/>
              <a:chExt cx="1574937" cy="1292330"/>
            </a:xfrm>
          </p:grpSpPr>
          <p:grpSp>
            <p:nvGrpSpPr>
              <p:cNvPr id="82" name="グループ化 81">
                <a:extLst>
                  <a:ext uri="{FF2B5EF4-FFF2-40B4-BE49-F238E27FC236}">
                    <a16:creationId xmlns:a16="http://schemas.microsoft.com/office/drawing/2014/main" id="{3CDE7DB5-6658-479A-983E-3A278DE95F38}"/>
                  </a:ext>
                </a:extLst>
              </p:cNvPr>
              <p:cNvGrpSpPr/>
              <p:nvPr/>
            </p:nvGrpSpPr>
            <p:grpSpPr>
              <a:xfrm>
                <a:off x="462145" y="5063205"/>
                <a:ext cx="719602" cy="1017017"/>
                <a:chOff x="483547" y="5049122"/>
                <a:chExt cx="719602" cy="1017017"/>
              </a:xfrm>
            </p:grpSpPr>
            <p:sp>
              <p:nvSpPr>
                <p:cNvPr id="97" name="正方形/長方形 96">
                  <a:extLst>
                    <a:ext uri="{FF2B5EF4-FFF2-40B4-BE49-F238E27FC236}">
                      <a16:creationId xmlns:a16="http://schemas.microsoft.com/office/drawing/2014/main" id="{1A47E0BB-3A05-4A3C-A843-67395DBD0EDF}"/>
                    </a:ext>
                  </a:extLst>
                </p:cNvPr>
                <p:cNvSpPr/>
                <p:nvPr/>
              </p:nvSpPr>
              <p:spPr>
                <a:xfrm>
                  <a:off x="495624" y="5049122"/>
                  <a:ext cx="577049" cy="927209"/>
                </a:xfrm>
                <a:prstGeom prst="rect">
                  <a:avLst/>
                </a:prstGeom>
                <a:ln w="31750">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テキスト ボックス 97">
                  <a:extLst>
                    <a:ext uri="{FF2B5EF4-FFF2-40B4-BE49-F238E27FC236}">
                      <a16:creationId xmlns:a16="http://schemas.microsoft.com/office/drawing/2014/main" id="{409AA823-5FED-4288-B94E-851FB4F7D232}"/>
                    </a:ext>
                  </a:extLst>
                </p:cNvPr>
                <p:cNvSpPr txBox="1"/>
                <p:nvPr/>
              </p:nvSpPr>
              <p:spPr>
                <a:xfrm>
                  <a:off x="736355" y="5804529"/>
                  <a:ext cx="466794" cy="261610"/>
                </a:xfrm>
                <a:prstGeom prst="rect">
                  <a:avLst/>
                </a:prstGeom>
                <a:noFill/>
              </p:spPr>
              <p:txBody>
                <a:bodyPr wrap="none" rtlCol="0">
                  <a:spAutoFit/>
                </a:bodyPr>
                <a:lstStyle/>
                <a:p>
                  <a:r>
                    <a:rPr kumimoji="1" lang="ja-JP" altLang="en-US" sz="1050">
                      <a:solidFill>
                        <a:srgbClr val="FFFF00"/>
                      </a:solidFill>
                      <a:effectLst>
                        <a:glow rad="25400">
                          <a:schemeClr val="tx1"/>
                        </a:glow>
                      </a:effectLst>
                    </a:rPr>
                    <a:t>★５</a:t>
                  </a:r>
                </a:p>
              </p:txBody>
            </p:sp>
            <p:sp>
              <p:nvSpPr>
                <p:cNvPr id="99" name="楕円 98">
                  <a:extLst>
                    <a:ext uri="{FF2B5EF4-FFF2-40B4-BE49-F238E27FC236}">
                      <a16:creationId xmlns:a16="http://schemas.microsoft.com/office/drawing/2014/main" id="{0AC5DB58-2FB7-4EC0-8221-0582E1A69AA0}"/>
                    </a:ext>
                  </a:extLst>
                </p:cNvPr>
                <p:cNvSpPr/>
                <p:nvPr/>
              </p:nvSpPr>
              <p:spPr>
                <a:xfrm>
                  <a:off x="483547" y="5049122"/>
                  <a:ext cx="230819" cy="2308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a:t>迅</a:t>
                  </a:r>
                </a:p>
              </p:txBody>
            </p:sp>
          </p:grpSp>
          <p:sp>
            <p:nvSpPr>
              <p:cNvPr id="83" name="テキスト ボックス 82">
                <a:extLst>
                  <a:ext uri="{FF2B5EF4-FFF2-40B4-BE49-F238E27FC236}">
                    <a16:creationId xmlns:a16="http://schemas.microsoft.com/office/drawing/2014/main" id="{AEF88D25-0FEE-4A1E-BD9D-376927B30684}"/>
                  </a:ext>
                </a:extLst>
              </p:cNvPr>
              <p:cNvSpPr txBox="1"/>
              <p:nvPr/>
            </p:nvSpPr>
            <p:spPr>
              <a:xfrm>
                <a:off x="49395" y="4846590"/>
                <a:ext cx="723275" cy="200055"/>
              </a:xfrm>
              <a:prstGeom prst="rect">
                <a:avLst/>
              </a:prstGeom>
              <a:noFill/>
            </p:spPr>
            <p:txBody>
              <a:bodyPr wrap="none" rtlCol="0">
                <a:spAutoFit/>
              </a:bodyPr>
              <a:lstStyle/>
              <a:p>
                <a:r>
                  <a:rPr kumimoji="1" lang="ja-JP" altLang="en-US" sz="700"/>
                  <a:t>属性アイコン</a:t>
                </a:r>
                <a:endParaRPr kumimoji="1" lang="en-US" altLang="ja-JP" sz="700"/>
              </a:p>
            </p:txBody>
          </p:sp>
          <p:cxnSp>
            <p:nvCxnSpPr>
              <p:cNvPr id="86" name="直線コネクタ 85">
                <a:extLst>
                  <a:ext uri="{FF2B5EF4-FFF2-40B4-BE49-F238E27FC236}">
                    <a16:creationId xmlns:a16="http://schemas.microsoft.com/office/drawing/2014/main" id="{554212E3-A370-474F-93F7-CA5F81E05AB2}"/>
                  </a:ext>
                </a:extLst>
              </p:cNvPr>
              <p:cNvCxnSpPr>
                <a:cxnSpLocks/>
                <a:endCxn id="83" idx="2"/>
              </p:cNvCxnSpPr>
              <p:nvPr/>
            </p:nvCxnSpPr>
            <p:spPr>
              <a:xfrm flipH="1" flipV="1">
                <a:off x="411033" y="5046645"/>
                <a:ext cx="76298" cy="8370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89" name="テキスト ボックス 88">
                <a:extLst>
                  <a:ext uri="{FF2B5EF4-FFF2-40B4-BE49-F238E27FC236}">
                    <a16:creationId xmlns:a16="http://schemas.microsoft.com/office/drawing/2014/main" id="{4EE16DAD-0324-4EDD-9450-15096F715899}"/>
                  </a:ext>
                </a:extLst>
              </p:cNvPr>
              <p:cNvSpPr txBox="1"/>
              <p:nvPr/>
            </p:nvSpPr>
            <p:spPr>
              <a:xfrm>
                <a:off x="1120967" y="5938865"/>
                <a:ext cx="453970" cy="200055"/>
              </a:xfrm>
              <a:prstGeom prst="rect">
                <a:avLst/>
              </a:prstGeom>
              <a:noFill/>
            </p:spPr>
            <p:txBody>
              <a:bodyPr wrap="none" rtlCol="0">
                <a:spAutoFit/>
              </a:bodyPr>
              <a:lstStyle/>
              <a:p>
                <a:r>
                  <a:rPr kumimoji="1" lang="ja-JP" altLang="en-US" sz="700"/>
                  <a:t>レア度</a:t>
                </a:r>
                <a:endParaRPr kumimoji="1" lang="en-US" altLang="ja-JP" sz="700"/>
              </a:p>
            </p:txBody>
          </p:sp>
          <p:cxnSp>
            <p:nvCxnSpPr>
              <p:cNvPr id="90" name="直線コネクタ 89">
                <a:extLst>
                  <a:ext uri="{FF2B5EF4-FFF2-40B4-BE49-F238E27FC236}">
                    <a16:creationId xmlns:a16="http://schemas.microsoft.com/office/drawing/2014/main" id="{0D8C0B53-EA4D-44B8-B044-7D18557A07D4}"/>
                  </a:ext>
                </a:extLst>
              </p:cNvPr>
              <p:cNvCxnSpPr>
                <a:cxnSpLocks/>
                <a:endCxn id="89" idx="1"/>
              </p:cNvCxnSpPr>
              <p:nvPr/>
            </p:nvCxnSpPr>
            <p:spPr>
              <a:xfrm>
                <a:off x="1056521" y="5957609"/>
                <a:ext cx="64446" cy="8128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91" name="テキスト ボックス 90">
                <a:extLst>
                  <a:ext uri="{FF2B5EF4-FFF2-40B4-BE49-F238E27FC236}">
                    <a16:creationId xmlns:a16="http://schemas.microsoft.com/office/drawing/2014/main" id="{B0C4D4B1-60FD-461F-93F8-654B95899E0E}"/>
                  </a:ext>
                </a:extLst>
              </p:cNvPr>
              <p:cNvSpPr txBox="1"/>
              <p:nvPr/>
            </p:nvSpPr>
            <p:spPr>
              <a:xfrm>
                <a:off x="1073518" y="5718584"/>
                <a:ext cx="453970" cy="200055"/>
              </a:xfrm>
              <a:prstGeom prst="rect">
                <a:avLst/>
              </a:prstGeom>
              <a:noFill/>
            </p:spPr>
            <p:txBody>
              <a:bodyPr wrap="none" rtlCol="0">
                <a:spAutoFit/>
              </a:bodyPr>
              <a:lstStyle/>
              <a:p>
                <a:r>
                  <a:rPr kumimoji="1" lang="ja-JP" altLang="en-US" sz="700"/>
                  <a:t>レア枠</a:t>
                </a:r>
                <a:endParaRPr kumimoji="1" lang="en-US" altLang="ja-JP" sz="700"/>
              </a:p>
            </p:txBody>
          </p:sp>
          <p:cxnSp>
            <p:nvCxnSpPr>
              <p:cNvPr id="92" name="直線コネクタ 91">
                <a:extLst>
                  <a:ext uri="{FF2B5EF4-FFF2-40B4-BE49-F238E27FC236}">
                    <a16:creationId xmlns:a16="http://schemas.microsoft.com/office/drawing/2014/main" id="{9C55A9A2-A030-49A0-BE94-B803A44F2F60}"/>
                  </a:ext>
                </a:extLst>
              </p:cNvPr>
              <p:cNvCxnSpPr>
                <a:cxnSpLocks/>
                <a:stCxn id="97" idx="3"/>
                <a:endCxn id="91" idx="0"/>
              </p:cNvCxnSpPr>
              <p:nvPr/>
            </p:nvCxnSpPr>
            <p:spPr>
              <a:xfrm>
                <a:off x="1051271" y="5526810"/>
                <a:ext cx="249232" cy="19177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95" name="テキスト ボックス 94">
                <a:extLst>
                  <a:ext uri="{FF2B5EF4-FFF2-40B4-BE49-F238E27FC236}">
                    <a16:creationId xmlns:a16="http://schemas.microsoft.com/office/drawing/2014/main" id="{1520C162-93F4-4603-853A-CE990FCA74E2}"/>
                  </a:ext>
                </a:extLst>
              </p:cNvPr>
              <p:cNvSpPr txBox="1"/>
              <p:nvPr/>
            </p:nvSpPr>
            <p:spPr>
              <a:xfrm>
                <a:off x="0" y="5426781"/>
                <a:ext cx="543739" cy="200055"/>
              </a:xfrm>
              <a:prstGeom prst="rect">
                <a:avLst/>
              </a:prstGeom>
              <a:noFill/>
            </p:spPr>
            <p:txBody>
              <a:bodyPr wrap="none" rtlCol="0">
                <a:spAutoFit/>
              </a:bodyPr>
              <a:lstStyle/>
              <a:p>
                <a:r>
                  <a:rPr kumimoji="1" lang="ja-JP" altLang="en-US" sz="700"/>
                  <a:t>カード絵</a:t>
                </a:r>
                <a:endParaRPr kumimoji="1" lang="en-US" altLang="ja-JP" sz="700"/>
              </a:p>
            </p:txBody>
          </p:sp>
          <p:cxnSp>
            <p:nvCxnSpPr>
              <p:cNvPr id="96" name="直線コネクタ 95">
                <a:extLst>
                  <a:ext uri="{FF2B5EF4-FFF2-40B4-BE49-F238E27FC236}">
                    <a16:creationId xmlns:a16="http://schemas.microsoft.com/office/drawing/2014/main" id="{5C07DEDD-0874-42A9-9FA1-9F9C15437133}"/>
                  </a:ext>
                </a:extLst>
              </p:cNvPr>
              <p:cNvCxnSpPr>
                <a:cxnSpLocks/>
                <a:endCxn id="95" idx="3"/>
              </p:cNvCxnSpPr>
              <p:nvPr/>
            </p:nvCxnSpPr>
            <p:spPr>
              <a:xfrm flipH="1">
                <a:off x="543739" y="5504859"/>
                <a:ext cx="170627" cy="2195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grpSp>
        <p:sp>
          <p:nvSpPr>
            <p:cNvPr id="75" name="テキスト ボックス 74">
              <a:extLst>
                <a:ext uri="{FF2B5EF4-FFF2-40B4-BE49-F238E27FC236}">
                  <a16:creationId xmlns:a16="http://schemas.microsoft.com/office/drawing/2014/main" id="{584B5B9F-7204-49F2-801E-3001F7394555}"/>
                </a:ext>
              </a:extLst>
            </p:cNvPr>
            <p:cNvSpPr txBox="1"/>
            <p:nvPr/>
          </p:nvSpPr>
          <p:spPr>
            <a:xfrm>
              <a:off x="961086" y="4899316"/>
              <a:ext cx="598241" cy="215444"/>
            </a:xfrm>
            <a:prstGeom prst="rect">
              <a:avLst/>
            </a:prstGeom>
            <a:noFill/>
          </p:spPr>
          <p:txBody>
            <a:bodyPr wrap="none" rtlCol="0">
              <a:spAutoFit/>
            </a:bodyPr>
            <a:lstStyle/>
            <a:p>
              <a:pPr algn="r"/>
              <a:r>
                <a:rPr kumimoji="1" lang="en-US" altLang="ja-JP" sz="800" b="1"/>
                <a:t>TR</a:t>
              </a:r>
              <a:r>
                <a:rPr kumimoji="1" lang="ja-JP" altLang="en-US" sz="800" b="1"/>
                <a:t>カード</a:t>
              </a:r>
            </a:p>
          </p:txBody>
        </p:sp>
      </p:grpSp>
    </p:spTree>
    <p:extLst>
      <p:ext uri="{BB962C8B-B14F-4D97-AF65-F5344CB8AC3E}">
        <p14:creationId xmlns:p14="http://schemas.microsoft.com/office/powerpoint/2010/main" val="221107178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F22101-3FD7-4A7A-87C2-74128EB82BC7}">
  <ds:schemaRefs>
    <ds:schemaRef ds:uri="http://schemas.microsoft.com/sharepoint/v3/contenttype/forms"/>
  </ds:schemaRefs>
</ds:datastoreItem>
</file>

<file path=customXml/itemProps2.xml><?xml version="1.0" encoding="utf-8"?>
<ds:datastoreItem xmlns:ds="http://schemas.openxmlformats.org/officeDocument/2006/customXml" ds:itemID="{60763F1C-4B40-44E0-BB8C-43264326B560}">
  <ds:schemaRefs>
    <ds:schemaRef ds:uri="http://purl.org/dc/dcmitype/"/>
    <ds:schemaRef ds:uri="0296febf-2773-4faf-ae76-6dee2362d0db"/>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E6E66D9C-046E-43D6-AE55-1CCB4FC82B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1046</TotalTime>
  <Words>7660</Words>
  <Application>Microsoft Office PowerPoint</Application>
  <PresentationFormat>画面に合わせる (4:3)</PresentationFormat>
  <Paragraphs>1207</Paragraphs>
  <Slides>36</Slides>
  <Notes>2</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36</vt:i4>
      </vt:variant>
    </vt:vector>
  </HeadingPairs>
  <TitlesOfParts>
    <vt:vector size="43" baseType="lpstr">
      <vt:lpstr>HGP創英角ｺﾞｼｯｸUB</vt:lpstr>
      <vt:lpstr>游ゴシック</vt:lpstr>
      <vt:lpstr>Century Gothic</vt:lpstr>
      <vt:lpstr>Arial</vt:lpstr>
      <vt:lpstr>メイリオ</vt:lpstr>
      <vt:lpstr>HGP創英角ｺﾞｼｯｸUB</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宮田 真吾</cp:lastModifiedBy>
  <cp:revision>23</cp:revision>
  <dcterms:created xsi:type="dcterms:W3CDTF">2019-06-27T02:30:15Z</dcterms:created>
  <dcterms:modified xsi:type="dcterms:W3CDTF">2020-03-13T10:19:53Z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